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2" r:id="rId5"/>
    <p:sldId id="295" r:id="rId6"/>
    <p:sldId id="287" r:id="rId7"/>
    <p:sldId id="293" r:id="rId8"/>
    <p:sldId id="294" r:id="rId9"/>
    <p:sldId id="258" r:id="rId10"/>
    <p:sldId id="279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Theory of Computation</a:t>
            </a:r>
            <a:br>
              <a:rPr lang="en-US" dirty="0" smtClean="0"/>
            </a:br>
            <a:r>
              <a:rPr lang="ar-IQ" dirty="0" smtClean="0"/>
              <a:t>النظرية الاحتسابية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385"/>
            <a:ext cx="9144000" cy="1980157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 smtClean="0"/>
              <a:t>المحاضرة رقم -8-</a:t>
            </a:r>
          </a:p>
          <a:p>
            <a:r>
              <a:rPr lang="en-US" sz="3400" b="1" dirty="0" smtClean="0">
                <a:solidFill>
                  <a:srgbClr val="FF0000"/>
                </a:solidFill>
              </a:rPr>
              <a:t>FA and NFA Machines</a:t>
            </a:r>
            <a:endParaRPr lang="ar-IQ" sz="3400" b="1" dirty="0" smtClean="0">
              <a:solidFill>
                <a:srgbClr val="FF0000"/>
              </a:solidFill>
            </a:endParaRPr>
          </a:p>
          <a:p>
            <a:r>
              <a:rPr lang="ar-IQ" b="1" dirty="0" smtClean="0"/>
              <a:t>إعداد</a:t>
            </a:r>
          </a:p>
          <a:p>
            <a:r>
              <a:rPr lang="ar-IQ" b="1" dirty="0" smtClean="0"/>
              <a:t>م.م وديان حبيب حميد</a:t>
            </a:r>
          </a:p>
          <a:p>
            <a:r>
              <a:rPr lang="ar-IQ" b="1" dirty="0" smtClean="0"/>
              <a:t>كلية التربية الاساسية / قسم الحاسبات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18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30" y="562882"/>
            <a:ext cx="10515600" cy="4627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Example1</a:t>
            </a:r>
            <a:r>
              <a:rPr lang="en-US" sz="2400" dirty="0" smtClean="0"/>
              <a:t>:  NFA={</a:t>
            </a:r>
            <a:r>
              <a:rPr lang="en-US" sz="2400" dirty="0"/>
              <a:t>w | w ends with </a:t>
            </a:r>
            <a:r>
              <a:rPr lang="en-US" sz="2400" dirty="0" err="1"/>
              <a:t>subword</a:t>
            </a:r>
            <a:r>
              <a:rPr lang="en-US" sz="2400" dirty="0"/>
              <a:t> 01</a:t>
            </a:r>
            <a:r>
              <a:rPr lang="en-US" sz="2400" dirty="0" smtClean="0"/>
              <a:t>}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ar-IQ" sz="2400" dirty="0" smtClean="0"/>
              <a:t>لتصميم </a:t>
            </a:r>
            <a:r>
              <a:rPr lang="ar-IQ" sz="2400" dirty="0"/>
              <a:t>اللغة ... نجد أن الصفة المميزة لها أن كل كلمة فيها تنتهي ب 01 . </a:t>
            </a:r>
            <a:endParaRPr lang="en-US" sz="2400" dirty="0" smtClean="0"/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endParaRPr lang="ar-IQ" sz="2400" dirty="0" smtClean="0"/>
          </a:p>
          <a:p>
            <a:pPr marL="0" indent="0" algn="r">
              <a:buNone/>
            </a:pPr>
            <a:endParaRPr lang="ar-IQ" sz="2400" dirty="0" smtClean="0"/>
          </a:p>
          <a:p>
            <a:pPr marL="0" indent="0" algn="r">
              <a:buNone/>
            </a:pPr>
            <a:r>
              <a:rPr lang="ar-IQ" sz="2400" dirty="0" smtClean="0"/>
              <a:t>و </a:t>
            </a:r>
            <a:r>
              <a:rPr lang="ar-IQ" sz="2400" dirty="0"/>
              <a:t>تعرف هذه </a:t>
            </a:r>
            <a:r>
              <a:rPr lang="ar-IQ" sz="2400" dirty="0" smtClean="0"/>
              <a:t>الالة شكليا </a:t>
            </a:r>
            <a:r>
              <a:rPr lang="ar-IQ" sz="2400" dirty="0"/>
              <a:t>كما يلي: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297" y="2361384"/>
            <a:ext cx="4848225" cy="1148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570" y="3753394"/>
            <a:ext cx="3763154" cy="181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858973"/>
            <a:ext cx="10515600" cy="4627426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ar-IQ" b="1" dirty="0" smtClean="0"/>
              <a:t>:</a:t>
            </a:r>
            <a:r>
              <a:rPr lang="en-US" b="1" dirty="0" smtClean="0"/>
              <a:t>DFA </a:t>
            </a:r>
            <a:r>
              <a:rPr lang="ar-IQ" b="1" dirty="0" smtClean="0"/>
              <a:t>و</a:t>
            </a:r>
            <a:r>
              <a:rPr lang="en-US" b="1" dirty="0" smtClean="0"/>
              <a:t> NFA</a:t>
            </a:r>
            <a:r>
              <a:rPr lang="ar-IQ" b="1" dirty="0" smtClean="0"/>
              <a:t>الفرق بين </a:t>
            </a:r>
          </a:p>
          <a:p>
            <a:pPr marL="0" indent="0" algn="r">
              <a:buNone/>
            </a:pPr>
            <a:r>
              <a:rPr lang="ar-IQ" dirty="0"/>
              <a:t>لها بالضبط مخرج واحد لكل رمز ينتمي الى االبجدية يمثل </a:t>
            </a:r>
            <a:r>
              <a:rPr lang="ar-IQ" dirty="0" smtClean="0"/>
              <a:t>الانتقالة </a:t>
            </a:r>
            <a:r>
              <a:rPr lang="ar-IQ" b="1" dirty="0" smtClean="0"/>
              <a:t>  </a:t>
            </a:r>
            <a:r>
              <a:rPr lang="en-US" b="1" dirty="0" smtClean="0"/>
              <a:t> DFA</a:t>
            </a:r>
            <a:r>
              <a:rPr lang="ar-IQ" dirty="0"/>
              <a:t>كل حالة في </a:t>
            </a:r>
            <a:endParaRPr lang="en-US" dirty="0"/>
          </a:p>
          <a:p>
            <a:pPr marL="0" indent="0" algn="r">
              <a:buNone/>
            </a:pPr>
            <a:r>
              <a:rPr lang="ar-IQ" dirty="0"/>
              <a:t>الى حالة </a:t>
            </a:r>
            <a:r>
              <a:rPr lang="ar-IQ" dirty="0" smtClean="0"/>
              <a:t>أخرى.</a:t>
            </a:r>
          </a:p>
          <a:p>
            <a:pPr marL="0" indent="0" algn="r">
              <a:buNone/>
            </a:pPr>
            <a:r>
              <a:rPr lang="ar-IQ" dirty="0" smtClean="0"/>
              <a:t> فقد </a:t>
            </a:r>
            <a:r>
              <a:rPr lang="ar-IQ" dirty="0"/>
              <a:t>يوجد مخرج واحد او اكثر لكل رمز ينتمي الى االبجدية وقد </a:t>
            </a:r>
            <a:r>
              <a:rPr lang="ar-IQ" dirty="0" smtClean="0"/>
              <a:t>لا يوجد</a:t>
            </a:r>
            <a:r>
              <a:rPr lang="en-US" dirty="0" smtClean="0"/>
              <a:t>NFA</a:t>
            </a:r>
            <a:r>
              <a:rPr lang="ar-IQ" dirty="0" smtClean="0"/>
              <a:t>اما في حالة </a:t>
            </a:r>
          </a:p>
          <a:p>
            <a:pPr marL="0" indent="0" algn="r">
              <a:buNone/>
            </a:pPr>
            <a:r>
              <a:rPr lang="ar-IQ" dirty="0" smtClean="0"/>
              <a:t>أي مخرج.</a:t>
            </a:r>
          </a:p>
          <a:p>
            <a:pPr marL="0" indent="0" algn="r">
              <a:buNone/>
            </a:pPr>
            <a:r>
              <a:rPr lang="ar-IQ" dirty="0"/>
              <a:t>،توجد عالمة دالة على كل سهم </a:t>
            </a:r>
            <a:r>
              <a:rPr lang="ar-IQ" dirty="0" smtClean="0"/>
              <a:t>الانتقالة </a:t>
            </a:r>
            <a:r>
              <a:rPr lang="ar-IQ" dirty="0"/>
              <a:t>تدل على رمز </a:t>
            </a:r>
            <a:r>
              <a:rPr lang="ar-IQ" dirty="0" smtClean="0"/>
              <a:t>الابجدية الذي يجري الانتقالة بموجبه. </a:t>
            </a:r>
            <a:r>
              <a:rPr lang="en-US" b="1" dirty="0" smtClean="0"/>
              <a:t>DFA</a:t>
            </a:r>
            <a:r>
              <a:rPr lang="ar-IQ" dirty="0" smtClean="0"/>
              <a:t> في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 على العموم، قد </a:t>
            </a:r>
            <a:r>
              <a:rPr lang="ar-IQ" smtClean="0"/>
              <a:t>توجد علامة </a:t>
            </a:r>
            <a:r>
              <a:rPr lang="ar-IQ" dirty="0" smtClean="0"/>
              <a:t>دالة تشير الى رمز من رموز الابجدية او تشير الى </a:t>
            </a:r>
            <a:r>
              <a:rPr lang="en-US" dirty="0" smtClean="0"/>
              <a:t>NFA</a:t>
            </a:r>
            <a:r>
              <a:rPr lang="ar-IQ" dirty="0" smtClean="0"/>
              <a:t>اما في حالة</a:t>
            </a:r>
          </a:p>
          <a:p>
            <a:pPr marL="0" indent="0" algn="r">
              <a:buNone/>
            </a:pPr>
            <a:r>
              <a:rPr lang="ar-IQ" dirty="0" smtClean="0"/>
              <a:t> الذي </a:t>
            </a:r>
            <a:r>
              <a:rPr lang="ar-IQ" dirty="0"/>
              <a:t>يدل على الانتقال دون قراءة اي رمز</a:t>
            </a:r>
            <a:r>
              <a:rPr lang="ar-IQ" dirty="0" smtClean="0"/>
              <a:t>.</a:t>
            </a:r>
            <a:r>
              <a:rPr lang="ar-IQ" dirty="0"/>
              <a:t> وقد يوجد سهم او اكثر معلم بهذه العالمة او </a:t>
            </a:r>
            <a:r>
              <a:rPr lang="ar-IQ" dirty="0" smtClean="0"/>
              <a:t>قد لا يوجد مثل  </a:t>
            </a:r>
            <a:r>
              <a:rPr lang="en-US" dirty="0"/>
              <a:t>Ɛ 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هذا </a:t>
            </a:r>
            <a:r>
              <a:rPr lang="ar-IQ" dirty="0"/>
              <a:t>السهم.</a:t>
            </a:r>
            <a:endParaRPr lang="en-US" dirty="0"/>
          </a:p>
          <a:p>
            <a:pPr marL="0" indent="0" algn="r">
              <a:buNone/>
            </a:pPr>
            <a:r>
              <a:rPr lang="en-US" dirty="0" smtClean="0"/>
              <a:t> 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Deterministic Finite Automata</a:t>
            </a:r>
            <a:r>
              <a:rPr lang="ar-IQ" b="1" dirty="0" smtClean="0"/>
              <a:t> </a:t>
            </a:r>
            <a:r>
              <a:rPr lang="en-US" b="1" dirty="0" smtClean="0"/>
              <a:t>(DFA)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dirty="0" smtClean="0"/>
              <a:t>آلات الحالات </a:t>
            </a:r>
            <a:r>
              <a:rPr lang="ar-IQ" dirty="0"/>
              <a:t>المنتهية </a:t>
            </a:r>
            <a:r>
              <a:rPr lang="ar-IQ" dirty="0" smtClean="0"/>
              <a:t>المحددة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cs typeface="+mj-cs"/>
              </a:rPr>
              <a:t>Example2: </a:t>
            </a:r>
            <a:r>
              <a:rPr lang="en-US" sz="2000" dirty="0" smtClean="0"/>
              <a:t>FA = </a:t>
            </a:r>
            <a:r>
              <a:rPr lang="en-US" sz="2000" dirty="0"/>
              <a:t>{ w | w is a multiple of 3 when interpreted as a binary integer</a:t>
            </a:r>
            <a:r>
              <a:rPr lang="en-US" sz="2000" dirty="0" smtClean="0"/>
              <a:t>}</a:t>
            </a:r>
          </a:p>
          <a:p>
            <a:pPr marL="0" indent="0" algn="r">
              <a:buNone/>
            </a:pPr>
            <a:r>
              <a:rPr lang="ar-IQ" sz="2000" dirty="0"/>
              <a:t>المطلوب هنا بناء آلة تميز اللغة التي كلماتها هي األعداد التي تقبل القسمة على 3 او يمكن التعبير عنها بانها الكلمات التي من مضاعفات العدد 3</a:t>
            </a:r>
            <a:r>
              <a:rPr lang="ar-IQ" sz="2000" dirty="0" smtClean="0"/>
              <a:t>.</a:t>
            </a:r>
            <a:endParaRPr lang="en-US" sz="2000" dirty="0" smtClean="0"/>
          </a:p>
          <a:p>
            <a:pPr marL="0" indent="0" algn="r">
              <a:buNone/>
            </a:pPr>
            <a:r>
              <a:rPr lang="ar-IQ" sz="2000" dirty="0"/>
              <a:t>و بذلك يكون مخطط هذه اآللة كما في الشكل التالي</a:t>
            </a:r>
            <a:r>
              <a:rPr lang="ar-IQ" sz="2000" dirty="0" smtClean="0"/>
              <a:t>:</a:t>
            </a:r>
            <a:endParaRPr lang="en-US" sz="2000" dirty="0" smtClean="0"/>
          </a:p>
          <a:p>
            <a:pPr marL="0" indent="0" algn="r">
              <a:buNone/>
            </a:pPr>
            <a:endParaRPr lang="en-US" sz="2000" dirty="0" smtClean="0">
              <a:cs typeface="+mj-cs"/>
            </a:endParaRPr>
          </a:p>
          <a:p>
            <a:pPr marL="0" indent="0" algn="r">
              <a:buNone/>
            </a:pPr>
            <a:endParaRPr lang="en-US" sz="2000" dirty="0">
              <a:cs typeface="+mj-cs"/>
            </a:endParaRPr>
          </a:p>
          <a:p>
            <a:pPr marL="0" indent="0" algn="r">
              <a:buNone/>
            </a:pPr>
            <a:endParaRPr lang="en-US" sz="2000" dirty="0" smtClean="0">
              <a:cs typeface="+mj-cs"/>
            </a:endParaRPr>
          </a:p>
          <a:p>
            <a:pPr marL="0" indent="0" algn="r">
              <a:buNone/>
            </a:pPr>
            <a:endParaRPr lang="en-US" sz="2000" dirty="0">
              <a:cs typeface="+mj-cs"/>
            </a:endParaRPr>
          </a:p>
          <a:p>
            <a:pPr marL="0" indent="0" algn="r">
              <a:buNone/>
            </a:pPr>
            <a:endParaRPr lang="en-US" sz="2000" dirty="0" smtClean="0">
              <a:cs typeface="+mj-cs"/>
            </a:endParaRPr>
          </a:p>
          <a:p>
            <a:pPr marL="0" indent="0" algn="r">
              <a:buNone/>
            </a:pPr>
            <a:r>
              <a:rPr lang="ar-IQ" sz="2000" dirty="0" smtClean="0"/>
              <a:t>تمثل </a:t>
            </a:r>
            <a:r>
              <a:rPr lang="ar-IQ" sz="2000" dirty="0"/>
              <a:t>حالة بداية و حالة قبول في الوقت نفسه.</a:t>
            </a:r>
            <a:r>
              <a:rPr lang="en-US" sz="2000" dirty="0" smtClean="0"/>
              <a:t> </a:t>
            </a:r>
            <a:r>
              <a:rPr lang="ar-IQ" sz="2000" dirty="0" smtClean="0"/>
              <a:t>  </a:t>
            </a:r>
            <a:r>
              <a:rPr lang="en-US" sz="2000" dirty="0" smtClean="0"/>
              <a:t>q0</a:t>
            </a:r>
            <a:r>
              <a:rPr lang="ar-IQ" sz="2000" dirty="0" smtClean="0"/>
              <a:t> </a:t>
            </a:r>
            <a:r>
              <a:rPr lang="en-US" sz="2000" dirty="0" smtClean="0"/>
              <a:t> </a:t>
            </a:r>
            <a:r>
              <a:rPr lang="ar-IQ" sz="2000" dirty="0" smtClean="0"/>
              <a:t> </a:t>
            </a:r>
            <a:r>
              <a:rPr lang="ar-IQ" sz="2000" dirty="0"/>
              <a:t>في هذا الشكل </a:t>
            </a:r>
            <a:r>
              <a:rPr lang="ar-IQ" sz="2000" dirty="0" smtClean="0"/>
              <a:t>الحالة</a:t>
            </a:r>
            <a:endParaRPr lang="en-US" sz="2000" dirty="0"/>
          </a:p>
          <a:p>
            <a:pPr marL="0" indent="0" algn="r">
              <a:buNone/>
            </a:pPr>
            <a:endParaRPr lang="en-US" sz="2000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823" y="3686447"/>
            <a:ext cx="54387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Deterministic Finite Automata</a:t>
            </a:r>
            <a:r>
              <a:rPr lang="ar-IQ" b="1" dirty="0" smtClean="0"/>
              <a:t> </a:t>
            </a:r>
            <a:r>
              <a:rPr lang="en-US" b="1" dirty="0" smtClean="0"/>
              <a:t>(DFA)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dirty="0" smtClean="0"/>
              <a:t>آلات الحالات </a:t>
            </a:r>
            <a:r>
              <a:rPr lang="ar-IQ" dirty="0"/>
              <a:t>المنتهية </a:t>
            </a:r>
            <a:r>
              <a:rPr lang="ar-IQ" dirty="0" smtClean="0"/>
              <a:t>المحددة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cs typeface="+mj-cs"/>
              </a:rPr>
              <a:t>Example3: </a:t>
            </a:r>
            <a:r>
              <a:rPr lang="en-US" sz="2000" dirty="0" smtClean="0"/>
              <a:t>FA </a:t>
            </a:r>
            <a:r>
              <a:rPr lang="en-US" sz="2000" dirty="0"/>
              <a:t>{ w | w has even # of a’s and even # 0f </a:t>
            </a:r>
            <a:r>
              <a:rPr lang="en-US" sz="2000" dirty="0" smtClean="0"/>
              <a:t>b’s}</a:t>
            </a:r>
          </a:p>
          <a:p>
            <a:pPr marL="0" indent="0" algn="r">
              <a:buNone/>
            </a:pPr>
            <a:r>
              <a:rPr lang="ar-IQ" sz="2000" dirty="0" smtClean="0"/>
              <a:t> </a:t>
            </a:r>
            <a:r>
              <a:rPr lang="ar-IQ" sz="2000" dirty="0"/>
              <a:t>و عدد زوجي من الرمز </a:t>
            </a:r>
            <a:r>
              <a:rPr lang="en-US" sz="2000" dirty="0" smtClean="0"/>
              <a:t>a</a:t>
            </a:r>
            <a:r>
              <a:rPr lang="ar-IQ" sz="2000" dirty="0" smtClean="0"/>
              <a:t> </a:t>
            </a:r>
            <a:r>
              <a:rPr lang="ar-IQ" sz="2000" dirty="0"/>
              <a:t>تقوم بتمييز اللغة التي كلماتها تحتوي على عدد زوجي من الرمز</a:t>
            </a:r>
            <a:r>
              <a:rPr lang="ar-IQ" sz="2000" dirty="0" smtClean="0"/>
              <a:t> </a:t>
            </a:r>
            <a:r>
              <a:rPr lang="en-US" sz="2000" dirty="0" smtClean="0"/>
              <a:t>DFA</a:t>
            </a:r>
            <a:r>
              <a:rPr lang="ar-IQ" sz="2000" dirty="0" smtClean="0"/>
              <a:t> صمم الة حاالت منتهية محددة </a:t>
            </a:r>
            <a:r>
              <a:rPr lang="en-US" sz="2000" dirty="0" smtClean="0"/>
              <a:t> </a:t>
            </a:r>
            <a:r>
              <a:rPr lang="ar-IQ" sz="2000" dirty="0" smtClean="0"/>
              <a:t>.</a:t>
            </a:r>
            <a:r>
              <a:rPr lang="en-US" sz="2000" dirty="0" smtClean="0"/>
              <a:t>b</a:t>
            </a:r>
          </a:p>
          <a:p>
            <a:pPr marL="0" indent="0" algn="r">
              <a:buNone/>
            </a:pPr>
            <a:r>
              <a:rPr lang="ar-IQ" sz="2000" dirty="0" smtClean="0"/>
              <a:t>و </a:t>
            </a:r>
            <a:r>
              <a:rPr lang="ar-IQ" sz="2000" dirty="0"/>
              <a:t>بذلك يكون مخطط هذه </a:t>
            </a:r>
            <a:r>
              <a:rPr lang="ar-IQ" sz="2000" dirty="0" smtClean="0"/>
              <a:t>الالة </a:t>
            </a:r>
            <a:r>
              <a:rPr lang="ar-IQ" sz="2000" dirty="0"/>
              <a:t>كما في الشكل التالي</a:t>
            </a:r>
            <a:r>
              <a:rPr lang="ar-IQ" sz="2000" dirty="0" smtClean="0"/>
              <a:t>:</a:t>
            </a:r>
            <a:endParaRPr lang="en-US" sz="2000" dirty="0" smtClean="0"/>
          </a:p>
          <a:p>
            <a:pPr marL="0" indent="0" algn="r">
              <a:buNone/>
            </a:pPr>
            <a:endParaRPr lang="en-US" sz="2000" dirty="0" smtClean="0">
              <a:cs typeface="+mj-cs"/>
            </a:endParaRPr>
          </a:p>
          <a:p>
            <a:pPr marL="0" indent="0" algn="r">
              <a:buNone/>
            </a:pPr>
            <a:endParaRPr lang="en-US" sz="2000" dirty="0">
              <a:cs typeface="+mj-cs"/>
            </a:endParaRPr>
          </a:p>
          <a:p>
            <a:pPr marL="0" indent="0" algn="r">
              <a:buNone/>
            </a:pPr>
            <a:endParaRPr lang="en-US" sz="2000" dirty="0" smtClean="0">
              <a:cs typeface="+mj-cs"/>
            </a:endParaRPr>
          </a:p>
          <a:p>
            <a:pPr marL="0" indent="0" algn="r">
              <a:buNone/>
            </a:pPr>
            <a:endParaRPr lang="en-US" sz="2000" dirty="0">
              <a:cs typeface="+mj-cs"/>
            </a:endParaRPr>
          </a:p>
          <a:p>
            <a:pPr marL="0" indent="0" algn="r">
              <a:buNone/>
            </a:pPr>
            <a:endParaRPr lang="en-US" sz="2000" dirty="0" smtClean="0">
              <a:cs typeface="+mj-cs"/>
            </a:endParaRPr>
          </a:p>
          <a:p>
            <a:pPr marL="0" indent="0" algn="r">
              <a:buNone/>
            </a:pPr>
            <a:endParaRPr lang="en-US" sz="2000" dirty="0"/>
          </a:p>
          <a:p>
            <a:pPr marL="0" indent="0" algn="r">
              <a:buNone/>
            </a:pPr>
            <a:endParaRPr lang="en-US" sz="2000" dirty="0"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9" y="2879249"/>
            <a:ext cx="4000500" cy="2609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3493" y="3625487"/>
            <a:ext cx="32385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Deterministic Finite Automata</a:t>
            </a:r>
            <a:r>
              <a:rPr lang="ar-IQ" b="1" dirty="0" smtClean="0"/>
              <a:t> </a:t>
            </a:r>
            <a:r>
              <a:rPr lang="en-US" b="1" dirty="0" smtClean="0"/>
              <a:t>(DFA)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dirty="0" smtClean="0"/>
              <a:t>آلات الحالات </a:t>
            </a:r>
            <a:r>
              <a:rPr lang="ar-IQ" dirty="0"/>
              <a:t>المنتهية </a:t>
            </a:r>
            <a:r>
              <a:rPr lang="ar-IQ" dirty="0" smtClean="0"/>
              <a:t>المحددة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cs typeface="+mj-cs"/>
              </a:rPr>
              <a:t>Example</a:t>
            </a:r>
            <a:r>
              <a:rPr lang="ar-IQ" sz="2000" dirty="0" smtClean="0">
                <a:cs typeface="+mj-cs"/>
              </a:rPr>
              <a:t>4</a:t>
            </a:r>
            <a:r>
              <a:rPr lang="en-US" sz="2000" dirty="0" smtClean="0">
                <a:cs typeface="+mj-cs"/>
              </a:rPr>
              <a:t>:</a:t>
            </a:r>
            <a:endParaRPr lang="ar-IQ" sz="2000" dirty="0" smtClean="0">
              <a:cs typeface="+mj-cs"/>
            </a:endParaRPr>
          </a:p>
          <a:p>
            <a:pPr marL="0" indent="0" algn="r">
              <a:buNone/>
            </a:pPr>
            <a:r>
              <a:rPr lang="ar-IQ" sz="2000" dirty="0" smtClean="0">
                <a:cs typeface="+mj-cs"/>
              </a:rPr>
              <a:t> </a:t>
            </a:r>
            <a:r>
              <a:rPr lang="ar-IQ" sz="2000" dirty="0"/>
              <a:t>بحيث جميع الخيوط الرمزية التي تنتمي اليها تحقق الشروط الثالثة التالية: </a:t>
            </a:r>
            <a:r>
              <a:rPr lang="en-US" sz="2000" dirty="0" smtClean="0">
                <a:cs typeface="+mj-cs"/>
              </a:rPr>
              <a:t>L</a:t>
            </a:r>
            <a:r>
              <a:rPr lang="ar-IQ" sz="2000" dirty="0" smtClean="0"/>
              <a:t> </a:t>
            </a:r>
            <a:r>
              <a:rPr lang="ar-IQ" sz="2000" dirty="0"/>
              <a:t>لتكن {1, 0 {هي االبجدية </a:t>
            </a:r>
            <a:r>
              <a:rPr lang="ar-IQ" sz="2000" dirty="0" smtClean="0"/>
              <a:t>المعرف عليها اللغة </a:t>
            </a:r>
            <a:endParaRPr lang="en-US" sz="2000" dirty="0" smtClean="0"/>
          </a:p>
          <a:p>
            <a:pPr marL="0" indent="0" algn="r">
              <a:buNone/>
            </a:pPr>
            <a:r>
              <a:rPr lang="ar-IQ" sz="2000" dirty="0" smtClean="0"/>
              <a:t>- لا </a:t>
            </a:r>
            <a:r>
              <a:rPr lang="ar-IQ" sz="2000" dirty="0"/>
              <a:t>تبدأ بصفر</a:t>
            </a:r>
            <a:r>
              <a:rPr lang="ar-IQ" sz="2000" dirty="0" smtClean="0"/>
              <a:t>.</a:t>
            </a:r>
          </a:p>
          <a:p>
            <a:pPr marL="0" indent="0" algn="r">
              <a:buNone/>
            </a:pPr>
            <a:r>
              <a:rPr lang="ar-IQ" sz="2000" dirty="0" smtClean="0"/>
              <a:t> </a:t>
            </a:r>
            <a:r>
              <a:rPr lang="ar-IQ" sz="2000" dirty="0"/>
              <a:t>عددا ثنائيا، فانه عدد زوجي. </a:t>
            </a:r>
            <a:r>
              <a:rPr lang="en-US" sz="2000" dirty="0" smtClean="0"/>
              <a:t>W</a:t>
            </a:r>
            <a:r>
              <a:rPr lang="ar-IQ" sz="2000" dirty="0" smtClean="0"/>
              <a:t> </a:t>
            </a:r>
            <a:r>
              <a:rPr lang="ar-IQ" sz="2000" dirty="0"/>
              <a:t>اذا عد الخيط الرمزي </a:t>
            </a:r>
            <a:r>
              <a:rPr lang="en-US" sz="2000" dirty="0" smtClean="0"/>
              <a:t>–</a:t>
            </a:r>
            <a:endParaRPr lang="ar-IQ" sz="2000" dirty="0" smtClean="0"/>
          </a:p>
          <a:p>
            <a:pPr marL="0" indent="0" algn="r">
              <a:buNone/>
            </a:pPr>
            <a:r>
              <a:rPr lang="ar-IQ" sz="2000" dirty="0"/>
              <a:t> ال يقبل القسمة على 4 </a:t>
            </a:r>
            <a:r>
              <a:rPr lang="en-US" sz="2000" dirty="0" smtClean="0"/>
              <a:t>W</a:t>
            </a:r>
            <a:r>
              <a:rPr lang="ar-IQ" sz="2000" dirty="0" smtClean="0"/>
              <a:t> العدد </a:t>
            </a:r>
            <a:r>
              <a:rPr lang="en-US" sz="2000" dirty="0" smtClean="0"/>
              <a:t>–</a:t>
            </a:r>
            <a:endParaRPr lang="ar-IQ" sz="2000" dirty="0" smtClean="0"/>
          </a:p>
          <a:p>
            <a:pPr marL="0" indent="0" algn="r">
              <a:buNone/>
            </a:pPr>
            <a:r>
              <a:rPr lang="ar-IQ" sz="2000" dirty="0" smtClean="0"/>
              <a:t> </a:t>
            </a:r>
            <a:r>
              <a:rPr lang="en-US" sz="2000" dirty="0" smtClean="0"/>
              <a:t>L </a:t>
            </a:r>
            <a:r>
              <a:rPr lang="ar-IQ" sz="2000" dirty="0" smtClean="0"/>
              <a:t> التي </a:t>
            </a:r>
            <a:r>
              <a:rPr lang="ar-IQ" sz="2000" dirty="0"/>
              <a:t>تقبل الخيوط الرمزية التي تنتمي الى اللغة </a:t>
            </a:r>
            <a:r>
              <a:rPr lang="en-US" sz="2000" dirty="0" smtClean="0"/>
              <a:t>DFA</a:t>
            </a:r>
            <a:r>
              <a:rPr lang="ar-IQ" sz="2000" dirty="0" smtClean="0"/>
              <a:t>صممت الالة </a:t>
            </a:r>
          </a:p>
          <a:p>
            <a:pPr marL="0" indent="0" algn="r">
              <a:buNone/>
            </a:pPr>
            <a:r>
              <a:rPr lang="ar-IQ" sz="2000" dirty="0" smtClean="0"/>
              <a:t>مثلا </a:t>
            </a:r>
            <a:r>
              <a:rPr lang="ar-IQ" sz="2000" dirty="0"/>
              <a:t>العدد 10010 ينتمي الى اللغة بينما </a:t>
            </a:r>
            <a:r>
              <a:rPr lang="ar-IQ" sz="2000" dirty="0" smtClean="0"/>
              <a:t>الاعداد </a:t>
            </a:r>
            <a:r>
              <a:rPr lang="ar-IQ" sz="2000" dirty="0"/>
              <a:t>202 و 000010 و 10000 </a:t>
            </a:r>
            <a:r>
              <a:rPr lang="ar-IQ" sz="2000" dirty="0" smtClean="0"/>
              <a:t>لا </a:t>
            </a:r>
            <a:r>
              <a:rPr lang="ar-IQ" sz="2000" dirty="0"/>
              <a:t>تنتمي الى اللغة. </a:t>
            </a:r>
            <a:endParaRPr lang="ar-IQ" sz="2000" dirty="0" smtClean="0"/>
          </a:p>
          <a:p>
            <a:pPr marL="0" indent="0" algn="r">
              <a:buNone/>
            </a:pPr>
            <a:r>
              <a:rPr lang="ar-IQ" sz="2000" dirty="0" smtClean="0"/>
              <a:t>و </a:t>
            </a:r>
            <a:r>
              <a:rPr lang="ar-IQ" sz="2000" dirty="0"/>
              <a:t>بذلك يكون مخطط هذه </a:t>
            </a:r>
            <a:r>
              <a:rPr lang="ar-IQ" sz="2000" dirty="0" smtClean="0"/>
              <a:t>الالة </a:t>
            </a:r>
            <a:r>
              <a:rPr lang="ar-IQ" sz="2000" dirty="0"/>
              <a:t>كما في الشكل التالي</a:t>
            </a:r>
            <a:r>
              <a:rPr lang="ar-IQ" sz="2000" dirty="0" smtClean="0"/>
              <a:t>:</a:t>
            </a:r>
            <a:endParaRPr lang="en-US" sz="2000" dirty="0" smtClean="0"/>
          </a:p>
          <a:p>
            <a:pPr marL="0" indent="0" algn="r">
              <a:buNone/>
            </a:pPr>
            <a:endParaRPr lang="en-US" sz="2000" dirty="0" smtClean="0">
              <a:cs typeface="+mj-cs"/>
            </a:endParaRPr>
          </a:p>
          <a:p>
            <a:pPr marL="0" indent="0" algn="r">
              <a:buNone/>
            </a:pPr>
            <a:endParaRPr lang="en-US" sz="2000" dirty="0">
              <a:cs typeface="+mj-cs"/>
            </a:endParaRPr>
          </a:p>
          <a:p>
            <a:pPr marL="0" indent="0" algn="r">
              <a:buNone/>
            </a:pPr>
            <a:endParaRPr lang="en-US" sz="2000" dirty="0" smtClean="0">
              <a:cs typeface="+mj-cs"/>
            </a:endParaRPr>
          </a:p>
          <a:p>
            <a:pPr marL="0" indent="0" algn="r">
              <a:buNone/>
            </a:pPr>
            <a:endParaRPr lang="en-US" sz="2000" dirty="0">
              <a:cs typeface="+mj-cs"/>
            </a:endParaRPr>
          </a:p>
          <a:p>
            <a:pPr marL="0" indent="0" algn="r">
              <a:buNone/>
            </a:pPr>
            <a:endParaRPr lang="en-US" sz="2000" dirty="0" smtClean="0">
              <a:cs typeface="+mj-cs"/>
            </a:endParaRPr>
          </a:p>
          <a:p>
            <a:pPr marL="0" indent="0" algn="r">
              <a:buNone/>
            </a:pPr>
            <a:endParaRPr lang="en-US" sz="2000" dirty="0"/>
          </a:p>
          <a:p>
            <a:pPr marL="0" indent="0" algn="r">
              <a:buNone/>
            </a:pPr>
            <a:endParaRPr lang="en-US" sz="2000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72" y="3118620"/>
            <a:ext cx="2682148" cy="235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9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آلات الحالات </a:t>
            </a:r>
            <a:r>
              <a:rPr lang="ar-IQ" dirty="0"/>
              <a:t>المنتهية غير المحددة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Nondeterministic </a:t>
            </a:r>
            <a:r>
              <a:rPr lang="en-US" dirty="0"/>
              <a:t>Finite State Machines(NFA)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269762"/>
            <a:ext cx="10515600" cy="435133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IQ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DFA </a:t>
            </a:r>
            <a:r>
              <a:rPr lang="ar-IQ" dirty="0"/>
              <a:t>ظهرت هذه </a:t>
            </a:r>
            <a:r>
              <a:rPr lang="ar-IQ" dirty="0" smtClean="0"/>
              <a:t>الالات </a:t>
            </a:r>
            <a:r>
              <a:rPr lang="ar-IQ" dirty="0"/>
              <a:t>كحل للقصور الذي تعاني منه </a:t>
            </a:r>
            <a:r>
              <a:rPr lang="ar-IQ" dirty="0" smtClean="0"/>
              <a:t>آلات الحالات </a:t>
            </a:r>
            <a:r>
              <a:rPr lang="ar-IQ" dirty="0"/>
              <a:t>المنتهية المحددة</a:t>
            </a:r>
            <a:endParaRPr lang="en-US" dirty="0" smtClean="0">
              <a:cs typeface="+mj-cs"/>
            </a:endParaRPr>
          </a:p>
          <a:p>
            <a:pPr marL="0" indent="0" algn="r">
              <a:buNone/>
            </a:pPr>
            <a:r>
              <a:rPr lang="ar-IQ" dirty="0"/>
              <a:t>في التعرف على بعض الخيوط الرمزية كما وضحنا سابقا. تسمى هذه </a:t>
            </a:r>
            <a:r>
              <a:rPr lang="ar-IQ" dirty="0" smtClean="0"/>
              <a:t>الالات بالات الحالات </a:t>
            </a:r>
            <a:r>
              <a:rPr lang="ar-IQ" dirty="0"/>
              <a:t>المنتهية غير المحددة و تمتاز هذه اآلالت بالصفات التالية </a:t>
            </a:r>
            <a:r>
              <a:rPr lang="ar-IQ" dirty="0" smtClean="0"/>
              <a:t>:</a:t>
            </a:r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smtClean="0"/>
              <a:t>∑ = {</a:t>
            </a:r>
            <a:r>
              <a:rPr lang="en-US" dirty="0"/>
              <a:t>c, b, a </a:t>
            </a:r>
            <a:r>
              <a:rPr lang="en-US" dirty="0" smtClean="0"/>
              <a:t>}</a:t>
            </a:r>
          </a:p>
          <a:p>
            <a:pPr marL="0" indent="0" algn="r">
              <a:buNone/>
            </a:pPr>
            <a:r>
              <a:rPr lang="ar-IQ" dirty="0" smtClean="0"/>
              <a:t>1 </a:t>
            </a:r>
            <a:r>
              <a:rPr lang="ar-IQ" dirty="0"/>
              <a:t>.احتمال االنتقال من حالة الى اخرى دون قراءة رمز</a:t>
            </a:r>
            <a:r>
              <a:rPr lang="ar-IQ" dirty="0" smtClean="0"/>
              <a:t>.</a:t>
            </a:r>
          </a:p>
          <a:p>
            <a:pPr marL="0" indent="0" algn="r">
              <a:buNone/>
            </a:pPr>
            <a:endParaRPr lang="ar-IQ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715" y="5095738"/>
            <a:ext cx="30003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2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آلات الحالات </a:t>
            </a:r>
            <a:r>
              <a:rPr lang="ar-IQ" dirty="0"/>
              <a:t>المنتهية غير المحددة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Nondeterministic </a:t>
            </a:r>
            <a:r>
              <a:rPr lang="en-US" dirty="0"/>
              <a:t>Finite State Machines(NFA)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269762"/>
            <a:ext cx="10515600" cy="435133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IQ" dirty="0" smtClean="0">
                <a:cs typeface="+mj-cs"/>
              </a:rPr>
              <a:t> 2. </a:t>
            </a:r>
            <a:r>
              <a:rPr lang="ar-IQ" dirty="0" smtClean="0"/>
              <a:t>احتمالية الانتقال </a:t>
            </a:r>
            <a:r>
              <a:rPr lang="ar-IQ" dirty="0"/>
              <a:t>من حالة ما الى مجموعة من </a:t>
            </a:r>
            <a:r>
              <a:rPr lang="ar-IQ" dirty="0" smtClean="0"/>
              <a:t>الحالات </a:t>
            </a:r>
            <a:r>
              <a:rPr lang="ar-IQ" dirty="0"/>
              <a:t>اعتمادا على قراءة رمز واحد من رموز االبجدية. اي تكون </a:t>
            </a:r>
            <a:r>
              <a:rPr lang="ar-IQ" dirty="0" smtClean="0"/>
              <a:t>الالة </a:t>
            </a:r>
            <a:r>
              <a:rPr lang="ar-IQ" dirty="0"/>
              <a:t>في </a:t>
            </a:r>
            <a:r>
              <a:rPr lang="ar-IQ" dirty="0" smtClean="0"/>
              <a:t>حالات </a:t>
            </a:r>
            <a:r>
              <a:rPr lang="ar-IQ" dirty="0"/>
              <a:t>مختلفة في الوقت نفسه </a:t>
            </a:r>
            <a:r>
              <a:rPr lang="ar-IQ" dirty="0" smtClean="0"/>
              <a:t>(بصورة متوازية).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endParaRPr lang="ar-IQ" dirty="0" smtClean="0"/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r>
              <a:rPr lang="ar-IQ" dirty="0"/>
              <a:t>3. عدد </a:t>
            </a:r>
            <a:r>
              <a:rPr lang="ar-IQ" dirty="0" smtClean="0"/>
              <a:t>الانتقالات </a:t>
            </a:r>
            <a:r>
              <a:rPr lang="ar-IQ" dirty="0"/>
              <a:t>من حالة ما الى حالة اخرى قد يكون اقل من عدد رموز </a:t>
            </a:r>
            <a:r>
              <a:rPr lang="ar-IQ" dirty="0" smtClean="0"/>
              <a:t>الابجدية</a:t>
            </a:r>
            <a:r>
              <a:rPr lang="ar-IQ" dirty="0"/>
              <a:t>، اي عدم وجود انتقالة من هذه الحالة الى حالة اخرى اعتمادا على رمز واحد او اكثر من رموز 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c</a:t>
            </a:r>
            <a:r>
              <a:rPr lang="ar-IQ" dirty="0"/>
              <a:t> </a:t>
            </a:r>
            <a:r>
              <a:rPr lang="ar-IQ" dirty="0" smtClean="0"/>
              <a:t>الابجدية</a:t>
            </a:r>
            <a:r>
              <a:rPr lang="ar-IQ" dirty="0"/>
              <a:t>. في الشكل ادناه ال يظهر انتقال اعتمادا على الرمز </a:t>
            </a:r>
            <a:endParaRPr lang="ar-IQ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924" y="3110593"/>
            <a:ext cx="2310221" cy="14456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79" y="5521442"/>
            <a:ext cx="1731645" cy="109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ar-IQ" dirty="0"/>
              <a:t>آلات الحالات المنتهية غير المحددة </a:t>
            </a:r>
            <a:br>
              <a:rPr lang="ar-IQ" dirty="0"/>
            </a:br>
            <a:r>
              <a:rPr lang="en-US" dirty="0"/>
              <a:t>Nondeterministic Finite State Machines(NFA)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08505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 algn="r">
                  <a:buNone/>
                </a:pPr>
                <a:r>
                  <a:rPr lang="ar-IQ" sz="2000" dirty="0" smtClean="0"/>
                  <a:t> شكليا </a:t>
                </a:r>
                <a:r>
                  <a:rPr lang="ar-IQ" sz="2000" dirty="0"/>
                  <a:t>بانها الخماسي : </a:t>
                </a:r>
                <a:r>
                  <a:rPr lang="en-US" sz="2000" dirty="0" smtClean="0"/>
                  <a:t>NFA</a:t>
                </a:r>
                <a:r>
                  <a:rPr lang="ar-IQ" sz="2000" dirty="0" smtClean="0"/>
                  <a:t> </a:t>
                </a:r>
                <a:r>
                  <a:rPr lang="ar-IQ" sz="2000" dirty="0"/>
                  <a:t>تعرف آلة الحاالت المنتهية غير </a:t>
                </a:r>
                <a:r>
                  <a:rPr lang="ar-IQ" sz="2000" dirty="0" smtClean="0"/>
                  <a:t>المحددة </a:t>
                </a:r>
              </a:p>
              <a:p>
                <a:pPr marL="0" indent="0" algn="ctr">
                  <a:buNone/>
                </a:pPr>
                <a:r>
                  <a:rPr lang="en-US" sz="2000" dirty="0" smtClean="0"/>
                  <a:t>(Q, </a:t>
                </a:r>
                <a:r>
                  <a:rPr lang="el-GR" sz="2000" dirty="0" smtClean="0"/>
                  <a:t>Σ, </a:t>
                </a:r>
                <a:r>
                  <a:rPr lang="en-US" sz="2000" dirty="0" smtClean="0"/>
                  <a:t>T</a:t>
                </a:r>
                <a:r>
                  <a:rPr lang="el-GR" sz="20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000" dirty="0" smtClean="0">
                    <a:cs typeface="+mj-cs"/>
                  </a:rPr>
                  <a:t> , F)</a:t>
                </a:r>
              </a:p>
              <a:p>
                <a:pPr marL="0" indent="0" algn="r">
                  <a:buNone/>
                </a:pPr>
                <a:r>
                  <a:rPr lang="ar-IQ" sz="2000" dirty="0"/>
                  <a:t>إذ أن: 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/>
                  <a:t>Q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: </a:t>
                </a:r>
                <a:r>
                  <a:rPr lang="ar-IQ" sz="2000" dirty="0"/>
                  <a:t>تمثل مجموعة </a:t>
                </a:r>
                <a:r>
                  <a:rPr lang="ar-IQ" sz="2000" dirty="0" smtClean="0"/>
                  <a:t>الحالات </a:t>
                </a:r>
                <a:r>
                  <a:rPr lang="ar-IQ" sz="2000" dirty="0"/>
                  <a:t>المكونة </a:t>
                </a:r>
                <a:r>
                  <a:rPr lang="ar-IQ" sz="2000" dirty="0" smtClean="0"/>
                  <a:t>لآلة </a:t>
                </a:r>
                <a:r>
                  <a:rPr lang="ar-IQ" sz="2000" dirty="0"/>
                  <a:t>وهي مجموعة </a:t>
                </a:r>
                <a:r>
                  <a:rPr lang="ar-IQ" sz="2000" dirty="0" smtClean="0"/>
                  <a:t>منتهية 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l-GR" sz="2000" dirty="0" smtClean="0"/>
                  <a:t>Σ :</a:t>
                </a:r>
                <a:r>
                  <a:rPr lang="ar-IQ" sz="2000" dirty="0" smtClean="0"/>
                  <a:t>تمثل </a:t>
                </a:r>
                <a:r>
                  <a:rPr lang="ar-IQ" sz="2000" dirty="0"/>
                  <a:t>مجموعة </a:t>
                </a:r>
                <a:r>
                  <a:rPr lang="ar-IQ" sz="2000" dirty="0" smtClean="0"/>
                  <a:t>االبجدية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cs typeface="+mj-cs"/>
                  </a:rPr>
                  <a:t>T: </a:t>
                </a:r>
                <a:r>
                  <a:rPr lang="ar-IQ" sz="2000" dirty="0"/>
                  <a:t>هي دالة االنتقال من حالة الى حالة اخرى و تعرف بالصيغة </a:t>
                </a:r>
                <a:r>
                  <a:rPr lang="ar-IQ" sz="2000" dirty="0" smtClean="0"/>
                  <a:t>التالية</a:t>
                </a:r>
                <a:endParaRPr lang="en-US" sz="20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000" dirty="0" smtClean="0">
                    <a:cs typeface="+mj-cs"/>
                  </a:rPr>
                  <a:t>: </a:t>
                </a:r>
                <a:r>
                  <a:rPr lang="ar-IQ" sz="2000" dirty="0" smtClean="0">
                    <a:cs typeface="+mj-cs"/>
                  </a:rPr>
                  <a:t>حالة البداية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cs typeface="+mj-cs"/>
                  </a:rPr>
                  <a:t>F:</a:t>
                </a:r>
                <a:r>
                  <a:rPr lang="ar-IQ" sz="2000" dirty="0" smtClean="0">
                    <a:cs typeface="+mj-cs"/>
                  </a:rPr>
                  <a:t> حالة النهاية</a:t>
                </a:r>
                <a:endParaRPr lang="en-US" sz="2000" dirty="0">
                  <a:cs typeface="+mj-cs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08505"/>
                <a:ext cx="10515600" cy="4351338"/>
              </a:xfrm>
              <a:blipFill>
                <a:blip r:embed="rId2"/>
                <a:stretch>
                  <a:fillRect l="-638" t="-1541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8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55" y="1999795"/>
            <a:ext cx="10515600" cy="462742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dirty="0"/>
              <a:t> </a:t>
            </a:r>
            <a:r>
              <a:rPr lang="ar-IQ" dirty="0" smtClean="0"/>
              <a:t>بما يلي: </a:t>
            </a:r>
            <a:r>
              <a:rPr lang="en-US" dirty="0"/>
              <a:t>NFA </a:t>
            </a:r>
            <a:r>
              <a:rPr lang="ar-IQ" dirty="0" smtClean="0"/>
              <a:t>وتتميزالـ</a:t>
            </a:r>
          </a:p>
          <a:p>
            <a:pPr marL="0" indent="0" algn="r">
              <a:buNone/>
            </a:pPr>
            <a:r>
              <a:rPr lang="ar-IQ" dirty="0" smtClean="0"/>
              <a:t> 1.سهولة </a:t>
            </a:r>
            <a:r>
              <a:rPr lang="ar-IQ" dirty="0"/>
              <a:t>البناء. 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2.سهولة </a:t>
            </a:r>
            <a:r>
              <a:rPr lang="ar-IQ" dirty="0"/>
              <a:t>الفهم</a:t>
            </a:r>
            <a:r>
              <a:rPr lang="ar-IQ" dirty="0" smtClean="0"/>
              <a:t>. </a:t>
            </a:r>
          </a:p>
          <a:p>
            <a:pPr marL="0" indent="0" algn="r">
              <a:buNone/>
            </a:pPr>
            <a:r>
              <a:rPr lang="ar-IQ" dirty="0" smtClean="0"/>
              <a:t> مكافيء لها.</a:t>
            </a:r>
            <a:r>
              <a:rPr lang="en-US" dirty="0" smtClean="0"/>
              <a:t>DFA</a:t>
            </a:r>
            <a:r>
              <a:rPr lang="ar-IQ" dirty="0" smtClean="0"/>
              <a:t>الى </a:t>
            </a:r>
            <a:r>
              <a:rPr lang="en-US" dirty="0" smtClean="0"/>
              <a:t> NFA</a:t>
            </a:r>
            <a:r>
              <a:rPr lang="ar-IQ" dirty="0" smtClean="0"/>
              <a:t>3. يمكن تحويل الـ </a:t>
            </a:r>
            <a:endParaRPr lang="ar-IQ" dirty="0"/>
          </a:p>
          <a:p>
            <a:pPr marL="0" indent="0" algn="r">
              <a:buNone/>
            </a:pPr>
            <a:r>
              <a:rPr lang="ar-IQ" dirty="0" smtClean="0"/>
              <a:t>4. صغيرة </a:t>
            </a:r>
            <a:r>
              <a:rPr lang="ar-IQ" dirty="0"/>
              <a:t>الحجم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>
            <a:normAutofit/>
          </a:bodyPr>
          <a:lstStyle/>
          <a:p>
            <a:pPr algn="ctr"/>
            <a:r>
              <a:rPr lang="ar-IQ" dirty="0"/>
              <a:t>آلات الحالات المنتهية غير المحددة </a:t>
            </a:r>
            <a:br>
              <a:rPr lang="ar-IQ" dirty="0"/>
            </a:br>
            <a:r>
              <a:rPr lang="en-US" dirty="0"/>
              <a:t>Nondeterministic Finite State Machines(NFA)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16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629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The Theory of Computation النظرية الاحتسابية</vt:lpstr>
      <vt:lpstr>Deterministic Finite Automata (DFA) آلات الحالات المنتهية المحددة</vt:lpstr>
      <vt:lpstr>Deterministic Finite Automata (DFA) آلات الحالات المنتهية المحددة</vt:lpstr>
      <vt:lpstr>Deterministic Finite Automata (DFA) آلات الحالات المنتهية المحددة</vt:lpstr>
      <vt:lpstr>PowerPoint Presentation</vt:lpstr>
      <vt:lpstr>آلات الحالات المنتهية غير المحددة  Nondeterministic Finite State Machines(NFA)</vt:lpstr>
      <vt:lpstr>آلات الحالات المنتهية غير المحددة  Nondeterministic Finite State Machines(NFA)</vt:lpstr>
      <vt:lpstr>آلات الحالات المنتهية غير المحددة  Nondeterministic Finite State Machines(NFA)</vt:lpstr>
      <vt:lpstr>آلات الحالات المنتهية غير المحددة  Nondeterministic Finite State Machines(NFA)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Computation النظرية الاحتسابية</dc:title>
  <dc:creator>Windows User</dc:creator>
  <cp:lastModifiedBy>Windows User</cp:lastModifiedBy>
  <cp:revision>127</cp:revision>
  <dcterms:created xsi:type="dcterms:W3CDTF">2018-11-28T23:44:47Z</dcterms:created>
  <dcterms:modified xsi:type="dcterms:W3CDTF">2018-12-01T05:38:54Z</dcterms:modified>
</cp:coreProperties>
</file>