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1" r:id="rId4"/>
    <p:sldId id="295" r:id="rId5"/>
    <p:sldId id="296" r:id="rId6"/>
    <p:sldId id="297" r:id="rId7"/>
    <p:sldId id="298" r:id="rId8"/>
    <p:sldId id="299" r:id="rId9"/>
    <p:sldId id="300" r:id="rId10"/>
    <p:sldId id="29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479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86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64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78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7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25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46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498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792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14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76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Theory of Computation</a:t>
            </a:r>
            <a:br>
              <a:rPr lang="en-US" dirty="0" smtClean="0"/>
            </a:br>
            <a:r>
              <a:rPr lang="ar-IQ" dirty="0" smtClean="0"/>
              <a:t>النظرية الاحتسابية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59385"/>
            <a:ext cx="9144000" cy="2014991"/>
          </a:xfrm>
        </p:spPr>
        <p:txBody>
          <a:bodyPr>
            <a:normAutofit fontScale="92500" lnSpcReduction="20000"/>
          </a:bodyPr>
          <a:lstStyle/>
          <a:p>
            <a:r>
              <a:rPr lang="ar-IQ" b="1" dirty="0" smtClean="0"/>
              <a:t>المحاضرة رقم -9-</a:t>
            </a:r>
            <a:endParaRPr lang="en-US" b="1" dirty="0" smtClean="0"/>
          </a:p>
          <a:p>
            <a:r>
              <a:rPr lang="en-US" sz="4000" b="1" dirty="0" smtClean="0">
                <a:solidFill>
                  <a:srgbClr val="FF0000"/>
                </a:solidFill>
              </a:rPr>
              <a:t>Trees</a:t>
            </a:r>
            <a:r>
              <a:rPr lang="ar-IQ" sz="4000" b="1" dirty="0" smtClean="0">
                <a:solidFill>
                  <a:srgbClr val="FF0000"/>
                </a:solidFill>
              </a:rPr>
              <a:t>الاشجار </a:t>
            </a:r>
          </a:p>
          <a:p>
            <a:r>
              <a:rPr lang="ar-IQ" b="1" dirty="0" smtClean="0"/>
              <a:t>إعداد</a:t>
            </a:r>
          </a:p>
          <a:p>
            <a:r>
              <a:rPr lang="ar-IQ" b="1" dirty="0" smtClean="0"/>
              <a:t>م.م وديان حبيب حميد</a:t>
            </a:r>
          </a:p>
          <a:p>
            <a:r>
              <a:rPr lang="ar-IQ" b="1" dirty="0" smtClean="0"/>
              <a:t>كلية التربية الاساسية / قسم الحاسبات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5187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50761"/>
          </a:xfrm>
        </p:spPr>
        <p:txBody>
          <a:bodyPr>
            <a:normAutofit/>
          </a:bodyPr>
          <a:lstStyle/>
          <a:p>
            <a:pPr algn="ctr"/>
            <a:r>
              <a:rPr lang="en-US" altLang="zh-TW" dirty="0">
                <a:ea typeface="新細明體" pitchFamily="18" charset="-120"/>
              </a:rPr>
              <a:t>Examples of the Binary Tree</a:t>
            </a:r>
          </a:p>
        </p:txBody>
      </p: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1258389" y="1915886"/>
            <a:ext cx="3833813" cy="4595997"/>
            <a:chOff x="223" y="912"/>
            <a:chExt cx="2480" cy="3038"/>
          </a:xfrm>
        </p:grpSpPr>
        <p:grpSp>
          <p:nvGrpSpPr>
            <p:cNvPr id="6" name="Group 45"/>
            <p:cNvGrpSpPr>
              <a:grpSpLocks/>
            </p:cNvGrpSpPr>
            <p:nvPr/>
          </p:nvGrpSpPr>
          <p:grpSpPr bwMode="auto">
            <a:xfrm>
              <a:off x="1144" y="1307"/>
              <a:ext cx="360" cy="359"/>
              <a:chOff x="1389" y="1133"/>
              <a:chExt cx="360" cy="359"/>
            </a:xfrm>
          </p:grpSpPr>
          <p:sp>
            <p:nvSpPr>
              <p:cNvPr id="32" name="Oval 46"/>
              <p:cNvSpPr>
                <a:spLocks noChangeArrowheads="1"/>
              </p:cNvSpPr>
              <p:nvPr/>
            </p:nvSpPr>
            <p:spPr bwMode="auto">
              <a:xfrm>
                <a:off x="1389" y="1133"/>
                <a:ext cx="360" cy="359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Rectangle 47"/>
              <p:cNvSpPr>
                <a:spLocks noChangeArrowheads="1"/>
              </p:cNvSpPr>
              <p:nvPr/>
            </p:nvSpPr>
            <p:spPr bwMode="auto">
              <a:xfrm>
                <a:off x="1458" y="1186"/>
                <a:ext cx="262" cy="3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kumimoji="1" lang="en-US" altLang="zh-TW">
                    <a:ea typeface="新細明體" pitchFamily="18" charset="-120"/>
                  </a:rPr>
                  <a:t>A</a:t>
                </a:r>
              </a:p>
            </p:txBody>
          </p:sp>
        </p:grpSp>
        <p:grpSp>
          <p:nvGrpSpPr>
            <p:cNvPr id="7" name="Group 48"/>
            <p:cNvGrpSpPr>
              <a:grpSpLocks/>
            </p:cNvGrpSpPr>
            <p:nvPr/>
          </p:nvGrpSpPr>
          <p:grpSpPr bwMode="auto">
            <a:xfrm>
              <a:off x="759" y="1876"/>
              <a:ext cx="360" cy="359"/>
              <a:chOff x="1004" y="1702"/>
              <a:chExt cx="360" cy="359"/>
            </a:xfrm>
          </p:grpSpPr>
          <p:sp>
            <p:nvSpPr>
              <p:cNvPr id="30" name="Oval 49"/>
              <p:cNvSpPr>
                <a:spLocks noChangeArrowheads="1"/>
              </p:cNvSpPr>
              <p:nvPr/>
            </p:nvSpPr>
            <p:spPr bwMode="auto">
              <a:xfrm>
                <a:off x="1004" y="1702"/>
                <a:ext cx="360" cy="359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Rectangle 50"/>
              <p:cNvSpPr>
                <a:spLocks noChangeArrowheads="1"/>
              </p:cNvSpPr>
              <p:nvPr/>
            </p:nvSpPr>
            <p:spPr bwMode="auto">
              <a:xfrm>
                <a:off x="1073" y="1754"/>
                <a:ext cx="250" cy="3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kumimoji="1" lang="en-US" altLang="zh-TW">
                    <a:ea typeface="新細明體" pitchFamily="18" charset="-120"/>
                  </a:rPr>
                  <a:t>B</a:t>
                </a:r>
              </a:p>
            </p:txBody>
          </p:sp>
        </p:grpSp>
        <p:sp>
          <p:nvSpPr>
            <p:cNvPr id="8" name="Line 51"/>
            <p:cNvSpPr>
              <a:spLocks noChangeShapeType="1"/>
            </p:cNvSpPr>
            <p:nvPr/>
          </p:nvSpPr>
          <p:spPr bwMode="auto">
            <a:xfrm flipH="1">
              <a:off x="1000" y="1659"/>
              <a:ext cx="215" cy="2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52"/>
            <p:cNvGrpSpPr>
              <a:grpSpLocks/>
            </p:cNvGrpSpPr>
            <p:nvPr/>
          </p:nvGrpSpPr>
          <p:grpSpPr bwMode="auto">
            <a:xfrm>
              <a:off x="1968" y="1344"/>
              <a:ext cx="360" cy="359"/>
              <a:chOff x="2097" y="1123"/>
              <a:chExt cx="360" cy="359"/>
            </a:xfrm>
          </p:grpSpPr>
          <p:sp>
            <p:nvSpPr>
              <p:cNvPr id="28" name="Oval 53"/>
              <p:cNvSpPr>
                <a:spLocks noChangeArrowheads="1"/>
              </p:cNvSpPr>
              <p:nvPr/>
            </p:nvSpPr>
            <p:spPr bwMode="auto">
              <a:xfrm>
                <a:off x="2097" y="1123"/>
                <a:ext cx="360" cy="359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Rectangle 54"/>
              <p:cNvSpPr>
                <a:spLocks noChangeArrowheads="1"/>
              </p:cNvSpPr>
              <p:nvPr/>
            </p:nvSpPr>
            <p:spPr bwMode="auto">
              <a:xfrm>
                <a:off x="2166" y="1175"/>
                <a:ext cx="261" cy="3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kumimoji="1" lang="en-US" altLang="zh-TW">
                    <a:ea typeface="新細明體" pitchFamily="18" charset="-120"/>
                  </a:rPr>
                  <a:t>A</a:t>
                </a:r>
              </a:p>
            </p:txBody>
          </p:sp>
        </p:grpSp>
        <p:grpSp>
          <p:nvGrpSpPr>
            <p:cNvPr id="10" name="Group 55"/>
            <p:cNvGrpSpPr>
              <a:grpSpLocks/>
            </p:cNvGrpSpPr>
            <p:nvPr/>
          </p:nvGrpSpPr>
          <p:grpSpPr bwMode="auto">
            <a:xfrm>
              <a:off x="2343" y="1924"/>
              <a:ext cx="360" cy="359"/>
              <a:chOff x="2472" y="1703"/>
              <a:chExt cx="360" cy="359"/>
            </a:xfrm>
          </p:grpSpPr>
          <p:sp>
            <p:nvSpPr>
              <p:cNvPr id="26" name="Oval 56"/>
              <p:cNvSpPr>
                <a:spLocks noChangeArrowheads="1"/>
              </p:cNvSpPr>
              <p:nvPr/>
            </p:nvSpPr>
            <p:spPr bwMode="auto">
              <a:xfrm>
                <a:off x="2472" y="1703"/>
                <a:ext cx="360" cy="359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Rectangle 57"/>
              <p:cNvSpPr>
                <a:spLocks noChangeArrowheads="1"/>
              </p:cNvSpPr>
              <p:nvPr/>
            </p:nvSpPr>
            <p:spPr bwMode="auto">
              <a:xfrm>
                <a:off x="2541" y="1756"/>
                <a:ext cx="250" cy="3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kumimoji="1" lang="en-US" altLang="zh-TW">
                    <a:ea typeface="新細明體" pitchFamily="18" charset="-120"/>
                  </a:rPr>
                  <a:t>B</a:t>
                </a:r>
              </a:p>
            </p:txBody>
          </p:sp>
        </p:grpSp>
        <p:sp>
          <p:nvSpPr>
            <p:cNvPr id="11" name="Line 58"/>
            <p:cNvSpPr>
              <a:spLocks noChangeShapeType="1"/>
            </p:cNvSpPr>
            <p:nvPr/>
          </p:nvSpPr>
          <p:spPr bwMode="auto">
            <a:xfrm>
              <a:off x="2231" y="1695"/>
              <a:ext cx="256" cy="2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59"/>
            <p:cNvSpPr>
              <a:spLocks noChangeArrowheads="1"/>
            </p:cNvSpPr>
            <p:nvPr/>
          </p:nvSpPr>
          <p:spPr bwMode="auto">
            <a:xfrm>
              <a:off x="912" y="912"/>
              <a:ext cx="1739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kumimoji="1" lang="en-US" altLang="zh-TW">
                  <a:solidFill>
                    <a:srgbClr val="003399"/>
                  </a:solidFill>
                  <a:ea typeface="新細明體" pitchFamily="18" charset="-120"/>
                </a:rPr>
                <a:t>Skewed Binary Tree</a:t>
              </a:r>
              <a:endParaRPr kumimoji="1" lang="en-US" altLang="zh-TW">
                <a:ea typeface="新細明體" pitchFamily="18" charset="-120"/>
              </a:endParaRPr>
            </a:p>
          </p:txBody>
        </p:sp>
        <p:grpSp>
          <p:nvGrpSpPr>
            <p:cNvPr id="13" name="Group 60"/>
            <p:cNvGrpSpPr>
              <a:grpSpLocks/>
            </p:cNvGrpSpPr>
            <p:nvPr/>
          </p:nvGrpSpPr>
          <p:grpSpPr bwMode="auto">
            <a:xfrm>
              <a:off x="223" y="3591"/>
              <a:ext cx="360" cy="359"/>
              <a:chOff x="468" y="3468"/>
              <a:chExt cx="360" cy="359"/>
            </a:xfrm>
          </p:grpSpPr>
          <p:sp>
            <p:nvSpPr>
              <p:cNvPr id="24" name="Oval 61"/>
              <p:cNvSpPr>
                <a:spLocks noChangeArrowheads="1"/>
              </p:cNvSpPr>
              <p:nvPr/>
            </p:nvSpPr>
            <p:spPr bwMode="auto">
              <a:xfrm>
                <a:off x="468" y="3468"/>
                <a:ext cx="360" cy="359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62"/>
              <p:cNvSpPr>
                <a:spLocks noChangeArrowheads="1"/>
              </p:cNvSpPr>
              <p:nvPr/>
            </p:nvSpPr>
            <p:spPr bwMode="auto">
              <a:xfrm>
                <a:off x="537" y="3520"/>
                <a:ext cx="239" cy="3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kumimoji="1" lang="en-US" altLang="zh-TW">
                    <a:ea typeface="新細明體" pitchFamily="18" charset="-120"/>
                  </a:rPr>
                  <a:t>E</a:t>
                </a:r>
              </a:p>
            </p:txBody>
          </p:sp>
        </p:grpSp>
        <p:sp>
          <p:nvSpPr>
            <p:cNvPr id="14" name="Line 63"/>
            <p:cNvSpPr>
              <a:spLocks noChangeShapeType="1"/>
            </p:cNvSpPr>
            <p:nvPr/>
          </p:nvSpPr>
          <p:spPr bwMode="auto">
            <a:xfrm flipH="1">
              <a:off x="357" y="3320"/>
              <a:ext cx="203" cy="2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" name="Group 64"/>
            <p:cNvGrpSpPr>
              <a:grpSpLocks/>
            </p:cNvGrpSpPr>
            <p:nvPr/>
          </p:nvGrpSpPr>
          <p:grpSpPr bwMode="auto">
            <a:xfrm>
              <a:off x="628" y="2463"/>
              <a:ext cx="360" cy="359"/>
              <a:chOff x="873" y="2289"/>
              <a:chExt cx="360" cy="359"/>
            </a:xfrm>
          </p:grpSpPr>
          <p:sp>
            <p:nvSpPr>
              <p:cNvPr id="22" name="Oval 65"/>
              <p:cNvSpPr>
                <a:spLocks noChangeArrowheads="1"/>
              </p:cNvSpPr>
              <p:nvPr/>
            </p:nvSpPr>
            <p:spPr bwMode="auto">
              <a:xfrm>
                <a:off x="873" y="2289"/>
                <a:ext cx="360" cy="359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Rectangle 66"/>
              <p:cNvSpPr>
                <a:spLocks noChangeArrowheads="1"/>
              </p:cNvSpPr>
              <p:nvPr/>
            </p:nvSpPr>
            <p:spPr bwMode="auto">
              <a:xfrm>
                <a:off x="942" y="2341"/>
                <a:ext cx="250" cy="3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kumimoji="1" lang="en-US" altLang="zh-TW" dirty="0">
                    <a:ea typeface="新細明體" pitchFamily="18" charset="-120"/>
                  </a:rPr>
                  <a:t>C</a:t>
                </a:r>
              </a:p>
            </p:txBody>
          </p:sp>
        </p:grpSp>
        <p:grpSp>
          <p:nvGrpSpPr>
            <p:cNvPr id="16" name="Group 67"/>
            <p:cNvGrpSpPr>
              <a:grpSpLocks/>
            </p:cNvGrpSpPr>
            <p:nvPr/>
          </p:nvGrpSpPr>
          <p:grpSpPr bwMode="auto">
            <a:xfrm>
              <a:off x="403" y="2957"/>
              <a:ext cx="360" cy="359"/>
              <a:chOff x="648" y="2834"/>
              <a:chExt cx="360" cy="359"/>
            </a:xfrm>
          </p:grpSpPr>
          <p:sp>
            <p:nvSpPr>
              <p:cNvPr id="20" name="Oval 68"/>
              <p:cNvSpPr>
                <a:spLocks noChangeArrowheads="1"/>
              </p:cNvSpPr>
              <p:nvPr/>
            </p:nvSpPr>
            <p:spPr bwMode="auto">
              <a:xfrm>
                <a:off x="648" y="2834"/>
                <a:ext cx="360" cy="359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Rectangle 69"/>
              <p:cNvSpPr>
                <a:spLocks noChangeArrowheads="1"/>
              </p:cNvSpPr>
              <p:nvPr/>
            </p:nvSpPr>
            <p:spPr bwMode="auto">
              <a:xfrm>
                <a:off x="717" y="2886"/>
                <a:ext cx="261" cy="3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kumimoji="1" lang="en-US" altLang="zh-TW">
                    <a:ea typeface="新細明體" pitchFamily="18" charset="-120"/>
                  </a:rPr>
                  <a:t>D</a:t>
                </a:r>
              </a:p>
            </p:txBody>
          </p:sp>
        </p:grpSp>
        <p:sp>
          <p:nvSpPr>
            <p:cNvPr id="17" name="Line 70"/>
            <p:cNvSpPr>
              <a:spLocks noChangeShapeType="1"/>
            </p:cNvSpPr>
            <p:nvPr/>
          </p:nvSpPr>
          <p:spPr bwMode="auto">
            <a:xfrm flipH="1">
              <a:off x="795" y="2248"/>
              <a:ext cx="87" cy="2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71"/>
            <p:cNvSpPr>
              <a:spLocks noChangeShapeType="1"/>
            </p:cNvSpPr>
            <p:nvPr/>
          </p:nvSpPr>
          <p:spPr bwMode="auto">
            <a:xfrm flipH="1">
              <a:off x="614" y="2784"/>
              <a:ext cx="106" cy="1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" name="Group 3"/>
          <p:cNvGrpSpPr>
            <a:grpSpLocks/>
          </p:cNvGrpSpPr>
          <p:nvPr/>
        </p:nvGrpSpPr>
        <p:grpSpPr bwMode="auto">
          <a:xfrm>
            <a:off x="6771041" y="1915886"/>
            <a:ext cx="3924987" cy="4495800"/>
            <a:chOff x="3009" y="1350"/>
            <a:chExt cx="2515" cy="2897"/>
          </a:xfrm>
        </p:grpSpPr>
        <p:grpSp>
          <p:nvGrpSpPr>
            <p:cNvPr id="35" name="Group 4"/>
            <p:cNvGrpSpPr>
              <a:grpSpLocks/>
            </p:cNvGrpSpPr>
            <p:nvPr/>
          </p:nvGrpSpPr>
          <p:grpSpPr bwMode="auto">
            <a:xfrm>
              <a:off x="4263" y="1680"/>
              <a:ext cx="360" cy="359"/>
              <a:chOff x="4229" y="1348"/>
              <a:chExt cx="360" cy="359"/>
            </a:xfrm>
          </p:grpSpPr>
          <p:sp>
            <p:nvSpPr>
              <p:cNvPr id="73" name="Oval 5"/>
              <p:cNvSpPr>
                <a:spLocks noChangeArrowheads="1"/>
              </p:cNvSpPr>
              <p:nvPr/>
            </p:nvSpPr>
            <p:spPr bwMode="auto">
              <a:xfrm>
                <a:off x="4229" y="1348"/>
                <a:ext cx="360" cy="359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Rectangle 6"/>
              <p:cNvSpPr>
                <a:spLocks noChangeArrowheads="1"/>
              </p:cNvSpPr>
              <p:nvPr/>
            </p:nvSpPr>
            <p:spPr bwMode="auto">
              <a:xfrm>
                <a:off x="4298" y="1401"/>
                <a:ext cx="259" cy="2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kumimoji="1" lang="en-US" altLang="zh-TW">
                    <a:ea typeface="新細明體" pitchFamily="18" charset="-120"/>
                  </a:rPr>
                  <a:t>A</a:t>
                </a:r>
              </a:p>
            </p:txBody>
          </p:sp>
        </p:grpSp>
        <p:grpSp>
          <p:nvGrpSpPr>
            <p:cNvPr id="36" name="Group 7"/>
            <p:cNvGrpSpPr>
              <a:grpSpLocks/>
            </p:cNvGrpSpPr>
            <p:nvPr/>
          </p:nvGrpSpPr>
          <p:grpSpPr bwMode="auto">
            <a:xfrm>
              <a:off x="3652" y="2399"/>
              <a:ext cx="360" cy="359"/>
              <a:chOff x="3618" y="2067"/>
              <a:chExt cx="360" cy="359"/>
            </a:xfrm>
          </p:grpSpPr>
          <p:sp>
            <p:nvSpPr>
              <p:cNvPr id="71" name="Oval 8"/>
              <p:cNvSpPr>
                <a:spLocks noChangeArrowheads="1"/>
              </p:cNvSpPr>
              <p:nvPr/>
            </p:nvSpPr>
            <p:spPr bwMode="auto">
              <a:xfrm>
                <a:off x="3618" y="2067"/>
                <a:ext cx="360" cy="359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Rectangle 9"/>
              <p:cNvSpPr>
                <a:spLocks noChangeArrowheads="1"/>
              </p:cNvSpPr>
              <p:nvPr/>
            </p:nvSpPr>
            <p:spPr bwMode="auto">
              <a:xfrm>
                <a:off x="3687" y="2120"/>
                <a:ext cx="248" cy="2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kumimoji="1" lang="en-US" altLang="zh-TW">
                    <a:ea typeface="新細明體" pitchFamily="18" charset="-120"/>
                  </a:rPr>
                  <a:t>B</a:t>
                </a:r>
              </a:p>
            </p:txBody>
          </p:sp>
        </p:grpSp>
        <p:sp>
          <p:nvSpPr>
            <p:cNvPr id="37" name="Line 10"/>
            <p:cNvSpPr>
              <a:spLocks noChangeShapeType="1"/>
            </p:cNvSpPr>
            <p:nvPr/>
          </p:nvSpPr>
          <p:spPr bwMode="auto">
            <a:xfrm flipH="1">
              <a:off x="3840" y="1989"/>
              <a:ext cx="482" cy="4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8" name="Group 11"/>
            <p:cNvGrpSpPr>
              <a:grpSpLocks/>
            </p:cNvGrpSpPr>
            <p:nvPr/>
          </p:nvGrpSpPr>
          <p:grpSpPr bwMode="auto">
            <a:xfrm>
              <a:off x="4843" y="2420"/>
              <a:ext cx="360" cy="359"/>
              <a:chOff x="4809" y="2088"/>
              <a:chExt cx="360" cy="359"/>
            </a:xfrm>
          </p:grpSpPr>
          <p:sp>
            <p:nvSpPr>
              <p:cNvPr id="69" name="Oval 12"/>
              <p:cNvSpPr>
                <a:spLocks noChangeArrowheads="1"/>
              </p:cNvSpPr>
              <p:nvPr/>
            </p:nvSpPr>
            <p:spPr bwMode="auto">
              <a:xfrm>
                <a:off x="4809" y="2088"/>
                <a:ext cx="360" cy="359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Rectangle 13"/>
              <p:cNvSpPr>
                <a:spLocks noChangeArrowheads="1"/>
              </p:cNvSpPr>
              <p:nvPr/>
            </p:nvSpPr>
            <p:spPr bwMode="auto">
              <a:xfrm>
                <a:off x="4878" y="2141"/>
                <a:ext cx="249" cy="2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kumimoji="1" lang="en-US" altLang="zh-TW">
                    <a:ea typeface="新細明體" pitchFamily="18" charset="-120"/>
                  </a:rPr>
                  <a:t>C</a:t>
                </a:r>
              </a:p>
            </p:txBody>
          </p:sp>
        </p:grpSp>
        <p:grpSp>
          <p:nvGrpSpPr>
            <p:cNvPr id="39" name="Group 14"/>
            <p:cNvGrpSpPr>
              <a:grpSpLocks/>
            </p:cNvGrpSpPr>
            <p:nvPr/>
          </p:nvGrpSpPr>
          <p:grpSpPr bwMode="auto">
            <a:xfrm>
              <a:off x="5164" y="3096"/>
              <a:ext cx="360" cy="359"/>
              <a:chOff x="5130" y="2764"/>
              <a:chExt cx="360" cy="359"/>
            </a:xfrm>
          </p:grpSpPr>
          <p:sp>
            <p:nvSpPr>
              <p:cNvPr id="67" name="Oval 15"/>
              <p:cNvSpPr>
                <a:spLocks noChangeArrowheads="1"/>
              </p:cNvSpPr>
              <p:nvPr/>
            </p:nvSpPr>
            <p:spPr bwMode="auto">
              <a:xfrm>
                <a:off x="5130" y="2764"/>
                <a:ext cx="360" cy="359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Rectangle 16"/>
              <p:cNvSpPr>
                <a:spLocks noChangeArrowheads="1"/>
              </p:cNvSpPr>
              <p:nvPr/>
            </p:nvSpPr>
            <p:spPr bwMode="auto">
              <a:xfrm>
                <a:off x="5199" y="2817"/>
                <a:ext cx="259" cy="2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kumimoji="1" lang="en-US" altLang="zh-TW">
                    <a:ea typeface="新細明體" pitchFamily="18" charset="-120"/>
                  </a:rPr>
                  <a:t>G</a:t>
                </a:r>
              </a:p>
            </p:txBody>
          </p:sp>
        </p:grpSp>
        <p:sp>
          <p:nvSpPr>
            <p:cNvPr id="40" name="Line 17"/>
            <p:cNvSpPr>
              <a:spLocks noChangeShapeType="1"/>
            </p:cNvSpPr>
            <p:nvPr/>
          </p:nvSpPr>
          <p:spPr bwMode="auto">
            <a:xfrm>
              <a:off x="5127" y="2772"/>
              <a:ext cx="181" cy="3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" name="Group 18"/>
            <p:cNvGrpSpPr>
              <a:grpSpLocks/>
            </p:cNvGrpSpPr>
            <p:nvPr/>
          </p:nvGrpSpPr>
          <p:grpSpPr bwMode="auto">
            <a:xfrm>
              <a:off x="3985" y="3127"/>
              <a:ext cx="360" cy="359"/>
              <a:chOff x="3951" y="2795"/>
              <a:chExt cx="360" cy="359"/>
            </a:xfrm>
          </p:grpSpPr>
          <p:sp>
            <p:nvSpPr>
              <p:cNvPr id="65" name="Oval 19"/>
              <p:cNvSpPr>
                <a:spLocks noChangeArrowheads="1"/>
              </p:cNvSpPr>
              <p:nvPr/>
            </p:nvSpPr>
            <p:spPr bwMode="auto">
              <a:xfrm>
                <a:off x="3951" y="2795"/>
                <a:ext cx="360" cy="359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Rectangle 20"/>
              <p:cNvSpPr>
                <a:spLocks noChangeArrowheads="1"/>
              </p:cNvSpPr>
              <p:nvPr/>
            </p:nvSpPr>
            <p:spPr bwMode="auto">
              <a:xfrm>
                <a:off x="4020" y="2848"/>
                <a:ext cx="237" cy="2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kumimoji="1" lang="en-US" altLang="zh-TW">
                    <a:ea typeface="新細明體" pitchFamily="18" charset="-120"/>
                  </a:rPr>
                  <a:t>E</a:t>
                </a:r>
              </a:p>
            </p:txBody>
          </p:sp>
        </p:grpSp>
        <p:grpSp>
          <p:nvGrpSpPr>
            <p:cNvPr id="42" name="Group 21"/>
            <p:cNvGrpSpPr>
              <a:grpSpLocks/>
            </p:cNvGrpSpPr>
            <p:nvPr/>
          </p:nvGrpSpPr>
          <p:grpSpPr bwMode="auto">
            <a:xfrm>
              <a:off x="3696" y="3888"/>
              <a:ext cx="360" cy="359"/>
              <a:chOff x="3662" y="3556"/>
              <a:chExt cx="360" cy="359"/>
            </a:xfrm>
          </p:grpSpPr>
          <p:sp>
            <p:nvSpPr>
              <p:cNvPr id="63" name="Oval 22"/>
              <p:cNvSpPr>
                <a:spLocks noChangeArrowheads="1"/>
              </p:cNvSpPr>
              <p:nvPr/>
            </p:nvSpPr>
            <p:spPr bwMode="auto">
              <a:xfrm>
                <a:off x="3662" y="3556"/>
                <a:ext cx="360" cy="359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Rectangle 23"/>
              <p:cNvSpPr>
                <a:spLocks noChangeArrowheads="1"/>
              </p:cNvSpPr>
              <p:nvPr/>
            </p:nvSpPr>
            <p:spPr bwMode="auto">
              <a:xfrm>
                <a:off x="3731" y="3609"/>
                <a:ext cx="183" cy="2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kumimoji="1" lang="en-US" altLang="zh-TW">
                    <a:ea typeface="新細明體" pitchFamily="18" charset="-120"/>
                  </a:rPr>
                  <a:t>I</a:t>
                </a:r>
              </a:p>
            </p:txBody>
          </p:sp>
        </p:grpSp>
        <p:sp>
          <p:nvSpPr>
            <p:cNvPr id="43" name="Line 24"/>
            <p:cNvSpPr>
              <a:spLocks noChangeShapeType="1"/>
            </p:cNvSpPr>
            <p:nvPr/>
          </p:nvSpPr>
          <p:spPr bwMode="auto">
            <a:xfrm>
              <a:off x="3605" y="3499"/>
              <a:ext cx="267" cy="3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4" name="Group 25"/>
            <p:cNvGrpSpPr>
              <a:grpSpLocks/>
            </p:cNvGrpSpPr>
            <p:nvPr/>
          </p:nvGrpSpPr>
          <p:grpSpPr bwMode="auto">
            <a:xfrm>
              <a:off x="3362" y="3116"/>
              <a:ext cx="360" cy="359"/>
              <a:chOff x="3328" y="2784"/>
              <a:chExt cx="360" cy="359"/>
            </a:xfrm>
          </p:grpSpPr>
          <p:sp>
            <p:nvSpPr>
              <p:cNvPr id="61" name="Oval 26"/>
              <p:cNvSpPr>
                <a:spLocks noChangeArrowheads="1"/>
              </p:cNvSpPr>
              <p:nvPr/>
            </p:nvSpPr>
            <p:spPr bwMode="auto">
              <a:xfrm>
                <a:off x="3328" y="2784"/>
                <a:ext cx="360" cy="359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Rectangle 27"/>
              <p:cNvSpPr>
                <a:spLocks noChangeArrowheads="1"/>
              </p:cNvSpPr>
              <p:nvPr/>
            </p:nvSpPr>
            <p:spPr bwMode="auto">
              <a:xfrm>
                <a:off x="3397" y="2837"/>
                <a:ext cx="260" cy="2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kumimoji="1" lang="en-US" altLang="zh-TW">
                    <a:ea typeface="新細明體" pitchFamily="18" charset="-120"/>
                  </a:rPr>
                  <a:t>D</a:t>
                </a:r>
              </a:p>
            </p:txBody>
          </p:sp>
        </p:grpSp>
        <p:grpSp>
          <p:nvGrpSpPr>
            <p:cNvPr id="45" name="Group 28"/>
            <p:cNvGrpSpPr>
              <a:grpSpLocks/>
            </p:cNvGrpSpPr>
            <p:nvPr/>
          </p:nvGrpSpPr>
          <p:grpSpPr bwMode="auto">
            <a:xfrm>
              <a:off x="3009" y="3865"/>
              <a:ext cx="360" cy="359"/>
              <a:chOff x="2975" y="3533"/>
              <a:chExt cx="360" cy="359"/>
            </a:xfrm>
          </p:grpSpPr>
          <p:sp>
            <p:nvSpPr>
              <p:cNvPr id="59" name="Oval 29"/>
              <p:cNvSpPr>
                <a:spLocks noChangeArrowheads="1"/>
              </p:cNvSpPr>
              <p:nvPr/>
            </p:nvSpPr>
            <p:spPr bwMode="auto">
              <a:xfrm>
                <a:off x="2975" y="3533"/>
                <a:ext cx="360" cy="359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Rectangle 30"/>
              <p:cNvSpPr>
                <a:spLocks noChangeArrowheads="1"/>
              </p:cNvSpPr>
              <p:nvPr/>
            </p:nvSpPr>
            <p:spPr bwMode="auto">
              <a:xfrm>
                <a:off x="3044" y="3586"/>
                <a:ext cx="255" cy="2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 eaLnBrk="0" hangingPunct="0"/>
                <a:r>
                  <a:rPr kumimoji="1" lang="en-US" altLang="zh-TW">
                    <a:ea typeface="新細明體" pitchFamily="18" charset="-120"/>
                  </a:rPr>
                  <a:t>H</a:t>
                </a:r>
              </a:p>
            </p:txBody>
          </p:sp>
        </p:grpSp>
        <p:grpSp>
          <p:nvGrpSpPr>
            <p:cNvPr id="46" name="Group 31"/>
            <p:cNvGrpSpPr>
              <a:grpSpLocks/>
            </p:cNvGrpSpPr>
            <p:nvPr/>
          </p:nvGrpSpPr>
          <p:grpSpPr bwMode="auto">
            <a:xfrm>
              <a:off x="4552" y="3095"/>
              <a:ext cx="360" cy="359"/>
              <a:chOff x="4518" y="2763"/>
              <a:chExt cx="360" cy="359"/>
            </a:xfrm>
          </p:grpSpPr>
          <p:sp>
            <p:nvSpPr>
              <p:cNvPr id="57" name="Oval 32"/>
              <p:cNvSpPr>
                <a:spLocks noChangeArrowheads="1"/>
              </p:cNvSpPr>
              <p:nvPr/>
            </p:nvSpPr>
            <p:spPr bwMode="auto">
              <a:xfrm>
                <a:off x="4518" y="2763"/>
                <a:ext cx="360" cy="359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Rectangle 33"/>
              <p:cNvSpPr>
                <a:spLocks noChangeArrowheads="1"/>
              </p:cNvSpPr>
              <p:nvPr/>
            </p:nvSpPr>
            <p:spPr bwMode="auto">
              <a:xfrm>
                <a:off x="4587" y="2816"/>
                <a:ext cx="227" cy="2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kumimoji="1" lang="en-US" altLang="zh-TW">
                    <a:ea typeface="新細明體" pitchFamily="18" charset="-120"/>
                  </a:rPr>
                  <a:t>F</a:t>
                </a:r>
              </a:p>
            </p:txBody>
          </p:sp>
        </p:grpSp>
        <p:sp>
          <p:nvSpPr>
            <p:cNvPr id="47" name="Line 34"/>
            <p:cNvSpPr>
              <a:spLocks noChangeShapeType="1"/>
            </p:cNvSpPr>
            <p:nvPr/>
          </p:nvSpPr>
          <p:spPr bwMode="auto">
            <a:xfrm flipH="1">
              <a:off x="4719" y="2771"/>
              <a:ext cx="203" cy="3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35"/>
            <p:cNvSpPr>
              <a:spLocks noChangeShapeType="1"/>
            </p:cNvSpPr>
            <p:nvPr/>
          </p:nvSpPr>
          <p:spPr bwMode="auto">
            <a:xfrm>
              <a:off x="3894" y="2739"/>
              <a:ext cx="235" cy="3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36"/>
            <p:cNvSpPr>
              <a:spLocks noChangeShapeType="1"/>
            </p:cNvSpPr>
            <p:nvPr/>
          </p:nvSpPr>
          <p:spPr bwMode="auto">
            <a:xfrm flipH="1">
              <a:off x="3529" y="2728"/>
              <a:ext cx="204" cy="3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37"/>
            <p:cNvSpPr>
              <a:spLocks noChangeShapeType="1"/>
            </p:cNvSpPr>
            <p:nvPr/>
          </p:nvSpPr>
          <p:spPr bwMode="auto">
            <a:xfrm flipH="1">
              <a:off x="3186" y="3488"/>
              <a:ext cx="268" cy="3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38"/>
            <p:cNvSpPr>
              <a:spLocks noChangeShapeType="1"/>
            </p:cNvSpPr>
            <p:nvPr/>
          </p:nvSpPr>
          <p:spPr bwMode="auto">
            <a:xfrm>
              <a:off x="4558" y="2000"/>
              <a:ext cx="450" cy="4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39"/>
            <p:cNvSpPr>
              <a:spLocks noChangeArrowheads="1"/>
            </p:cNvSpPr>
            <p:nvPr/>
          </p:nvSpPr>
          <p:spPr bwMode="auto">
            <a:xfrm>
              <a:off x="3568" y="1350"/>
              <a:ext cx="1861" cy="2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kumimoji="1" lang="en-US" altLang="zh-TW" dirty="0">
                  <a:solidFill>
                    <a:srgbClr val="003399"/>
                  </a:solidFill>
                  <a:ea typeface="新細明體" pitchFamily="18" charset="-120"/>
                </a:rPr>
                <a:t>Complete Binary Tree</a:t>
              </a:r>
              <a:endParaRPr kumimoji="1" lang="en-US" altLang="zh-TW" dirty="0">
                <a:ea typeface="新細明體" pitchFamily="18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752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5076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TREES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2008505"/>
            <a:ext cx="10515600" cy="4351338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IQ" sz="2000" dirty="0" smtClean="0">
                <a:cs typeface="+mj-cs"/>
              </a:rPr>
              <a:t> </a:t>
            </a:r>
            <a:r>
              <a:rPr lang="ar-IQ" sz="2000" dirty="0">
                <a:cs typeface="+mj-cs"/>
              </a:rPr>
              <a:t>رسم بياني متزامن لا يحتوي على دورات. المسار بين أي عقدتين في </a:t>
            </a:r>
            <a:r>
              <a:rPr lang="ar-IQ" sz="2000" dirty="0" smtClean="0">
                <a:cs typeface="+mj-cs"/>
              </a:rPr>
              <a:t>الشجرة فريد.</a:t>
            </a:r>
            <a:r>
              <a:rPr lang="en-US" sz="2000" dirty="0" smtClean="0">
                <a:cs typeface="+mj-cs"/>
              </a:rPr>
              <a:t>:Free tree</a:t>
            </a:r>
            <a:endParaRPr lang="ar-IQ" sz="2000" dirty="0" smtClean="0">
              <a:cs typeface="+mj-cs"/>
            </a:endParaRPr>
          </a:p>
          <a:p>
            <a:pPr marL="0" indent="0" algn="r">
              <a:buNone/>
            </a:pPr>
            <a:r>
              <a:rPr lang="ar-IQ" sz="2000" dirty="0" smtClean="0">
                <a:cs typeface="+mj-cs"/>
              </a:rPr>
              <a:t>: هو طول المسار في الشجرة ما بين اي عقد والجذر.</a:t>
            </a:r>
            <a:r>
              <a:rPr lang="en-US" sz="2000" dirty="0" smtClean="0">
                <a:cs typeface="+mj-cs"/>
              </a:rPr>
              <a:t>The depth</a:t>
            </a:r>
            <a:endParaRPr lang="ar-IQ" sz="2000" dirty="0" smtClean="0">
              <a:cs typeface="+mj-cs"/>
            </a:endParaRPr>
          </a:p>
          <a:p>
            <a:pPr marL="0" indent="0" algn="r">
              <a:buNone/>
            </a:pPr>
            <a:r>
              <a:rPr lang="ar-IQ" sz="2000" dirty="0" smtClean="0">
                <a:cs typeface="+mj-cs"/>
              </a:rPr>
              <a:t>: هو طول أطول مسار من الجذر. </a:t>
            </a:r>
            <a:r>
              <a:rPr lang="en-US" sz="2000" dirty="0" smtClean="0">
                <a:cs typeface="+mj-cs"/>
              </a:rPr>
              <a:t>The height of tree</a:t>
            </a:r>
          </a:p>
          <a:p>
            <a:pPr marL="0" indent="0" algn="r">
              <a:buNone/>
            </a:pPr>
            <a:r>
              <a:rPr lang="ar-IQ" sz="2000" dirty="0" smtClean="0">
                <a:cs typeface="+mj-cs"/>
              </a:rPr>
              <a:t> اذا كانت جميع أوراقها ضمن نفس المستوى.</a:t>
            </a:r>
            <a:r>
              <a:rPr lang="en-US" sz="2000" dirty="0" smtClean="0">
                <a:cs typeface="+mj-cs"/>
              </a:rPr>
              <a:t>Balanced</a:t>
            </a:r>
            <a:r>
              <a:rPr lang="ar-IQ" sz="2000" dirty="0" smtClean="0">
                <a:cs typeface="+mj-cs"/>
              </a:rPr>
              <a:t>تكون الشجرة متوازنة </a:t>
            </a:r>
            <a:endParaRPr lang="en-US" sz="2000" dirty="0">
              <a:cs typeface="+mj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985" y="3011805"/>
            <a:ext cx="3057525" cy="302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92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64326" y="122473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Example1</a:t>
            </a:r>
            <a:r>
              <a:rPr lang="en-US" dirty="0" smtClean="0"/>
              <a:t>: </a:t>
            </a:r>
            <a:r>
              <a:rPr lang="en-US" i="1" dirty="0"/>
              <a:t>the five boxing wizards jump </a:t>
            </a:r>
            <a:r>
              <a:rPr lang="en-US" i="1" dirty="0" smtClean="0"/>
              <a:t>quickly.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4158" y="2098767"/>
            <a:ext cx="5243354" cy="30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85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Tree </a:t>
            </a:r>
            <a:r>
              <a:rPr lang="en-US" dirty="0" smtClean="0"/>
              <a:t>Terminology</a:t>
            </a:r>
            <a:br>
              <a:rPr lang="en-US" dirty="0" smtClean="0"/>
            </a:br>
            <a:r>
              <a:rPr lang="ar-IQ" dirty="0" smtClean="0"/>
              <a:t>مصطلحات الشجرة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b="1" dirty="0"/>
              <a:t>Root</a:t>
            </a:r>
            <a:r>
              <a:rPr lang="en-US" altLang="en-US" dirty="0"/>
              <a:t>: node without parent (A)</a:t>
            </a:r>
          </a:p>
          <a:p>
            <a:pPr>
              <a:lnSpc>
                <a:spcPct val="80000"/>
              </a:lnSpc>
            </a:pPr>
            <a:r>
              <a:rPr lang="en-US" altLang="en-US" b="1" dirty="0"/>
              <a:t>Siblings</a:t>
            </a:r>
            <a:r>
              <a:rPr lang="en-US" altLang="en-US" dirty="0"/>
              <a:t>: nodes share the same parent</a:t>
            </a:r>
          </a:p>
          <a:p>
            <a:pPr>
              <a:lnSpc>
                <a:spcPct val="80000"/>
              </a:lnSpc>
            </a:pPr>
            <a:r>
              <a:rPr lang="en-US" altLang="en-US" b="1" dirty="0"/>
              <a:t>Internal node</a:t>
            </a:r>
            <a:r>
              <a:rPr lang="en-US" altLang="en-US" dirty="0"/>
              <a:t>: node with at least one child (A, B, C, F)</a:t>
            </a:r>
          </a:p>
          <a:p>
            <a:pPr>
              <a:lnSpc>
                <a:spcPct val="80000"/>
              </a:lnSpc>
            </a:pPr>
            <a:r>
              <a:rPr lang="en-US" altLang="en-US" b="1" dirty="0"/>
              <a:t>External node</a:t>
            </a:r>
            <a:r>
              <a:rPr lang="en-US" altLang="en-US" dirty="0"/>
              <a:t> (leaf ): node without children (E, I, J, K, G, H, D)</a:t>
            </a:r>
          </a:p>
          <a:p>
            <a:pPr>
              <a:lnSpc>
                <a:spcPct val="80000"/>
              </a:lnSpc>
            </a:pPr>
            <a:r>
              <a:rPr lang="en-US" altLang="en-US" b="1" dirty="0"/>
              <a:t>Ancestors</a:t>
            </a:r>
            <a:r>
              <a:rPr lang="en-US" altLang="en-US" dirty="0"/>
              <a:t> of a node: parent, grandparent, grand-grandparent, etc.</a:t>
            </a:r>
          </a:p>
          <a:p>
            <a:pPr>
              <a:lnSpc>
                <a:spcPct val="80000"/>
              </a:lnSpc>
            </a:pPr>
            <a:r>
              <a:rPr lang="en-US" altLang="en-US" b="1" dirty="0"/>
              <a:t>Descendant</a:t>
            </a:r>
            <a:r>
              <a:rPr lang="en-US" altLang="en-US" dirty="0"/>
              <a:t> of a node: child, grandchild, grand-grandchild, etc.</a:t>
            </a:r>
          </a:p>
          <a:p>
            <a:pPr>
              <a:lnSpc>
                <a:spcPct val="80000"/>
              </a:lnSpc>
            </a:pPr>
            <a:r>
              <a:rPr lang="en-US" altLang="en-US" b="1" dirty="0"/>
              <a:t>Depth</a:t>
            </a:r>
            <a:r>
              <a:rPr lang="en-US" altLang="en-US" dirty="0"/>
              <a:t> of a node: number of ancestors</a:t>
            </a:r>
          </a:p>
          <a:p>
            <a:pPr>
              <a:lnSpc>
                <a:spcPct val="80000"/>
              </a:lnSpc>
            </a:pPr>
            <a:r>
              <a:rPr lang="en-US" altLang="en-US" b="1" dirty="0"/>
              <a:t>Height</a:t>
            </a:r>
            <a:r>
              <a:rPr lang="en-US" altLang="en-US" dirty="0"/>
              <a:t> of a tree: maximum depth of any node (3)</a:t>
            </a:r>
          </a:p>
          <a:p>
            <a:pPr>
              <a:lnSpc>
                <a:spcPct val="80000"/>
              </a:lnSpc>
            </a:pPr>
            <a:r>
              <a:rPr lang="en-US" altLang="en-US" b="1" dirty="0"/>
              <a:t>Degree</a:t>
            </a:r>
            <a:r>
              <a:rPr lang="en-US" altLang="en-US" dirty="0"/>
              <a:t> of a node: the number of its children</a:t>
            </a:r>
          </a:p>
          <a:p>
            <a:pPr>
              <a:lnSpc>
                <a:spcPct val="80000"/>
              </a:lnSpc>
            </a:pPr>
            <a:r>
              <a:rPr lang="en-US" altLang="en-US" b="1" dirty="0"/>
              <a:t>Degree</a:t>
            </a:r>
            <a:r>
              <a:rPr lang="en-US" altLang="en-US" dirty="0"/>
              <a:t> of a tree: the maximum number of its node.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803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Tree </a:t>
            </a:r>
            <a:r>
              <a:rPr lang="en-US" dirty="0" smtClean="0"/>
              <a:t>Terminology</a:t>
            </a:r>
            <a:br>
              <a:rPr lang="en-US" dirty="0" smtClean="0"/>
            </a:br>
            <a:r>
              <a:rPr lang="ar-IQ" dirty="0" smtClean="0"/>
              <a:t>مصطلحات الشجرة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b="1" dirty="0"/>
              <a:t>Subtree</a:t>
            </a:r>
            <a:r>
              <a:rPr lang="en-US" altLang="en-US" dirty="0"/>
              <a:t>: tree consisting of a node and its descendants</a:t>
            </a: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5029200" y="2751138"/>
            <a:ext cx="3708400" cy="3116262"/>
            <a:chOff x="3135" y="1253"/>
            <a:chExt cx="2336" cy="1963"/>
          </a:xfrm>
        </p:grpSpPr>
        <p:sp>
          <p:nvSpPr>
            <p:cNvPr id="5" name="AutoShape 6"/>
            <p:cNvSpPr>
              <a:spLocks noChangeAspect="1" noChangeArrowheads="1"/>
            </p:cNvSpPr>
            <p:nvPr/>
          </p:nvSpPr>
          <p:spPr bwMode="auto">
            <a:xfrm>
              <a:off x="4217" y="1253"/>
              <a:ext cx="213" cy="23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en-US" sz="1600" dirty="0">
                  <a:latin typeface="Tahoma" panose="020B0604030504040204" pitchFamily="34" charset="0"/>
                </a:rPr>
                <a:t>A</a:t>
              </a:r>
            </a:p>
          </p:txBody>
        </p:sp>
        <p:sp>
          <p:nvSpPr>
            <p:cNvPr id="6" name="AutoShape 7"/>
            <p:cNvSpPr>
              <a:spLocks noChangeAspect="1" noChangeArrowheads="1"/>
            </p:cNvSpPr>
            <p:nvPr/>
          </p:nvSpPr>
          <p:spPr bwMode="auto">
            <a:xfrm>
              <a:off x="3385" y="1829"/>
              <a:ext cx="211" cy="23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en-US" sz="1600">
                  <a:latin typeface="Tahoma" panose="020B0604030504040204" pitchFamily="34" charset="0"/>
                </a:rPr>
                <a:t>B</a:t>
              </a:r>
            </a:p>
          </p:txBody>
        </p:sp>
        <p:sp>
          <p:nvSpPr>
            <p:cNvPr id="7" name="AutoShape 8"/>
            <p:cNvSpPr>
              <a:spLocks noChangeAspect="1" noChangeArrowheads="1"/>
            </p:cNvSpPr>
            <p:nvPr/>
          </p:nvSpPr>
          <p:spPr bwMode="auto">
            <a:xfrm>
              <a:off x="5247" y="1828"/>
              <a:ext cx="224" cy="233"/>
            </a:xfrm>
            <a:prstGeom prst="roundRect">
              <a:avLst>
                <a:gd name="adj" fmla="val 16667"/>
              </a:avLst>
            </a:prstGeom>
            <a:solidFill>
              <a:srgbClr val="99CC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en-US" sz="1600">
                  <a:latin typeface="Tahoma" panose="020B0604030504040204" pitchFamily="34" charset="0"/>
                </a:rPr>
                <a:t>D</a:t>
              </a:r>
            </a:p>
          </p:txBody>
        </p:sp>
        <p:sp>
          <p:nvSpPr>
            <p:cNvPr id="8" name="AutoShape 9"/>
            <p:cNvSpPr>
              <a:spLocks noChangeAspect="1" noChangeArrowheads="1"/>
            </p:cNvSpPr>
            <p:nvPr/>
          </p:nvSpPr>
          <p:spPr bwMode="auto">
            <a:xfrm>
              <a:off x="4755" y="1829"/>
              <a:ext cx="213" cy="23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en-US" sz="1600">
                  <a:latin typeface="Tahoma" panose="020B0604030504040204" pitchFamily="34" charset="0"/>
                </a:rPr>
                <a:t>C</a:t>
              </a:r>
            </a:p>
          </p:txBody>
        </p:sp>
        <p:sp>
          <p:nvSpPr>
            <p:cNvPr id="9" name="AutoShape 10"/>
            <p:cNvSpPr>
              <a:spLocks noChangeAspect="1" noChangeArrowheads="1"/>
            </p:cNvSpPr>
            <p:nvPr/>
          </p:nvSpPr>
          <p:spPr bwMode="auto">
            <a:xfrm>
              <a:off x="4494" y="2404"/>
              <a:ext cx="222" cy="233"/>
            </a:xfrm>
            <a:prstGeom prst="roundRect">
              <a:avLst>
                <a:gd name="adj" fmla="val 16667"/>
              </a:avLst>
            </a:prstGeom>
            <a:solidFill>
              <a:srgbClr val="99CC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en-US" sz="1600">
                  <a:latin typeface="Tahoma" panose="020B0604030504040204" pitchFamily="34" charset="0"/>
                </a:rPr>
                <a:t>G</a:t>
              </a:r>
            </a:p>
          </p:txBody>
        </p:sp>
        <p:sp>
          <p:nvSpPr>
            <p:cNvPr id="10" name="AutoShape 11"/>
            <p:cNvSpPr>
              <a:spLocks noChangeAspect="1" noChangeArrowheads="1"/>
            </p:cNvSpPr>
            <p:nvPr/>
          </p:nvSpPr>
          <p:spPr bwMode="auto">
            <a:xfrm>
              <a:off x="5007" y="2404"/>
              <a:ext cx="223" cy="233"/>
            </a:xfrm>
            <a:prstGeom prst="roundRect">
              <a:avLst>
                <a:gd name="adj" fmla="val 16667"/>
              </a:avLst>
            </a:prstGeom>
            <a:solidFill>
              <a:srgbClr val="99CC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en-US" sz="1600">
                  <a:latin typeface="Tahoma" panose="020B0604030504040204" pitchFamily="34" charset="0"/>
                </a:rPr>
                <a:t>H</a:t>
              </a:r>
            </a:p>
          </p:txBody>
        </p:sp>
        <p:sp>
          <p:nvSpPr>
            <p:cNvPr id="11" name="AutoShape 12"/>
            <p:cNvSpPr>
              <a:spLocks noChangeAspect="1" noChangeArrowheads="1"/>
            </p:cNvSpPr>
            <p:nvPr/>
          </p:nvSpPr>
          <p:spPr bwMode="auto">
            <a:xfrm>
              <a:off x="3135" y="2404"/>
              <a:ext cx="208" cy="232"/>
            </a:xfrm>
            <a:prstGeom prst="roundRect">
              <a:avLst>
                <a:gd name="adj" fmla="val 16667"/>
              </a:avLst>
            </a:prstGeom>
            <a:solidFill>
              <a:srgbClr val="99CC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en-US" sz="1600">
                  <a:latin typeface="Tahoma" panose="020B0604030504040204" pitchFamily="34" charset="0"/>
                </a:rPr>
                <a:t>E</a:t>
              </a:r>
            </a:p>
          </p:txBody>
        </p:sp>
        <p:sp>
          <p:nvSpPr>
            <p:cNvPr id="12" name="AutoShape 13"/>
            <p:cNvSpPr>
              <a:spLocks noChangeAspect="1" noChangeArrowheads="1"/>
            </p:cNvSpPr>
            <p:nvPr/>
          </p:nvSpPr>
          <p:spPr bwMode="auto">
            <a:xfrm>
              <a:off x="3639" y="2405"/>
              <a:ext cx="202" cy="23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en-US" sz="1600">
                  <a:latin typeface="Tahoma" panose="020B0604030504040204" pitchFamily="34" charset="0"/>
                </a:rPr>
                <a:t>F</a:t>
              </a:r>
            </a:p>
          </p:txBody>
        </p:sp>
        <p:cxnSp>
          <p:nvCxnSpPr>
            <p:cNvPr id="13" name="AutoShape 14"/>
            <p:cNvCxnSpPr>
              <a:cxnSpLocks noChangeShapeType="1"/>
              <a:stCxn id="5" idx="2"/>
              <a:endCxn id="6" idx="0"/>
            </p:cNvCxnSpPr>
            <p:nvPr/>
          </p:nvCxnSpPr>
          <p:spPr bwMode="auto">
            <a:xfrm flipH="1">
              <a:off x="3491" y="1494"/>
              <a:ext cx="833" cy="32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AutoShape 15"/>
            <p:cNvCxnSpPr>
              <a:cxnSpLocks noChangeShapeType="1"/>
              <a:stCxn id="5" idx="2"/>
              <a:endCxn id="8" idx="0"/>
            </p:cNvCxnSpPr>
            <p:nvPr/>
          </p:nvCxnSpPr>
          <p:spPr bwMode="auto">
            <a:xfrm>
              <a:off x="4324" y="1494"/>
              <a:ext cx="538" cy="32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AutoShape 16"/>
            <p:cNvCxnSpPr>
              <a:cxnSpLocks noChangeShapeType="1"/>
              <a:stCxn id="5" idx="2"/>
              <a:endCxn id="7" idx="0"/>
            </p:cNvCxnSpPr>
            <p:nvPr/>
          </p:nvCxnSpPr>
          <p:spPr bwMode="auto">
            <a:xfrm>
              <a:off x="4324" y="1494"/>
              <a:ext cx="1036" cy="32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AutoShape 17"/>
            <p:cNvCxnSpPr>
              <a:cxnSpLocks noChangeShapeType="1"/>
              <a:stCxn id="8" idx="2"/>
              <a:endCxn id="10" idx="0"/>
            </p:cNvCxnSpPr>
            <p:nvPr/>
          </p:nvCxnSpPr>
          <p:spPr bwMode="auto">
            <a:xfrm>
              <a:off x="4862" y="2071"/>
              <a:ext cx="257" cy="32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AutoShape 18"/>
            <p:cNvCxnSpPr>
              <a:cxnSpLocks noChangeShapeType="1"/>
              <a:stCxn id="8" idx="2"/>
              <a:endCxn id="9" idx="0"/>
            </p:cNvCxnSpPr>
            <p:nvPr/>
          </p:nvCxnSpPr>
          <p:spPr bwMode="auto">
            <a:xfrm flipH="1">
              <a:off x="4606" y="2071"/>
              <a:ext cx="256" cy="32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AutoShape 19"/>
            <p:cNvCxnSpPr>
              <a:cxnSpLocks noChangeShapeType="1"/>
              <a:stCxn id="6" idx="2"/>
              <a:endCxn id="12" idx="0"/>
            </p:cNvCxnSpPr>
            <p:nvPr/>
          </p:nvCxnSpPr>
          <p:spPr bwMode="auto">
            <a:xfrm>
              <a:off x="3491" y="2070"/>
              <a:ext cx="250" cy="32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AutoShape 20"/>
            <p:cNvCxnSpPr>
              <a:cxnSpLocks noChangeShapeType="1"/>
              <a:stCxn id="6" idx="2"/>
              <a:endCxn id="11" idx="0"/>
            </p:cNvCxnSpPr>
            <p:nvPr/>
          </p:nvCxnSpPr>
          <p:spPr bwMode="auto">
            <a:xfrm flipH="1">
              <a:off x="3239" y="2070"/>
              <a:ext cx="252" cy="32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" name="AutoShape 21"/>
            <p:cNvSpPr>
              <a:spLocks noChangeAspect="1" noChangeArrowheads="1"/>
            </p:cNvSpPr>
            <p:nvPr/>
          </p:nvSpPr>
          <p:spPr bwMode="auto">
            <a:xfrm>
              <a:off x="3289" y="2985"/>
              <a:ext cx="181" cy="229"/>
            </a:xfrm>
            <a:prstGeom prst="roundRect">
              <a:avLst>
                <a:gd name="adj" fmla="val 16667"/>
              </a:avLst>
            </a:prstGeom>
            <a:solidFill>
              <a:srgbClr val="99CC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en-US" sz="1600">
                  <a:latin typeface="Tahoma" panose="020B0604030504040204" pitchFamily="34" charset="0"/>
                </a:rPr>
                <a:t>I</a:t>
              </a:r>
            </a:p>
          </p:txBody>
        </p:sp>
        <p:sp>
          <p:nvSpPr>
            <p:cNvPr id="21" name="AutoShape 22"/>
            <p:cNvSpPr>
              <a:spLocks noChangeAspect="1" noChangeArrowheads="1"/>
            </p:cNvSpPr>
            <p:nvPr/>
          </p:nvSpPr>
          <p:spPr bwMode="auto">
            <a:xfrm>
              <a:off x="3655" y="2985"/>
              <a:ext cx="187" cy="230"/>
            </a:xfrm>
            <a:prstGeom prst="roundRect">
              <a:avLst>
                <a:gd name="adj" fmla="val 16667"/>
              </a:avLst>
            </a:prstGeom>
            <a:solidFill>
              <a:srgbClr val="99CC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en-US" sz="1600">
                  <a:latin typeface="Tahoma" panose="020B0604030504040204" pitchFamily="34" charset="0"/>
                </a:rPr>
                <a:t>J</a:t>
              </a:r>
            </a:p>
          </p:txBody>
        </p:sp>
        <p:cxnSp>
          <p:nvCxnSpPr>
            <p:cNvPr id="22" name="AutoShape 23"/>
            <p:cNvCxnSpPr>
              <a:cxnSpLocks noChangeShapeType="1"/>
              <a:stCxn id="12" idx="2"/>
              <a:endCxn id="21" idx="0"/>
            </p:cNvCxnSpPr>
            <p:nvPr/>
          </p:nvCxnSpPr>
          <p:spPr bwMode="auto">
            <a:xfrm>
              <a:off x="3741" y="2646"/>
              <a:ext cx="8" cy="32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AutoShape 24"/>
            <p:cNvCxnSpPr>
              <a:cxnSpLocks noChangeShapeType="1"/>
              <a:stCxn id="12" idx="2"/>
              <a:endCxn id="20" idx="0"/>
            </p:cNvCxnSpPr>
            <p:nvPr/>
          </p:nvCxnSpPr>
          <p:spPr bwMode="auto">
            <a:xfrm flipH="1">
              <a:off x="3380" y="2646"/>
              <a:ext cx="361" cy="32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" name="AutoShape 25"/>
            <p:cNvSpPr>
              <a:spLocks noChangeAspect="1" noChangeArrowheads="1"/>
            </p:cNvSpPr>
            <p:nvPr/>
          </p:nvSpPr>
          <p:spPr bwMode="auto">
            <a:xfrm>
              <a:off x="4027" y="2984"/>
              <a:ext cx="211" cy="232"/>
            </a:xfrm>
            <a:prstGeom prst="roundRect">
              <a:avLst>
                <a:gd name="adj" fmla="val 16667"/>
              </a:avLst>
            </a:prstGeom>
            <a:solidFill>
              <a:srgbClr val="99CC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en-US" sz="1600">
                  <a:latin typeface="Tahoma" panose="020B0604030504040204" pitchFamily="34" charset="0"/>
                </a:rPr>
                <a:t>K</a:t>
              </a:r>
            </a:p>
          </p:txBody>
        </p:sp>
        <p:cxnSp>
          <p:nvCxnSpPr>
            <p:cNvPr id="25" name="AutoShape 26"/>
            <p:cNvCxnSpPr>
              <a:cxnSpLocks noChangeShapeType="1"/>
              <a:stCxn id="12" idx="2"/>
              <a:endCxn id="24" idx="0"/>
            </p:cNvCxnSpPr>
            <p:nvPr/>
          </p:nvCxnSpPr>
          <p:spPr bwMode="auto">
            <a:xfrm>
              <a:off x="3741" y="2646"/>
              <a:ext cx="392" cy="32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219134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/>
              <a:t>Tree </a:t>
            </a:r>
            <a:r>
              <a:rPr lang="en-US" altLang="en-US" dirty="0" smtClean="0"/>
              <a:t>Properties</a:t>
            </a:r>
            <a:r>
              <a:rPr lang="ar-IQ" altLang="en-US" dirty="0" smtClean="0"/>
              <a:t/>
            </a:r>
            <a:br>
              <a:rPr lang="ar-IQ" altLang="en-US" dirty="0" smtClean="0"/>
            </a:br>
            <a:r>
              <a:rPr lang="ar-IQ" altLang="en-US" dirty="0" smtClean="0"/>
              <a:t>خصائص الشجرة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/>
              <a:t>Property Value</a:t>
            </a:r>
          </a:p>
          <a:p>
            <a:pPr eaLnBrk="0" hangingPunct="0">
              <a:lnSpc>
                <a:spcPct val="60000"/>
              </a:lnSpc>
              <a:spcBef>
                <a:spcPct val="55000"/>
              </a:spcBef>
            </a:pPr>
            <a:r>
              <a:rPr lang="en-US" altLang="en-US" dirty="0"/>
              <a:t>Number of nodes</a:t>
            </a:r>
          </a:p>
          <a:p>
            <a:pPr eaLnBrk="0" hangingPunct="0">
              <a:lnSpc>
                <a:spcPct val="60000"/>
              </a:lnSpc>
              <a:spcBef>
                <a:spcPct val="55000"/>
              </a:spcBef>
            </a:pPr>
            <a:r>
              <a:rPr lang="en-US" altLang="en-US" dirty="0"/>
              <a:t>Height</a:t>
            </a:r>
          </a:p>
          <a:p>
            <a:pPr eaLnBrk="0" hangingPunct="0">
              <a:lnSpc>
                <a:spcPct val="60000"/>
              </a:lnSpc>
              <a:spcBef>
                <a:spcPct val="55000"/>
              </a:spcBef>
            </a:pPr>
            <a:r>
              <a:rPr lang="en-US" altLang="en-US" dirty="0"/>
              <a:t>Root Node</a:t>
            </a:r>
          </a:p>
          <a:p>
            <a:pPr eaLnBrk="0" hangingPunct="0">
              <a:lnSpc>
                <a:spcPct val="60000"/>
              </a:lnSpc>
              <a:spcBef>
                <a:spcPct val="55000"/>
              </a:spcBef>
            </a:pPr>
            <a:r>
              <a:rPr lang="en-US" altLang="en-US" dirty="0"/>
              <a:t>Leaves</a:t>
            </a:r>
          </a:p>
          <a:p>
            <a:pPr eaLnBrk="0" hangingPunct="0">
              <a:lnSpc>
                <a:spcPct val="60000"/>
              </a:lnSpc>
              <a:spcBef>
                <a:spcPct val="55000"/>
              </a:spcBef>
            </a:pPr>
            <a:r>
              <a:rPr lang="en-US" altLang="en-US" dirty="0"/>
              <a:t>Interior nodes</a:t>
            </a:r>
          </a:p>
          <a:p>
            <a:pPr eaLnBrk="0" hangingPunct="0">
              <a:lnSpc>
                <a:spcPct val="60000"/>
              </a:lnSpc>
              <a:spcBef>
                <a:spcPct val="55000"/>
              </a:spcBef>
            </a:pPr>
            <a:r>
              <a:rPr lang="en-US" altLang="en-US" dirty="0"/>
              <a:t>Ancestors of  H</a:t>
            </a:r>
          </a:p>
          <a:p>
            <a:pPr eaLnBrk="0" hangingPunct="0">
              <a:lnSpc>
                <a:spcPct val="60000"/>
              </a:lnSpc>
              <a:spcBef>
                <a:spcPct val="55000"/>
              </a:spcBef>
            </a:pPr>
            <a:r>
              <a:rPr lang="en-US" altLang="en-US" dirty="0"/>
              <a:t>Descendants of  B</a:t>
            </a:r>
          </a:p>
          <a:p>
            <a:pPr eaLnBrk="0" hangingPunct="0">
              <a:lnSpc>
                <a:spcPct val="60000"/>
              </a:lnSpc>
              <a:spcBef>
                <a:spcPct val="55000"/>
              </a:spcBef>
            </a:pPr>
            <a:r>
              <a:rPr lang="en-US" altLang="en-US" dirty="0"/>
              <a:t>Siblings of  E</a:t>
            </a:r>
          </a:p>
          <a:p>
            <a:pPr eaLnBrk="0" hangingPunct="0">
              <a:lnSpc>
                <a:spcPct val="60000"/>
              </a:lnSpc>
              <a:spcBef>
                <a:spcPct val="55000"/>
              </a:spcBef>
            </a:pPr>
            <a:r>
              <a:rPr lang="en-US" altLang="en-US" dirty="0"/>
              <a:t>Right subtree of A</a:t>
            </a:r>
          </a:p>
          <a:p>
            <a:pPr eaLnBrk="0" hangingPunct="0">
              <a:lnSpc>
                <a:spcPct val="60000"/>
              </a:lnSpc>
              <a:spcBef>
                <a:spcPct val="55000"/>
              </a:spcBef>
            </a:pPr>
            <a:r>
              <a:rPr lang="en-US" altLang="en-US" dirty="0"/>
              <a:t>Degree of this tree</a:t>
            </a:r>
          </a:p>
          <a:p>
            <a:endParaRPr lang="en-US" altLang="en-US" dirty="0"/>
          </a:p>
        </p:txBody>
      </p:sp>
      <p:grpSp>
        <p:nvGrpSpPr>
          <p:cNvPr id="27" name="Group 11"/>
          <p:cNvGrpSpPr>
            <a:grpSpLocks/>
          </p:cNvGrpSpPr>
          <p:nvPr/>
        </p:nvGrpSpPr>
        <p:grpSpPr bwMode="auto">
          <a:xfrm>
            <a:off x="5937068" y="1833563"/>
            <a:ext cx="2819400" cy="4343400"/>
            <a:chOff x="288" y="1392"/>
            <a:chExt cx="1776" cy="2736"/>
          </a:xfrm>
        </p:grpSpPr>
        <p:sp>
          <p:nvSpPr>
            <p:cNvPr id="28" name="Rectangle 12"/>
            <p:cNvSpPr>
              <a:spLocks noChangeArrowheads="1"/>
            </p:cNvSpPr>
            <p:nvPr/>
          </p:nvSpPr>
          <p:spPr bwMode="auto">
            <a:xfrm>
              <a:off x="1344" y="139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  <p:sp>
          <p:nvSpPr>
            <p:cNvPr id="29" name="Rectangle 13"/>
            <p:cNvSpPr>
              <a:spLocks noChangeArrowheads="1"/>
            </p:cNvSpPr>
            <p:nvPr/>
          </p:nvSpPr>
          <p:spPr bwMode="auto">
            <a:xfrm>
              <a:off x="912" y="1920"/>
              <a:ext cx="240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  <p:sp>
          <p:nvSpPr>
            <p:cNvPr id="30" name="Rectangle 14"/>
            <p:cNvSpPr>
              <a:spLocks noChangeArrowheads="1"/>
            </p:cNvSpPr>
            <p:nvPr/>
          </p:nvSpPr>
          <p:spPr bwMode="auto">
            <a:xfrm>
              <a:off x="1824" y="1920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  <p:sp>
          <p:nvSpPr>
            <p:cNvPr id="31" name="Rectangle 15"/>
            <p:cNvSpPr>
              <a:spLocks noChangeArrowheads="1"/>
            </p:cNvSpPr>
            <p:nvPr/>
          </p:nvSpPr>
          <p:spPr bwMode="auto">
            <a:xfrm>
              <a:off x="288" y="259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  <p:sp>
          <p:nvSpPr>
            <p:cNvPr id="32" name="Rectangle 16"/>
            <p:cNvSpPr>
              <a:spLocks noChangeArrowheads="1"/>
            </p:cNvSpPr>
            <p:nvPr/>
          </p:nvSpPr>
          <p:spPr bwMode="auto">
            <a:xfrm>
              <a:off x="912" y="3360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  <p:sp>
          <p:nvSpPr>
            <p:cNvPr id="33" name="Rectangle 17"/>
            <p:cNvSpPr>
              <a:spLocks noChangeArrowheads="1"/>
            </p:cNvSpPr>
            <p:nvPr/>
          </p:nvSpPr>
          <p:spPr bwMode="auto">
            <a:xfrm>
              <a:off x="912" y="259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  <p:sp>
          <p:nvSpPr>
            <p:cNvPr id="34" name="Rectangle 18"/>
            <p:cNvSpPr>
              <a:spLocks noChangeArrowheads="1"/>
            </p:cNvSpPr>
            <p:nvPr/>
          </p:nvSpPr>
          <p:spPr bwMode="auto">
            <a:xfrm>
              <a:off x="1584" y="259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  <p:sp>
          <p:nvSpPr>
            <p:cNvPr id="35" name="Line 19"/>
            <p:cNvSpPr>
              <a:spLocks noChangeShapeType="1"/>
            </p:cNvSpPr>
            <p:nvPr/>
          </p:nvSpPr>
          <p:spPr bwMode="auto">
            <a:xfrm>
              <a:off x="1584" y="1633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" name="Line 20"/>
            <p:cNvSpPr>
              <a:spLocks noChangeShapeType="1"/>
            </p:cNvSpPr>
            <p:nvPr/>
          </p:nvSpPr>
          <p:spPr bwMode="auto">
            <a:xfrm flipH="1">
              <a:off x="1056" y="1632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" name="Line 21"/>
            <p:cNvSpPr>
              <a:spLocks noChangeShapeType="1"/>
            </p:cNvSpPr>
            <p:nvPr/>
          </p:nvSpPr>
          <p:spPr bwMode="auto">
            <a:xfrm>
              <a:off x="1008" y="220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" name="Line 22"/>
            <p:cNvSpPr>
              <a:spLocks noChangeShapeType="1"/>
            </p:cNvSpPr>
            <p:nvPr/>
          </p:nvSpPr>
          <p:spPr bwMode="auto">
            <a:xfrm flipH="1">
              <a:off x="528" y="2208"/>
              <a:ext cx="38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" name="Line 23"/>
            <p:cNvSpPr>
              <a:spLocks noChangeShapeType="1"/>
            </p:cNvSpPr>
            <p:nvPr/>
          </p:nvSpPr>
          <p:spPr bwMode="auto">
            <a:xfrm>
              <a:off x="1152" y="2208"/>
              <a:ext cx="43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0" name="Line 24"/>
            <p:cNvSpPr>
              <a:spLocks noChangeShapeType="1"/>
            </p:cNvSpPr>
            <p:nvPr/>
          </p:nvSpPr>
          <p:spPr bwMode="auto">
            <a:xfrm>
              <a:off x="1056" y="2832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" name="Rectangle 25"/>
            <p:cNvSpPr>
              <a:spLocks noChangeArrowheads="1"/>
            </p:cNvSpPr>
            <p:nvPr/>
          </p:nvSpPr>
          <p:spPr bwMode="auto">
            <a:xfrm>
              <a:off x="1344" y="3888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/>
                <a:t>I</a:t>
              </a:r>
            </a:p>
          </p:txBody>
        </p:sp>
        <p:sp>
          <p:nvSpPr>
            <p:cNvPr id="42" name="Line 26"/>
            <p:cNvSpPr>
              <a:spLocks noChangeShapeType="1"/>
            </p:cNvSpPr>
            <p:nvPr/>
          </p:nvSpPr>
          <p:spPr bwMode="auto">
            <a:xfrm>
              <a:off x="1152" y="3600"/>
              <a:ext cx="19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" name="Rectangle 27"/>
            <p:cNvSpPr>
              <a:spLocks noChangeArrowheads="1"/>
            </p:cNvSpPr>
            <p:nvPr/>
          </p:nvSpPr>
          <p:spPr bwMode="auto">
            <a:xfrm>
              <a:off x="336" y="3888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/>
                <a:t>H</a:t>
              </a:r>
            </a:p>
          </p:txBody>
        </p:sp>
        <p:sp>
          <p:nvSpPr>
            <p:cNvPr id="44" name="Line 28"/>
            <p:cNvSpPr>
              <a:spLocks noChangeShapeType="1"/>
            </p:cNvSpPr>
            <p:nvPr/>
          </p:nvSpPr>
          <p:spPr bwMode="auto">
            <a:xfrm flipH="1">
              <a:off x="576" y="3600"/>
              <a:ext cx="33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51984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>
                <a:ea typeface="新細明體" pitchFamily="18" charset="-120"/>
              </a:rPr>
              <a:t>Intuitive Representation of Tree Node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>
                <a:ea typeface="新細明體" pitchFamily="18" charset="-120"/>
              </a:rPr>
              <a:t>List Representation</a:t>
            </a:r>
          </a:p>
          <a:p>
            <a:pPr lvl="1"/>
            <a:r>
              <a:rPr lang="en-US" altLang="zh-TW" sz="2000" dirty="0">
                <a:ea typeface="新細明體" pitchFamily="18" charset="-120"/>
              </a:rPr>
              <a:t>( A ( B ( E ( K, L ), F ), C ( G ), D ( H ( M ), I, J ) ) )</a:t>
            </a:r>
          </a:p>
          <a:p>
            <a:pPr lvl="1"/>
            <a:r>
              <a:rPr lang="en-US" altLang="zh-TW" sz="2000" dirty="0">
                <a:ea typeface="新細明體" pitchFamily="18" charset="-120"/>
              </a:rPr>
              <a:t>The root comes first, followed by a list of links to sub-trees</a:t>
            </a:r>
          </a:p>
          <a:p>
            <a:endParaRPr lang="en-US" altLang="en-US" dirty="0"/>
          </a:p>
        </p:txBody>
      </p:sp>
      <p:sp>
        <p:nvSpPr>
          <p:cNvPr id="22" name="AutoShape 10"/>
          <p:cNvSpPr>
            <a:spLocks noChangeArrowheads="1"/>
          </p:cNvSpPr>
          <p:nvPr/>
        </p:nvSpPr>
        <p:spPr bwMode="auto">
          <a:xfrm>
            <a:off x="3886200" y="3724275"/>
            <a:ext cx="4114800" cy="762000"/>
          </a:xfrm>
          <a:prstGeom prst="cloudCallout">
            <a:avLst>
              <a:gd name="adj1" fmla="val -35185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eaLnBrk="0" hangingPunct="0"/>
            <a:r>
              <a:rPr kumimoji="1" lang="en-US" altLang="zh-TW" sz="1600">
                <a:latin typeface="Arial" panose="020B0604020202020204" pitchFamily="34" charset="0"/>
                <a:ea typeface="新細明體" pitchFamily="18" charset="-120"/>
              </a:rPr>
              <a:t>How many link fields are needed in </a:t>
            </a:r>
          </a:p>
          <a:p>
            <a:pPr eaLnBrk="0" hangingPunct="0"/>
            <a:r>
              <a:rPr kumimoji="1" lang="en-US" altLang="zh-TW" sz="1600">
                <a:latin typeface="Arial" panose="020B0604020202020204" pitchFamily="34" charset="0"/>
                <a:ea typeface="新細明體" pitchFamily="18" charset="-120"/>
              </a:rPr>
              <a:t>such a representation?</a:t>
            </a:r>
            <a:endParaRPr kumimoji="1" lang="en-US" altLang="en-US" sz="1600">
              <a:latin typeface="Arial" panose="020B0604020202020204" pitchFamily="34" charset="0"/>
            </a:endParaRPr>
          </a:p>
        </p:txBody>
      </p:sp>
      <p:grpSp>
        <p:nvGrpSpPr>
          <p:cNvPr id="23" name="Group 4"/>
          <p:cNvGrpSpPr>
            <a:grpSpLocks/>
          </p:cNvGrpSpPr>
          <p:nvPr/>
        </p:nvGrpSpPr>
        <p:grpSpPr bwMode="auto">
          <a:xfrm>
            <a:off x="1905000" y="4714875"/>
            <a:ext cx="3810000" cy="314325"/>
            <a:chOff x="816" y="2352"/>
            <a:chExt cx="2400" cy="198"/>
          </a:xfrm>
        </p:grpSpPr>
        <p:sp>
          <p:nvSpPr>
            <p:cNvPr id="24" name="Text Box 5"/>
            <p:cNvSpPr txBox="1">
              <a:spLocks noChangeArrowheads="1"/>
            </p:cNvSpPr>
            <p:nvPr/>
          </p:nvSpPr>
          <p:spPr bwMode="auto">
            <a:xfrm>
              <a:off x="816" y="2352"/>
              <a:ext cx="480" cy="19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400">
                  <a:latin typeface="Arial" panose="020B0604020202020204" pitchFamily="34" charset="0"/>
                </a:rPr>
                <a:t>Data</a:t>
              </a:r>
            </a:p>
          </p:txBody>
        </p:sp>
        <p:sp>
          <p:nvSpPr>
            <p:cNvPr id="25" name="Text Box 6"/>
            <p:cNvSpPr txBox="1">
              <a:spLocks noChangeArrowheads="1"/>
            </p:cNvSpPr>
            <p:nvPr/>
          </p:nvSpPr>
          <p:spPr bwMode="auto">
            <a:xfrm>
              <a:off x="1296" y="2352"/>
              <a:ext cx="480" cy="19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400">
                  <a:latin typeface="Arial" panose="020B0604020202020204" pitchFamily="34" charset="0"/>
                </a:rPr>
                <a:t>Link 1</a:t>
              </a:r>
            </a:p>
          </p:txBody>
        </p:sp>
        <p:sp>
          <p:nvSpPr>
            <p:cNvPr id="26" name="Text Box 7"/>
            <p:cNvSpPr txBox="1">
              <a:spLocks noChangeArrowheads="1"/>
            </p:cNvSpPr>
            <p:nvPr/>
          </p:nvSpPr>
          <p:spPr bwMode="auto">
            <a:xfrm>
              <a:off x="1776" y="2352"/>
              <a:ext cx="480" cy="19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400">
                  <a:latin typeface="Arial" panose="020B0604020202020204" pitchFamily="34" charset="0"/>
                </a:rPr>
                <a:t>Link 2</a:t>
              </a:r>
            </a:p>
          </p:txBody>
        </p:sp>
        <p:sp>
          <p:nvSpPr>
            <p:cNvPr id="45" name="Text Box 8"/>
            <p:cNvSpPr txBox="1">
              <a:spLocks noChangeArrowheads="1"/>
            </p:cNvSpPr>
            <p:nvPr/>
          </p:nvSpPr>
          <p:spPr bwMode="auto">
            <a:xfrm>
              <a:off x="2256" y="2352"/>
              <a:ext cx="480" cy="19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400">
                  <a:latin typeface="Arial" panose="020B0604020202020204" pitchFamily="34" charset="0"/>
                </a:rPr>
                <a:t>…</a:t>
              </a:r>
            </a:p>
          </p:txBody>
        </p:sp>
        <p:sp>
          <p:nvSpPr>
            <p:cNvPr id="46" name="Text Box 9"/>
            <p:cNvSpPr txBox="1">
              <a:spLocks noChangeArrowheads="1"/>
            </p:cNvSpPr>
            <p:nvPr/>
          </p:nvSpPr>
          <p:spPr bwMode="auto">
            <a:xfrm>
              <a:off x="2736" y="2352"/>
              <a:ext cx="480" cy="19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400">
                  <a:latin typeface="Arial" panose="020B0604020202020204" pitchFamily="34" charset="0"/>
                </a:rPr>
                <a:t>Link 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575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/>
              <a:t>Tree Traversal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000" dirty="0"/>
              <a:t>Two main methods:</a:t>
            </a:r>
          </a:p>
          <a:p>
            <a:pPr lvl="1"/>
            <a:r>
              <a:rPr lang="en-US" altLang="en-US" sz="1800" dirty="0">
                <a:solidFill>
                  <a:srgbClr val="FF3300"/>
                </a:solidFill>
              </a:rPr>
              <a:t>Pre</a:t>
            </a:r>
            <a:r>
              <a:rPr lang="en-US" altLang="en-US" sz="1800" dirty="0"/>
              <a:t>order</a:t>
            </a:r>
          </a:p>
          <a:p>
            <a:pPr lvl="1"/>
            <a:r>
              <a:rPr lang="en-US" altLang="en-US" sz="1800" dirty="0" err="1">
                <a:solidFill>
                  <a:srgbClr val="FF3300"/>
                </a:solidFill>
              </a:rPr>
              <a:t>Post</a:t>
            </a:r>
            <a:r>
              <a:rPr lang="en-US" altLang="en-US" sz="1800" dirty="0" err="1"/>
              <a:t>order</a:t>
            </a:r>
            <a:endParaRPr lang="en-US" altLang="en-US" sz="1800" dirty="0"/>
          </a:p>
          <a:p>
            <a:r>
              <a:rPr lang="en-US" altLang="en-US" sz="2000" dirty="0"/>
              <a:t>Recursive definition</a:t>
            </a:r>
          </a:p>
          <a:p>
            <a:endParaRPr lang="en-US" altLang="en-US" sz="2000" dirty="0"/>
          </a:p>
          <a:p>
            <a:r>
              <a:rPr lang="en-US" altLang="en-US" sz="2000" dirty="0">
                <a:solidFill>
                  <a:srgbClr val="FF3300"/>
                </a:solidFill>
              </a:rPr>
              <a:t>Pre</a:t>
            </a:r>
            <a:r>
              <a:rPr lang="en-US" altLang="en-US" sz="2000" dirty="0"/>
              <a:t>order: </a:t>
            </a:r>
          </a:p>
          <a:p>
            <a:pPr lvl="1"/>
            <a:r>
              <a:rPr lang="en-US" altLang="en-US" sz="1800" dirty="0"/>
              <a:t>visit the root</a:t>
            </a:r>
          </a:p>
          <a:p>
            <a:pPr lvl="1"/>
            <a:r>
              <a:rPr lang="en-US" altLang="en-US" sz="1800" dirty="0"/>
              <a:t>traverse in preorder the children (subtrees)</a:t>
            </a:r>
          </a:p>
          <a:p>
            <a:pPr lvl="1"/>
            <a:endParaRPr lang="en-US" altLang="en-US" sz="1800" dirty="0"/>
          </a:p>
          <a:p>
            <a:r>
              <a:rPr lang="en-US" altLang="en-US" sz="2000" dirty="0" err="1">
                <a:solidFill>
                  <a:srgbClr val="FF3300"/>
                </a:solidFill>
              </a:rPr>
              <a:t>Post</a:t>
            </a:r>
            <a:r>
              <a:rPr lang="en-US" altLang="en-US" sz="2000" dirty="0" err="1"/>
              <a:t>order</a:t>
            </a:r>
            <a:endParaRPr lang="en-US" altLang="en-US" sz="2000" dirty="0"/>
          </a:p>
          <a:p>
            <a:pPr lvl="1"/>
            <a:r>
              <a:rPr lang="en-US" altLang="en-US" sz="1800" dirty="0"/>
              <a:t>traverse in </a:t>
            </a:r>
            <a:r>
              <a:rPr lang="en-US" altLang="en-US" sz="1800" dirty="0" err="1"/>
              <a:t>postorder</a:t>
            </a:r>
            <a:r>
              <a:rPr lang="en-US" altLang="en-US" sz="1800" dirty="0"/>
              <a:t> the children (subtrees)</a:t>
            </a:r>
          </a:p>
          <a:p>
            <a:pPr lvl="1"/>
            <a:r>
              <a:rPr lang="en-US" altLang="en-US" sz="1800" dirty="0"/>
              <a:t>visit the root</a:t>
            </a:r>
          </a:p>
          <a:p>
            <a:pPr lvl="1"/>
            <a:endParaRPr lang="en-US" altLang="en-US" sz="1800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3948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/>
              <a:t>Binary </a:t>
            </a:r>
            <a:r>
              <a:rPr lang="en-US" altLang="en-US" dirty="0" smtClean="0"/>
              <a:t>Tree</a:t>
            </a:r>
            <a:br>
              <a:rPr lang="en-US" altLang="en-US" dirty="0" smtClean="0"/>
            </a:br>
            <a:r>
              <a:rPr lang="ar-IQ" altLang="en-US" dirty="0" smtClean="0"/>
              <a:t>الشجرة الثنائية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1800" dirty="0"/>
              <a:t>A binary tree is a tree with the following properties: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Each internal node has at most two children (degree of two)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The children of a node are an ordered pair</a:t>
            </a:r>
          </a:p>
          <a:p>
            <a:pPr lvl="1">
              <a:lnSpc>
                <a:spcPct val="80000"/>
              </a:lnSpc>
            </a:pPr>
            <a:endParaRPr lang="en-US" altLang="en-US" sz="1000" dirty="0"/>
          </a:p>
          <a:p>
            <a:pPr>
              <a:lnSpc>
                <a:spcPct val="80000"/>
              </a:lnSpc>
            </a:pPr>
            <a:r>
              <a:rPr lang="en-US" altLang="en-US" sz="1800" dirty="0"/>
              <a:t>We call the children of an internal node left child and right child</a:t>
            </a:r>
          </a:p>
          <a:p>
            <a:pPr>
              <a:lnSpc>
                <a:spcPct val="80000"/>
              </a:lnSpc>
            </a:pPr>
            <a:endParaRPr lang="en-US" altLang="en-US" sz="1000" dirty="0"/>
          </a:p>
          <a:p>
            <a:pPr>
              <a:lnSpc>
                <a:spcPct val="80000"/>
              </a:lnSpc>
            </a:pPr>
            <a:r>
              <a:rPr lang="en-US" altLang="en-US" sz="1800" dirty="0"/>
              <a:t>Alternative recursive definition: a binary tree is either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a tree consisting of a single node, OR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a tree whose root has an ordered pair of children, each of which is a binary tree</a:t>
            </a:r>
          </a:p>
          <a:p>
            <a:r>
              <a:rPr lang="en-US" altLang="en-US" sz="1800" dirty="0"/>
              <a:t>Applications:</a:t>
            </a:r>
          </a:p>
          <a:p>
            <a:pPr lvl="1"/>
            <a:r>
              <a:rPr lang="en-US" altLang="en-US" sz="1600" dirty="0"/>
              <a:t>arithmetic expressions</a:t>
            </a:r>
          </a:p>
          <a:p>
            <a:pPr lvl="1"/>
            <a:r>
              <a:rPr lang="en-US" altLang="en-US" sz="1600" dirty="0"/>
              <a:t>decision processes</a:t>
            </a:r>
          </a:p>
          <a:p>
            <a:pPr lvl="1"/>
            <a:r>
              <a:rPr lang="en-US" altLang="en-US" sz="1600" dirty="0"/>
              <a:t>searching</a:t>
            </a:r>
          </a:p>
          <a:p>
            <a:pPr marL="0" indent="0">
              <a:buNone/>
            </a:pPr>
            <a:endParaRPr lang="en-US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9770" y="3760308"/>
            <a:ext cx="2844030" cy="278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70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498</Words>
  <Application>Microsoft Office PowerPoint</Application>
  <PresentationFormat>Widescreen</PresentationFormat>
  <Paragraphs>114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新細明體</vt:lpstr>
      <vt:lpstr>Tahoma</vt:lpstr>
      <vt:lpstr>Times New Roman</vt:lpstr>
      <vt:lpstr>Office Theme</vt:lpstr>
      <vt:lpstr>The Theory of Computation النظرية الاحتسابية</vt:lpstr>
      <vt:lpstr>TREES</vt:lpstr>
      <vt:lpstr>PowerPoint Presentation</vt:lpstr>
      <vt:lpstr>Tree Terminology مصطلحات الشجرة</vt:lpstr>
      <vt:lpstr>Tree Terminology مصطلحات الشجرة</vt:lpstr>
      <vt:lpstr>Tree Properties خصائص الشجرة</vt:lpstr>
      <vt:lpstr>Intuitive Representation of Tree Node</vt:lpstr>
      <vt:lpstr>Tree Traversal</vt:lpstr>
      <vt:lpstr>Binary Tree الشجرة الثنائية</vt:lpstr>
      <vt:lpstr>Examples of the Binary Tree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Theory of Computation النظرية الاحتسابية</dc:title>
  <dc:creator>Windows User</dc:creator>
  <cp:lastModifiedBy>Windows User</cp:lastModifiedBy>
  <cp:revision>135</cp:revision>
  <dcterms:created xsi:type="dcterms:W3CDTF">2018-11-28T23:44:47Z</dcterms:created>
  <dcterms:modified xsi:type="dcterms:W3CDTF">2018-12-01T05:38:42Z</dcterms:modified>
</cp:coreProperties>
</file>