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51C95A8-6EA0-4804-9E6E-26D315ED9651}" type="datetimeFigureOut">
              <a:rPr lang="ar-IQ" smtClean="0"/>
              <a:t>07/04/1441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154703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1C95A8-6EA0-4804-9E6E-26D315ED9651}" type="datetimeFigureOut">
              <a:rPr lang="ar-IQ" smtClean="0"/>
              <a:t>07/04/1441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155749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1C95A8-6EA0-4804-9E6E-26D315ED9651}" type="datetimeFigureOut">
              <a:rPr lang="ar-IQ" smtClean="0"/>
              <a:t>07/04/1441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311184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1C95A8-6EA0-4804-9E6E-26D315ED9651}" type="datetimeFigureOut">
              <a:rPr lang="ar-IQ" smtClean="0"/>
              <a:t>07/04/1441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409462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51C95A8-6EA0-4804-9E6E-26D315ED9651}" type="datetimeFigureOut">
              <a:rPr lang="ar-IQ" smtClean="0"/>
              <a:t>07/04/1441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299111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51C95A8-6EA0-4804-9E6E-26D315ED9651}" type="datetimeFigureOut">
              <a:rPr lang="ar-IQ" smtClean="0"/>
              <a:t>07/04/1441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426414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51C95A8-6EA0-4804-9E6E-26D315ED9651}" type="datetimeFigureOut">
              <a:rPr lang="ar-IQ" smtClean="0"/>
              <a:t>07/04/1441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223116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51C95A8-6EA0-4804-9E6E-26D315ED9651}" type="datetimeFigureOut">
              <a:rPr lang="ar-IQ" smtClean="0"/>
              <a:t>07/04/1441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406303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51C95A8-6EA0-4804-9E6E-26D315ED9651}" type="datetimeFigureOut">
              <a:rPr lang="ar-IQ" smtClean="0"/>
              <a:t>07/04/1441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52918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1C95A8-6EA0-4804-9E6E-26D315ED9651}" type="datetimeFigureOut">
              <a:rPr lang="ar-IQ" smtClean="0"/>
              <a:t>07/04/1441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1221176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1C95A8-6EA0-4804-9E6E-26D315ED9651}" type="datetimeFigureOut">
              <a:rPr lang="ar-IQ" smtClean="0"/>
              <a:t>07/04/1441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725133-47AA-4B2E-A10D-42DDA590EB09}" type="slidenum">
              <a:rPr lang="ar-IQ" smtClean="0"/>
              <a:t>‹#›</a:t>
            </a:fld>
            <a:endParaRPr lang="ar-IQ"/>
          </a:p>
        </p:txBody>
      </p:sp>
    </p:spTree>
    <p:extLst>
      <p:ext uri="{BB962C8B-B14F-4D97-AF65-F5344CB8AC3E}">
        <p14:creationId xmlns:p14="http://schemas.microsoft.com/office/powerpoint/2010/main" val="319337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51C95A8-6EA0-4804-9E6E-26D315ED9651}" type="datetimeFigureOut">
              <a:rPr lang="ar-IQ" smtClean="0"/>
              <a:t>07/04/1441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725133-47AA-4B2E-A10D-42DDA590EB09}" type="slidenum">
              <a:rPr lang="ar-IQ" smtClean="0"/>
              <a:t>‹#›</a:t>
            </a:fld>
            <a:endParaRPr lang="ar-IQ"/>
          </a:p>
        </p:txBody>
      </p:sp>
    </p:spTree>
    <p:extLst>
      <p:ext uri="{BB962C8B-B14F-4D97-AF65-F5344CB8AC3E}">
        <p14:creationId xmlns:p14="http://schemas.microsoft.com/office/powerpoint/2010/main" val="2598949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772816"/>
            <a:ext cx="7772400" cy="1470025"/>
          </a:xfrm>
        </p:spPr>
        <p:txBody>
          <a:bodyPr>
            <a:normAutofit fontScale="90000"/>
          </a:bodyPr>
          <a:lstStyle/>
          <a:p>
            <a:r>
              <a:rPr lang="ar-IQ" dirty="0"/>
              <a:t>اللياقة البدنية</a:t>
            </a:r>
            <a:r>
              <a:rPr lang="en-US" dirty="0"/>
              <a:t/>
            </a:r>
            <a:br>
              <a:rPr lang="en-US" dirty="0"/>
            </a:br>
            <a:r>
              <a:rPr lang="ar-IQ" dirty="0"/>
              <a:t>د.نصير حميد كريم سعيد </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29035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620688"/>
            <a:ext cx="6462464" cy="5632311"/>
          </a:xfrm>
          <a:prstGeom prst="rect">
            <a:avLst/>
          </a:prstGeom>
        </p:spPr>
        <p:txBody>
          <a:bodyPr wrap="square">
            <a:spAutoFit/>
          </a:bodyPr>
          <a:lstStyle/>
          <a:p>
            <a:r>
              <a:rPr lang="ar-IQ" b="1" u="sng" dirty="0"/>
              <a:t>عناصر اللياقة البدنية :</a:t>
            </a:r>
            <a:endParaRPr lang="en-US" dirty="0"/>
          </a:p>
          <a:p>
            <a:r>
              <a:rPr lang="ar-IQ" dirty="0"/>
              <a:t>ان مفهوم مكونات اللياقة البدنية التي تمثل مجموع العناصر الجسمية ذا الأهمية في العمل والصحة والانجاز الرياضي مضافاً إليها الصفات التي تتكون نتيجة للاندماج عنصرين او أكثر مع بعضهما ،لقد تعددت واختلفت آراء العلماء والباحثين حولها فعلماء الغرب يسميها عناصر او مكونات اللياقة البدنية إما علماء الشرق فيطلقون عليها تسمية القدرات او الصفات البدنية .</a:t>
            </a:r>
            <a:endParaRPr lang="en-US" dirty="0"/>
          </a:p>
          <a:p>
            <a:r>
              <a:rPr lang="ar-IQ" dirty="0"/>
              <a:t>وعلى هذا الأساس لقد تبين ان اللياقة  البدنية مكونات او عناصر اساسية لابد من توافرها جميعاً لدى أي تلميذ ولو اختلفت من حيث الأهمية اذ ان التركيز على صفة من دون الاخرى او مجموعة صفات معينة تاتي دائماً من متطلبات اللعبة او الفعالية الرياضية نفسها وقد يكون ذلك سبباً في اختلاف العلماء في تحديد هذه المكونات  </a:t>
            </a:r>
            <a:endParaRPr lang="en-US" dirty="0"/>
          </a:p>
          <a:p>
            <a:r>
              <a:rPr lang="ar-IQ" dirty="0"/>
              <a:t>على الرغم من الاختلاف في تسمية المكونات الأساسية للياقة البدنية عند كل من المدرستين الشرقية والغربية الا انما متفقتان في الجوهر إذ ان كل صفة او مكونة من الصفات البدنية عند كل المدرستين تعد مقدرة حركية تولد من الإنسان وتنمو بنموه طبيعياً الااذا ما تعرض لظروف خارجية قد تعيق او تسارع في هذا النمو ،ويأتي تطبيق هذا الكلام في مقولة مقاومة المرض  في مفهوم المدرسة الغربية التي جاءت في دراسة "لارسون ويوكيم " لتحديد مكونات اللياقة البدنية كما حددها "هارة" بخمسة مكونات للياقة البدنية هي (القوة- السرعة – المطاولة – المرونة- الرشاقة) . وبحسب رأي وجيه محجوب يمكن لهذه الصفات ان تتطور خلال التمرين والتدريب وتعمل على رفع مستوى الأداء المهاري كما يمكن ان تندمج مع بعضها ،وهي ( القوة , السرعة, المطاولة) فالصفات البدنية تتعلق بالناحية الجسمية للانسان وتكون موروثة منذ ولادته.</a:t>
            </a:r>
            <a:endParaRPr lang="en-US" dirty="0"/>
          </a:p>
        </p:txBody>
      </p:sp>
    </p:spTree>
    <p:extLst>
      <p:ext uri="{BB962C8B-B14F-4D97-AF65-F5344CB8AC3E}">
        <p14:creationId xmlns:p14="http://schemas.microsoft.com/office/powerpoint/2010/main" val="61291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052736"/>
            <a:ext cx="6606480" cy="4801314"/>
          </a:xfrm>
          <a:prstGeom prst="rect">
            <a:avLst/>
          </a:prstGeom>
        </p:spPr>
        <p:txBody>
          <a:bodyPr wrap="square">
            <a:spAutoFit/>
          </a:bodyPr>
          <a:lstStyle/>
          <a:p>
            <a:r>
              <a:rPr lang="ar-IQ" b="1" u="sng" dirty="0"/>
              <a:t>القوة</a:t>
            </a:r>
            <a:r>
              <a:rPr lang="ar-IQ" u="sng" dirty="0"/>
              <a:t> </a:t>
            </a:r>
            <a:r>
              <a:rPr lang="ar-IQ" dirty="0"/>
              <a:t>   </a:t>
            </a:r>
            <a:r>
              <a:rPr lang="en-US" b="1" dirty="0"/>
              <a:t>Strength</a:t>
            </a:r>
            <a:endParaRPr lang="en-US" dirty="0"/>
          </a:p>
          <a:p>
            <a:r>
              <a:rPr lang="ar-IQ" dirty="0"/>
              <a:t>       القوة هي من أهم العناصر الأساسية التي تعتمد عليها اللياقة البدنية للفرد وقد لاتخلو أي لعبة او فعالية رياضية من احد أنواع القوة التي تشكل عنصراً اساسياً او مساعداً في زيادة الانجاز الرياضي في تلك اللعبة او الفعالية الرياضية، لذا فقد اتجه التدريب الرياضي لتطوير القوة لانها احد العوامل المساعدة على التفوق الرياضي تنمو القوة العضلية مع نمو الطفل الى ان تصل الى أقصاها في سن الثلاثين وبعضهم يقول الى سن الخامسة والثلاثين والقوة هي التي يبنى عليها انجازات اللاعب ، كما لها علاقة مباشرة في تطوير وتحسين مستوى العناصر الاخرى ،مثل التحمل والمرونة والرشاقة .....الخ. تعرف القوة العضلية بأنها قدرة العضلة في التغلب على مقاومة خارجية او مواجهتها وهي كمية القوة التي يمكن ان تبذل </a:t>
            </a:r>
            <a:endParaRPr lang="en-US" dirty="0"/>
          </a:p>
          <a:p>
            <a:r>
              <a:rPr lang="ar-IQ" dirty="0"/>
              <a:t>بوساطة عضلة واحدة او مجموعة عضلات بجهد عالٍ واحد . وتتأثر القوة بحجم العضلة ونوعيتها ويتعلق حجم العضلة فقط بالنضج والتمرين وعوامل الوراثة وعادات التغذية الجيدة. اما قوة العضلة فتتعلق بالعضلات التي تتمرن ويزداد حجمها فقط اذا كان المطلوب من العضلات ان تؤدى كمية متزايدة من المقاومة ضد عمل العضلات حتى تزداد قوتها ومن ثم تؤدي الى زيادة قوة الجسم. </a:t>
            </a:r>
            <a:endParaRPr lang="en-US" dirty="0"/>
          </a:p>
          <a:p>
            <a:pPr lvl="0"/>
            <a:r>
              <a:rPr lang="ar-IQ" dirty="0"/>
              <a:t>وترى الباحثة أن قوة العضلة مفتاح التكوين الجسماني القوي الذي يرتبط بالعناصر الاخرى لتحقيق الانجاز او العمل المطلوب</a:t>
            </a:r>
            <a:endParaRPr lang="en-US" dirty="0"/>
          </a:p>
        </p:txBody>
      </p:sp>
    </p:spTree>
    <p:extLst>
      <p:ext uri="{BB962C8B-B14F-4D97-AF65-F5344CB8AC3E}">
        <p14:creationId xmlns:p14="http://schemas.microsoft.com/office/powerpoint/2010/main" val="370553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980728"/>
            <a:ext cx="6246440" cy="4801314"/>
          </a:xfrm>
          <a:prstGeom prst="rect">
            <a:avLst/>
          </a:prstGeom>
        </p:spPr>
        <p:txBody>
          <a:bodyPr wrap="square">
            <a:spAutoFit/>
          </a:bodyPr>
          <a:lstStyle/>
          <a:p>
            <a:r>
              <a:rPr lang="ar-IQ" b="1" u="sng" dirty="0"/>
              <a:t>السرعة</a:t>
            </a:r>
            <a:r>
              <a:rPr lang="ar-IQ" b="1" dirty="0"/>
              <a:t>   </a:t>
            </a:r>
            <a:r>
              <a:rPr lang="en-US" b="1" dirty="0"/>
              <a:t>Speed</a:t>
            </a:r>
            <a:endParaRPr lang="en-US" dirty="0"/>
          </a:p>
          <a:p>
            <a:r>
              <a:rPr lang="ar-IQ" dirty="0"/>
              <a:t>      السرعة هي من المكونات الأساسية للأداء البدني (الحركي) في معظم الأنشطة الرياضية . والسرعة تعني حركة الجسم ككل مثل الركض بأقصى سرعة كما عند العداء او تعني سرعة أجزاء الجسم , مثل سرعة الذراع في أثناء الرمي،او سرعة الرجل في أثناء الركل.</a:t>
            </a:r>
            <a:endParaRPr lang="en-US" dirty="0"/>
          </a:p>
          <a:p>
            <a:r>
              <a:rPr lang="ar-IQ" dirty="0"/>
              <a:t>وتعني السرعة ايضاً قدرة الفرد على أداء حركة معينة في اقصر وقت ممكن،وتتضمن السرعة ثلاثة أنواع رئيسة هي:-</a:t>
            </a:r>
            <a:endParaRPr lang="en-US" dirty="0"/>
          </a:p>
          <a:p>
            <a:pPr lvl="0"/>
            <a:r>
              <a:rPr lang="ar-IQ" b="1" dirty="0"/>
              <a:t>سرعة الانتقال</a:t>
            </a:r>
            <a:r>
              <a:rPr lang="ar-IQ" dirty="0"/>
              <a:t> : ويقصد بها محاولة التحرك من مكان إلى آخر في اتجاه واحد في اقل زمن ممكن أي محاولة التغلب على مسافة معينة في اقل زمن ممكن.</a:t>
            </a:r>
            <a:endParaRPr lang="en-US" dirty="0"/>
          </a:p>
          <a:p>
            <a:pPr lvl="0"/>
            <a:r>
              <a:rPr lang="ar-IQ" b="1" dirty="0"/>
              <a:t>سرعة الأداء</a:t>
            </a:r>
            <a:r>
              <a:rPr lang="ar-IQ" dirty="0"/>
              <a:t>: ويقصد بها سرعة انقباض عضلة او مجموعة عضلية معينة عند أداء الحركات الوحيدة </a:t>
            </a:r>
            <a:endParaRPr lang="en-US" dirty="0"/>
          </a:p>
          <a:p>
            <a:pPr lvl="0"/>
            <a:r>
              <a:rPr lang="ar-IQ" b="1" dirty="0"/>
              <a:t>سرعة الاستجابة</a:t>
            </a:r>
            <a:r>
              <a:rPr lang="ar-IQ" dirty="0"/>
              <a:t> : ويقصد بها القدرة على الاستجابة الحركية لمثير معين في اقل زمن.وتتحسن السرعة من خلال التمرين والتركيز على التكتيك الخاص بالطرائق المختصرة للحركة الفعالة. </a:t>
            </a:r>
            <a:endParaRPr lang="en-US" dirty="0"/>
          </a:p>
          <a:p>
            <a:r>
              <a:rPr lang="ar-IQ" dirty="0"/>
              <a:t>ومما تقدم  فأنَّ السرعة هي من أهم عوامل الأداء الناجح في كثير من الأنشطة الحركية وهي من المكونات الأساسية للياقة البدنية وذو أهمية كبيرة في ممارسة العديد من الأنشطة الرياضية وذلك لارتباطها بالعديد من المكونات الحركية الاخرى .</a:t>
            </a:r>
            <a:endParaRPr lang="en-US" dirty="0"/>
          </a:p>
        </p:txBody>
      </p:sp>
    </p:spTree>
    <p:extLst>
      <p:ext uri="{BB962C8B-B14F-4D97-AF65-F5344CB8AC3E}">
        <p14:creationId xmlns:p14="http://schemas.microsoft.com/office/powerpoint/2010/main" val="126765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07435" y="2348880"/>
            <a:ext cx="7704856" cy="2031325"/>
          </a:xfrm>
          <a:prstGeom prst="rect">
            <a:avLst/>
          </a:prstGeom>
        </p:spPr>
        <p:txBody>
          <a:bodyPr wrap="square">
            <a:spAutoFit/>
          </a:bodyPr>
          <a:lstStyle/>
          <a:p>
            <a:r>
              <a:rPr lang="ar-IQ" b="1" u="sng" dirty="0"/>
              <a:t>المطاولة </a:t>
            </a:r>
            <a:r>
              <a:rPr lang="ar-IQ" b="1" dirty="0"/>
              <a:t>    </a:t>
            </a:r>
            <a:r>
              <a:rPr lang="en-US" b="1" dirty="0"/>
              <a:t>Endurance </a:t>
            </a:r>
            <a:endParaRPr lang="en-US" dirty="0"/>
          </a:p>
          <a:p>
            <a:r>
              <a:rPr lang="ar-IQ" dirty="0"/>
              <a:t>      تعد المطاولة من العناصر الأساسية والمهمة ومكملة لعناصر اللياقة البدنية الاخرى . وتعد المطاولة القدرة على العمل باستعمال مجاميع عضلية من العضلات مدة طويلة بمستوى متوسط واستمرار وظيفة الجهازين الدوري والتنفسي بصورة طبيعية فالمطاولة صفة اساسية للرياضيين في جميع الألعاب والفعاليات الرياضية ، اذ انه من الصفات المهمة التي تحقق تنمية صفات متعددة اخرى وأجهزة وظيفية في الجسم للوصول الى درجة عالية من الكفاية في العمل والى اكتساب فن الأداء الحركي بصورة توافقية.</a:t>
            </a:r>
            <a:endParaRPr lang="en-US" dirty="0"/>
          </a:p>
          <a:p>
            <a:r>
              <a:rPr lang="ar-IQ" dirty="0"/>
              <a:t>المطاولة (التحمل) ينقسم على نوعين هما التحمل العضلي والتحمل الدوري التنفسي. </a:t>
            </a:r>
            <a:endParaRPr lang="en-US" dirty="0"/>
          </a:p>
        </p:txBody>
      </p:sp>
    </p:spTree>
    <p:extLst>
      <p:ext uri="{BB962C8B-B14F-4D97-AF65-F5344CB8AC3E}">
        <p14:creationId xmlns:p14="http://schemas.microsoft.com/office/powerpoint/2010/main" val="55005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1028343"/>
            <a:ext cx="6480720" cy="3970318"/>
          </a:xfrm>
          <a:prstGeom prst="rect">
            <a:avLst/>
          </a:prstGeom>
        </p:spPr>
        <p:txBody>
          <a:bodyPr wrap="square">
            <a:spAutoFit/>
          </a:bodyPr>
          <a:lstStyle/>
          <a:p>
            <a:pPr lvl="0"/>
            <a:r>
              <a:rPr lang="ar-IQ" b="1" u="sng" dirty="0"/>
              <a:t>التحمل العضلي:</a:t>
            </a:r>
            <a:endParaRPr lang="en-US" dirty="0"/>
          </a:p>
          <a:p>
            <a:r>
              <a:rPr lang="ar-IQ" dirty="0"/>
              <a:t>      هو قدرة العضلة او مجموعة العضلات على الاستمرار في الانقباض مدة زمنية طويلة ضد مقاومة متوسطة ،وهو مرتبط بالقوة ولكنه يختلف عنها في انه يتضمن عدداً اكبر من الانقباضات مع مقاومة متوسطة ،بينما تنمية القوة تتضمن عدداً اقل من الانقباضات ولكن مع مقاومة اكبر .</a:t>
            </a:r>
            <a:endParaRPr lang="en-US" dirty="0"/>
          </a:p>
          <a:p>
            <a:pPr lvl="0"/>
            <a:r>
              <a:rPr lang="ar-IQ" b="1" u="sng" dirty="0"/>
              <a:t> التحمل الدوري التنفسي</a:t>
            </a:r>
            <a:r>
              <a:rPr lang="ar-IQ" b="1" dirty="0"/>
              <a:t> :</a:t>
            </a:r>
            <a:endParaRPr lang="en-US" dirty="0"/>
          </a:p>
          <a:p>
            <a:r>
              <a:rPr lang="ar-IQ" dirty="0"/>
              <a:t>      هو شكل معين من التحمل العضلي العالي ويختص بالقلب والأوعية لدموية والرئتين وينمو التحمل الدوري التنفسي بوساطة جهد مستمر على المجموعات العضلية الكبيرة مدة زمنية طويلة. وكفاية الجهاز الدوري التنفسي هي إحد المكونات المهمة للحياة واللياقة البدنية ذلك انه لايمكن ان تستمر العضلات في الانقباض الااذا زودت بالوقود والأوكسجين وينقل الوقود والاوكسجين الى الخلايا العضلية عن طريق الجهازين الدوري والتنفسي ومن ثم يتحسن التحمل بوساطة الألعاب التي تتضمن الجري مدداً طويلة.</a:t>
            </a:r>
            <a:endParaRPr lang="en-US" dirty="0"/>
          </a:p>
          <a:p>
            <a:r>
              <a:rPr lang="ar-IQ" dirty="0"/>
              <a:t> </a:t>
            </a:r>
            <a:endParaRPr lang="en-US" dirty="0"/>
          </a:p>
        </p:txBody>
      </p:sp>
    </p:spTree>
    <p:extLst>
      <p:ext uri="{BB962C8B-B14F-4D97-AF65-F5344CB8AC3E}">
        <p14:creationId xmlns:p14="http://schemas.microsoft.com/office/powerpoint/2010/main" val="105511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862</Words>
  <Application>Microsoft Office PowerPoint</Application>
  <PresentationFormat>عرض على الشاشة (3:4)‏</PresentationFormat>
  <Paragraphs>24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اللياقة البدنية د.نصير حميد كريم سعيد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اللياقة البدنية د.نصير حميد كريم سعيد  </dc:title>
  <dc:creator>ART1</dc:creator>
  <cp:lastModifiedBy>ART1</cp:lastModifiedBy>
  <cp:revision>1</cp:revision>
  <dcterms:created xsi:type="dcterms:W3CDTF">2019-12-04T16:04:46Z</dcterms:created>
  <dcterms:modified xsi:type="dcterms:W3CDTF">2019-12-04T16:10:03Z</dcterms:modified>
</cp:coreProperties>
</file>