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943B1774-6561-4574-B949-12CA22E5F1E5}"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43B1774-6561-4574-B949-12CA22E5F1E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43B1774-6561-4574-B949-12CA22E5F1E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43B1774-6561-4574-B949-12CA22E5F1E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43B1774-6561-4574-B949-12CA22E5F1E5}"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43B1774-6561-4574-B949-12CA22E5F1E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943B1774-6561-4574-B949-12CA22E5F1E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943B1774-6561-4574-B949-12CA22E5F1E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943B1774-6561-4574-B949-12CA22E5F1E5}"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43B1774-6561-4574-B949-12CA22E5F1E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60CE991-BBDA-4BFE-9ECB-7E31B97CA7DC}" type="datetimeFigureOut">
              <a:rPr lang="ar-IQ" smtClean="0"/>
              <a:t>07/04/1441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43B1774-6561-4574-B949-12CA22E5F1E5}"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0CE991-BBDA-4BFE-9ECB-7E31B97CA7DC}" type="datetimeFigureOut">
              <a:rPr lang="ar-IQ" smtClean="0"/>
              <a:t>07/04/1441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43B1774-6561-4574-B949-12CA22E5F1E5}"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87624" y="1628800"/>
            <a:ext cx="7704856" cy="2301240"/>
          </a:xfrm>
        </p:spPr>
        <p:txBody>
          <a:bodyPr>
            <a:normAutofit fontScale="90000"/>
          </a:bodyPr>
          <a:lstStyle/>
          <a:p>
            <a:r>
              <a:rPr lang="ar-IQ" b="1" dirty="0"/>
              <a:t> التحركات الدفاعية الفردية بكرة اليد .</a:t>
            </a:r>
            <a:r>
              <a:rPr lang="en-US" dirty="0"/>
              <a:t/>
            </a:r>
            <a:br>
              <a:rPr lang="en-US" dirty="0"/>
            </a:br>
            <a:r>
              <a:rPr lang="ar-IQ" b="1" dirty="0"/>
              <a:t> </a:t>
            </a:r>
            <a:r>
              <a:rPr lang="en-US" dirty="0"/>
              <a:t/>
            </a:r>
            <a:br>
              <a:rPr lang="en-US" dirty="0"/>
            </a:br>
            <a:r>
              <a:rPr lang="ar-IQ" b="1" dirty="0"/>
              <a:t>د.نصيرحميد كريم سعيد</a:t>
            </a:r>
            <a:r>
              <a:rPr lang="en-US" dirty="0"/>
              <a:t/>
            </a:r>
            <a:br>
              <a:rPr lang="en-US" dirty="0"/>
            </a:br>
            <a:r>
              <a:rPr lang="ar-IQ" b="1" dirty="0"/>
              <a:t> </a:t>
            </a:r>
            <a:endParaRPr lang="ar-IQ" dirty="0"/>
          </a:p>
        </p:txBody>
      </p:sp>
    </p:spTree>
    <p:extLst>
      <p:ext uri="{BB962C8B-B14F-4D97-AF65-F5344CB8AC3E}">
        <p14:creationId xmlns:p14="http://schemas.microsoft.com/office/powerpoint/2010/main" val="1487377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88640"/>
            <a:ext cx="7776864" cy="7017306"/>
          </a:xfrm>
          <a:prstGeom prst="rect">
            <a:avLst/>
          </a:prstGeom>
        </p:spPr>
        <p:txBody>
          <a:bodyPr wrap="square">
            <a:spAutoFit/>
          </a:bodyPr>
          <a:lstStyle/>
          <a:p>
            <a:r>
              <a:rPr lang="ar-SY" dirty="0"/>
              <a:t>وتشمل التحركات الدفاعية الجماعية بكرة اليد على جوانب عدة نأخذ منها مايأتي:</a:t>
            </a:r>
            <a:endParaRPr lang="en-US" dirty="0"/>
          </a:p>
          <a:p>
            <a:r>
              <a:rPr lang="ar-SY" dirty="0"/>
              <a:t> </a:t>
            </a:r>
            <a:endParaRPr lang="en-US" dirty="0"/>
          </a:p>
          <a:p>
            <a:r>
              <a:rPr lang="ar-IQ" b="1" dirty="0"/>
              <a:t>أولا:   التسليم والتسلم</a:t>
            </a:r>
            <a:endParaRPr lang="en-US" dirty="0"/>
          </a:p>
          <a:p>
            <a:r>
              <a:rPr lang="ar-SY" dirty="0"/>
              <a:t>إن هذا التحرك من التحركات المتداخلة بين الأداء الدفاعي والأداء الهجومي لهذا تعتبر من التحركات الصعبة كونها لاترتبط بأداء فردي فقط، ولهذا تتم بآلية محسوبة وغالبا ماتكون أخطائها كثيرة بحيث لاتتعلق بالمدافع القريب من المهاجم بل بطريقة أداء الزميل.</a:t>
            </a:r>
            <a:endParaRPr lang="en-US" dirty="0"/>
          </a:p>
          <a:p>
            <a:r>
              <a:rPr lang="ar-SY" dirty="0"/>
              <a:t>       ويذكر احمد عريبي " إن في هذه الحالة يتبادل لاعب أو أكثر من المدافعين المسؤولية لمراقبة اللاعب المهاجم أو بسبب الخطة الدفاعية التي يستخدمها الفريق المدافع أو لاستخدام الفريق المهاجم لعملية الحجز للتخلص من الرقابة الدفاعية الشديدة، وعملية تبادل المسؤولية تساعد الفريق للحد من خطورة لاعبي الفريق المهاجم فضلا عن توافر الجهد والمحافظة على مكان اللاعبين في التشكيل الدفاعي.</a:t>
            </a:r>
            <a:endParaRPr lang="en-US" dirty="0"/>
          </a:p>
          <a:p>
            <a:r>
              <a:rPr lang="ar-IQ" b="1" dirty="0"/>
              <a:t>ثانيا: اللعب الثنائي</a:t>
            </a:r>
            <a:endParaRPr lang="en-US" dirty="0"/>
          </a:p>
          <a:p>
            <a:r>
              <a:rPr lang="ar-SY" dirty="0"/>
              <a:t>إن اغلب اللاعبين يلجأون لاستعمال هذا التكتيك لزيادة الضغط على اللاعب المهاجم والحد من خطورته وكذلك الحصول على الكرة في بعض الحالات، ويوضح احمد عريبي انه في " هذه الحالة يتعاون مدافعان للحد من خطورة احد المهاجمين وبصورة خاصة عند محاولة التصويب على المرمى .</a:t>
            </a:r>
            <a:endParaRPr lang="en-US" dirty="0"/>
          </a:p>
          <a:p>
            <a:r>
              <a:rPr lang="ar-SY" dirty="0"/>
              <a:t> </a:t>
            </a:r>
            <a:endParaRPr lang="en-US" dirty="0"/>
          </a:p>
          <a:p>
            <a:r>
              <a:rPr lang="ar-IQ" b="1" dirty="0"/>
              <a:t>ثالثا: المصاحبة </a:t>
            </a:r>
            <a:endParaRPr lang="en-US" dirty="0"/>
          </a:p>
          <a:p>
            <a:r>
              <a:rPr lang="ar-SY" dirty="0"/>
              <a:t>إن المصاحبة عبارة عن " مراقبة كل مدافع لمهاجمه في حيزه الدفاعي مع الاستعداد للانتقال معه في المناطق الخالية حتى اقرب زميل مدافع.</a:t>
            </a:r>
            <a:endParaRPr lang="en-US" dirty="0"/>
          </a:p>
          <a:p>
            <a:r>
              <a:rPr lang="ar-SY" dirty="0"/>
              <a:t>على الرغم مما يحتويه هذا الواجب من نقاط قوة تتمثل في منع المهاجم من تطبيق الواجبات الهجومية الموكلة اليه على أكمل وجه، فأنها تحتوي على نقاط ضعف عديدة تتمثل في حدوث ثغرات في الدفاع نتيجة لترك اللاعب المدافع للمركز الدفاعي الخاص به للحظات قليلة والذي قد يستغله الفريق المهاجم للحصول على فرصة جيدة للتهديف على المرمى، وللتغلب على هذه النقاط يتطلب أن يكون هناك انسجام وتفاهم ليس فقط في إفساح المجال للمدافع الذي يقوم بتطبيق هذا الواجب وإنما بقيام المدافعين المجاورين له بتغطية المركز الذي تركه للقيام بهذا الواجب الدفاعي وذلك لمنع حدوث ثغرة دفاعية ممكن أن يستغلها الفريق المهاجم.</a:t>
            </a:r>
            <a:endParaRPr lang="en-US" dirty="0"/>
          </a:p>
        </p:txBody>
      </p:sp>
    </p:spTree>
    <p:extLst>
      <p:ext uri="{BB962C8B-B14F-4D97-AF65-F5344CB8AC3E}">
        <p14:creationId xmlns:p14="http://schemas.microsoft.com/office/powerpoint/2010/main" val="189804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1720" y="1196752"/>
            <a:ext cx="5670376" cy="4524315"/>
          </a:xfrm>
          <a:prstGeom prst="rect">
            <a:avLst/>
          </a:prstGeom>
        </p:spPr>
        <p:txBody>
          <a:bodyPr wrap="square">
            <a:spAutoFit/>
          </a:bodyPr>
          <a:lstStyle/>
          <a:p>
            <a:r>
              <a:rPr lang="ar-IQ" b="1" dirty="0"/>
              <a:t>رابعا: التصرف أثناء الحجز</a:t>
            </a:r>
            <a:endParaRPr lang="en-US" dirty="0"/>
          </a:p>
          <a:p>
            <a:r>
              <a:rPr lang="ar-SY" dirty="0"/>
              <a:t>إن هذا الواجب الهجومي إذا ماتم تطبيقه بشكل جيد يكون فعالا وذا تأثير قوي في الفريق المدافع، ويجب أن يتم تطبيق الحجز بسرعة كبيرة لمنع الفريق المدافع من اتخاذ الوضع المناسب، حيث يذكر جاروسلاف " بأن الحجز هو الجهود المترابطة للاعبين اثنين أو أكثر يعيقان حركات لاعب مدافع أو أكثر مستخدمين الطرائق القانونية.</a:t>
            </a:r>
            <a:endParaRPr lang="en-US" dirty="0"/>
          </a:p>
          <a:p>
            <a:r>
              <a:rPr lang="ar-SY" dirty="0"/>
              <a:t> هذا من جهة الهجوم ومن الجهة المقابلة يجب على الفريق المدافع أن يقوم بالتحرك المضاد للحجز والمتمثل باتجاهين:</a:t>
            </a:r>
            <a:endParaRPr lang="en-US" dirty="0"/>
          </a:p>
          <a:p>
            <a:pPr lvl="0"/>
            <a:r>
              <a:rPr lang="ar-SY" dirty="0"/>
              <a:t>الاتجاه الأول: هو الدفاع ضد المهاجم الحاجز، حيث سيقوم المدافع هنا بالتحرك إلى الأمام ومحاولة الالتفاف على المهاجم الحاجز على شرط أن يكون واقعا على الخط الوهمي بين المهاجم الحاجز والكرة، وبعد عملية الالتفاف يقوم المدافع بالتغطية على المهاجم لمنعه من استلام الكرة.</a:t>
            </a:r>
            <a:endParaRPr lang="en-US" dirty="0"/>
          </a:p>
          <a:p>
            <a:pPr lvl="0"/>
            <a:r>
              <a:rPr lang="ar-SY" dirty="0"/>
              <a:t>والاتجاه الثاني: هو الدفاع ضد المهاجم المستفيد من الحجز، حيث انه عمل تكميلي ضد الحجز فبعد قيام المدافع المحجوز بالالتفاف والتغطية يأتي الدور على المدافع المجاور باستلام المهاجم المستفيد من الحجز وذلك بالتقدم للأمام ومقابلته لمنعه من التمرير أو التصويب على المرمى.</a:t>
            </a:r>
            <a:endParaRPr lang="en-US" dirty="0"/>
          </a:p>
        </p:txBody>
      </p:sp>
    </p:spTree>
    <p:extLst>
      <p:ext uri="{BB962C8B-B14F-4D97-AF65-F5344CB8AC3E}">
        <p14:creationId xmlns:p14="http://schemas.microsoft.com/office/powerpoint/2010/main" val="167036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7704" y="908720"/>
            <a:ext cx="6606480" cy="5355312"/>
          </a:xfrm>
          <a:prstGeom prst="rect">
            <a:avLst/>
          </a:prstGeom>
        </p:spPr>
        <p:txBody>
          <a:bodyPr wrap="square">
            <a:spAutoFit/>
          </a:bodyPr>
          <a:lstStyle/>
          <a:p>
            <a:r>
              <a:rPr lang="ar-SY" dirty="0"/>
              <a:t>خامسا: حائط الصد الجماعي</a:t>
            </a:r>
            <a:endParaRPr lang="en-US" dirty="0"/>
          </a:p>
          <a:p>
            <a:r>
              <a:rPr lang="ar-SY" dirty="0"/>
              <a:t>حائط الصد الجماعي هومحاولة دفاعية جماعية يكون الهدف منها منع الكرة من الدخول إلى المرمى من خلال صد الكرات المصوبة أو تشتيتها أو التقليل من قوة تهديفها نحو حارس المرمى من قبل المهاجم الذي يقوم بالتهديف. ويجب هنا التدريب على حائط الصد الجماعي بشكل جيد لما يتطلبه من تنسيق وانسجام وضبط التوقيت بين المدافعين، فضلا عن ذلك يجب على المدافعين التعرف المبكر على نية المهاجم الذي يقوم بالتهديف لاتخاذ الوضع المناسب لصد الكرة، حيث يذكر فيرنرفيك (وآخرون) بأن " من أهم الأمور هنا التعرف على نية اللاعب المهاجم والتمكن في اللحظة المناسبة وليس في مرحلة الإعداد، وهي مرحلة أداء اللاعب المهاجم لحركة التصويب نفسها.</a:t>
            </a:r>
            <a:endParaRPr lang="en-US" dirty="0"/>
          </a:p>
          <a:p>
            <a:r>
              <a:rPr lang="ar-SY" dirty="0"/>
              <a:t>وقد قام الوليلي(1994) بتقسيم حائط الصد على ثلاثة أنواع والتي تعتمد بشكل أساسي على العمل الفردي للمدافعين حيث تم تقسيمها إلى</a:t>
            </a:r>
            <a:endParaRPr lang="en-US" dirty="0"/>
          </a:p>
          <a:p>
            <a:r>
              <a:rPr lang="ar-SY" dirty="0"/>
              <a:t>التصدي بلاعب واحد في حالة الارتكاز.</a:t>
            </a:r>
            <a:endParaRPr lang="en-US" dirty="0"/>
          </a:p>
          <a:p>
            <a:pPr lvl="0"/>
            <a:r>
              <a:rPr lang="ar-SY" dirty="0"/>
              <a:t>التصدي بلاعبين في حالة الارتكاز:</a:t>
            </a:r>
            <a:endParaRPr lang="en-US" dirty="0"/>
          </a:p>
          <a:p>
            <a:pPr lvl="0"/>
            <a:r>
              <a:rPr lang="ar-SY" dirty="0"/>
              <a:t>اللاعب بجانب الآخر.</a:t>
            </a:r>
            <a:endParaRPr lang="en-US" dirty="0"/>
          </a:p>
          <a:p>
            <a:pPr lvl="0"/>
            <a:r>
              <a:rPr lang="ar-SY" dirty="0"/>
              <a:t>ترك مسافة بين المدافعين لتوفير الرؤية الكافية لحارس المرمى.</a:t>
            </a:r>
            <a:endParaRPr lang="en-US" dirty="0"/>
          </a:p>
          <a:p>
            <a:pPr lvl="0"/>
            <a:r>
              <a:rPr lang="ar-SY" dirty="0"/>
              <a:t>لاعب خلف اللاعب الآخر.</a:t>
            </a:r>
            <a:endParaRPr lang="en-US" dirty="0"/>
          </a:p>
          <a:p>
            <a:pPr lvl="0"/>
            <a:r>
              <a:rPr lang="ar-SY" dirty="0"/>
              <a:t>التصدي من قبل 3 أو 4 أو 5 لاعبين: كما في حالة الرمية الحرة.</a:t>
            </a:r>
            <a:endParaRPr lang="en-US" dirty="0"/>
          </a:p>
          <a:p>
            <a:r>
              <a:rPr lang="ar-IQ" b="1" dirty="0"/>
              <a:t> </a:t>
            </a:r>
            <a:endParaRPr lang="en-US" dirty="0"/>
          </a:p>
          <a:p>
            <a:r>
              <a:rPr lang="en-US" dirty="0"/>
              <a:t> </a:t>
            </a:r>
          </a:p>
        </p:txBody>
      </p:sp>
    </p:spTree>
    <p:extLst>
      <p:ext uri="{BB962C8B-B14F-4D97-AF65-F5344CB8AC3E}">
        <p14:creationId xmlns:p14="http://schemas.microsoft.com/office/powerpoint/2010/main" val="356438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1268760"/>
            <a:ext cx="6246440" cy="4524315"/>
          </a:xfrm>
          <a:prstGeom prst="rect">
            <a:avLst/>
          </a:prstGeom>
        </p:spPr>
        <p:txBody>
          <a:bodyPr wrap="square">
            <a:spAutoFit/>
          </a:bodyPr>
          <a:lstStyle/>
          <a:p>
            <a:r>
              <a:rPr lang="ar-IQ" b="1" dirty="0"/>
              <a:t>التحركات الدفاعية الفردية بكرة اليد .</a:t>
            </a:r>
            <a:endParaRPr lang="en-US" dirty="0"/>
          </a:p>
          <a:p>
            <a:r>
              <a:rPr lang="ar-SY" dirty="0"/>
              <a:t> </a:t>
            </a:r>
            <a:endParaRPr lang="en-US" dirty="0"/>
          </a:p>
          <a:p>
            <a:r>
              <a:rPr lang="ar-SY" dirty="0"/>
              <a:t>إن التحسن والتطور الأكثر ثباتا في اللعب الدفاعي الفردي ممكن أن يقود إلى أشكال جديدة في الدفاع، وهذا ماأكده العديد من الخبراء والمدربين والحكام الدوليين في ندوة الاتحاد الدولي التي عقدت عام 1989، حيث حاول مدرب منتخب يوغسلافيا حينذاك (برانيسلاف بوكراجاك) بشجاعة وتحد من إثبات هذا الشئ بالرغم من اعتراضات العديد من الخبراء الذين شككوا به، إلا انه وبالاعتماد على الانطباعات التي تم الحصول عليها من بطولة العالم بأيسلندا 1995، ممكن إن نؤكد انه برغم كل شيء فأن بوكراجاك كان على حق.</a:t>
            </a:r>
            <a:endParaRPr lang="en-US" dirty="0"/>
          </a:p>
          <a:p>
            <a:r>
              <a:rPr lang="ar-SY" dirty="0"/>
              <a:t>ويؤكد خليل إسماعيل على أن" نجاح الدفاع الفردي يعتمد على كيفية التعامل مع المهاجم ومتابعة ومراقبة حركاته وتصرفاته ويتطلب ذلك خبرة وتفكير جيد من قبل اللاعب المدافع لكي يتصرف وفقا لذلك بطريقة هادفة وواعية واتخاذ المواقف المناسبة وفقا للخطط الدفاعية الجماعية". كما يؤكد كورت ماينل " إن التوقع الصحيح للحركات القريبة يعتمد بصورة كبيرة على التفكير الخططي وعلى استيعاب الموقف الصحيح". وان من أهم العناصر الأساسية في التدريب على التحركات الدفاعية الفردية هي:</a:t>
            </a:r>
            <a:endParaRPr lang="en-US" dirty="0"/>
          </a:p>
        </p:txBody>
      </p:sp>
    </p:spTree>
    <p:extLst>
      <p:ext uri="{BB962C8B-B14F-4D97-AF65-F5344CB8AC3E}">
        <p14:creationId xmlns:p14="http://schemas.microsoft.com/office/powerpoint/2010/main" val="138347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8559" y="1916832"/>
            <a:ext cx="6480720" cy="2862322"/>
          </a:xfrm>
          <a:prstGeom prst="rect">
            <a:avLst/>
          </a:prstGeom>
        </p:spPr>
        <p:txBody>
          <a:bodyPr wrap="square">
            <a:spAutoFit/>
          </a:bodyPr>
          <a:lstStyle/>
          <a:p>
            <a:pPr lvl="0"/>
            <a:r>
              <a:rPr lang="ar-SY" dirty="0"/>
              <a:t>الفهم النظري للواجبات الدفاعية داخل التشكيل ثم تحديد مراكز اللاعبين داخل التشكيل الدفاعي.</a:t>
            </a:r>
            <a:endParaRPr lang="en-US" dirty="0"/>
          </a:p>
          <a:p>
            <a:pPr lvl="0"/>
            <a:r>
              <a:rPr lang="ar-SY" dirty="0"/>
              <a:t>العمل على حراسة الجانب المعرض للخطورة من قبل المهاجم المستحوذ على الكرة.</a:t>
            </a:r>
            <a:endParaRPr lang="en-US" dirty="0"/>
          </a:p>
          <a:p>
            <a:pPr lvl="0"/>
            <a:r>
              <a:rPr lang="ar-SY" dirty="0"/>
              <a:t>اتخاذ الوضع المناسب والايجابي والذي يزعج التصور الخططي الهجومي للمهاجم.</a:t>
            </a:r>
            <a:endParaRPr lang="en-US" dirty="0"/>
          </a:p>
          <a:p>
            <a:pPr lvl="0"/>
            <a:r>
              <a:rPr lang="ar-SY" dirty="0"/>
              <a:t>العمل على تعطيل وإيقاف المهاجم غير المستحوذ على الكرة.</a:t>
            </a:r>
            <a:endParaRPr lang="en-US" dirty="0"/>
          </a:p>
          <a:p>
            <a:pPr lvl="0"/>
            <a:r>
              <a:rPr lang="ar-SY" dirty="0"/>
              <a:t>المهاجمة الانقضاضية المستمرة على المهاجم المصوب.</a:t>
            </a:r>
            <a:endParaRPr lang="en-US" dirty="0"/>
          </a:p>
          <a:p>
            <a:pPr lvl="0"/>
            <a:r>
              <a:rPr lang="ar-SY" dirty="0"/>
              <a:t>الملازمة الدفاعية للمهاجم المستحوذ على الكرة والايجابي على المرمى.</a:t>
            </a:r>
            <a:endParaRPr lang="en-US" dirty="0"/>
          </a:p>
          <a:p>
            <a:pPr lvl="0"/>
            <a:r>
              <a:rPr lang="ar-SY" dirty="0"/>
              <a:t>المحاولة المستمرة في قطع الكرة أو تشتيتها في التوقيت المناسب.</a:t>
            </a:r>
            <a:endParaRPr lang="en-US" dirty="0"/>
          </a:p>
          <a:p>
            <a:pPr lvl="0"/>
            <a:r>
              <a:rPr lang="ar-SY" dirty="0"/>
              <a:t>سرعة الاستحواذ على الكرات المشتركة بين المدافع والمهاجم.</a:t>
            </a:r>
            <a:endParaRPr lang="en-US" dirty="0"/>
          </a:p>
          <a:p>
            <a:r>
              <a:rPr lang="ar-SY" dirty="0"/>
              <a:t>الإفلات والهروب من الحجز بالجسم من قبل المهاجم، وإبطاء سرعة الهجوم من خلال </a:t>
            </a:r>
            <a:endParaRPr lang="ar-IQ" dirty="0"/>
          </a:p>
        </p:txBody>
      </p:sp>
    </p:spTree>
    <p:extLst>
      <p:ext uri="{BB962C8B-B14F-4D97-AF65-F5344CB8AC3E}">
        <p14:creationId xmlns:p14="http://schemas.microsoft.com/office/powerpoint/2010/main" val="45638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3688" y="692696"/>
            <a:ext cx="6174432" cy="5632311"/>
          </a:xfrm>
          <a:prstGeom prst="rect">
            <a:avLst/>
          </a:prstGeom>
        </p:spPr>
        <p:txBody>
          <a:bodyPr wrap="square">
            <a:spAutoFit/>
          </a:bodyPr>
          <a:lstStyle/>
          <a:p>
            <a:pPr lvl="0"/>
            <a:r>
              <a:rPr lang="ar-SY" dirty="0"/>
              <a:t>إبطاء سرعة تمرير الكرة.</a:t>
            </a:r>
            <a:endParaRPr lang="en-US" dirty="0"/>
          </a:p>
          <a:p>
            <a:r>
              <a:rPr lang="ar-SY" dirty="0"/>
              <a:t>وعليه يرى الباحث إن مفتاح النجاح في جميع طرق الدفاع هو تركيز الانتباه، لان اللاعب المدافع لايستطيع إن يعرف بالتحديد أية محاولة يحتمل أن يقوم بها اللاعب المنافس، مما يتوجب عليه توظيف مهاراته الفردية خلال قيامه بواجباته الدفاعية، حتى يتم التصرف بطريقة سليمة ضد اللاعب المهاجم سواء المستحوذ على الكرة أو غير المستحوذ عليها.وتشمل التحركات الدفاعية الفردية بكرة اليد على جوانب عدة نأخذ منها مايأتي:</a:t>
            </a:r>
            <a:endParaRPr lang="en-US" dirty="0"/>
          </a:p>
          <a:p>
            <a:r>
              <a:rPr lang="ar-SY" dirty="0"/>
              <a:t> </a:t>
            </a:r>
            <a:endParaRPr lang="en-US" dirty="0"/>
          </a:p>
          <a:p>
            <a:r>
              <a:rPr lang="ar-IQ" b="1" dirty="0"/>
              <a:t>أولا: التحرك الدفاعي</a:t>
            </a:r>
            <a:endParaRPr lang="en-US" dirty="0"/>
          </a:p>
          <a:p>
            <a:r>
              <a:rPr lang="ar-SY" dirty="0"/>
              <a:t> </a:t>
            </a:r>
            <a:endParaRPr lang="en-US" dirty="0"/>
          </a:p>
          <a:p>
            <a:r>
              <a:rPr lang="ar-SY" dirty="0"/>
              <a:t>إن تحرك المدافع "يكون بصورة مستمرة على خط وهمي يصل بين مرماه ومهاجمه الشخصي، وبهذا يغلق أمامه الطريق إلى المرمى ولايسمح بالتخلي عن هذا لأسباب خططية".</a:t>
            </a:r>
            <a:endParaRPr lang="en-US" dirty="0"/>
          </a:p>
          <a:p>
            <a:r>
              <a:rPr lang="ar-SY" dirty="0"/>
              <a:t>وقد قام فيرنرفيك وآخرون بتقسيم تحركات المدافع إلى:</a:t>
            </a:r>
            <a:endParaRPr lang="en-US" dirty="0"/>
          </a:p>
          <a:p>
            <a:pPr lvl="0"/>
            <a:r>
              <a:rPr lang="ar-SY" dirty="0"/>
              <a:t>التحرك إلى الأمام والى الخلف.</a:t>
            </a:r>
            <a:endParaRPr lang="en-US" dirty="0"/>
          </a:p>
          <a:p>
            <a:pPr lvl="0"/>
            <a:r>
              <a:rPr lang="ar-SY" dirty="0"/>
              <a:t>الملازمة بالجري جانبا.</a:t>
            </a:r>
            <a:endParaRPr lang="en-US" dirty="0"/>
          </a:p>
          <a:p>
            <a:pPr lvl="0"/>
            <a:r>
              <a:rPr lang="ar-SY" dirty="0"/>
              <a:t>التحرك إلى الأمام بميل، والى الخلف في إطار مجموعة دفاعية.</a:t>
            </a:r>
            <a:endParaRPr lang="en-US" dirty="0"/>
          </a:p>
          <a:p>
            <a:pPr lvl="0"/>
            <a:r>
              <a:rPr lang="ar-SY" dirty="0"/>
              <a:t>التحرك جانبا، أماما، جانبا، خلفا، جانبا.</a:t>
            </a:r>
            <a:endParaRPr lang="en-US" dirty="0"/>
          </a:p>
          <a:p>
            <a:pPr lvl="0"/>
            <a:r>
              <a:rPr lang="ar-SY" dirty="0"/>
              <a:t>التحرك إلى الأمام، والى الخلف بميل.</a:t>
            </a:r>
            <a:endParaRPr lang="en-US" dirty="0"/>
          </a:p>
          <a:p>
            <a:pPr lvl="0"/>
            <a:r>
              <a:rPr lang="ar-SY" dirty="0"/>
              <a:t>التحرك إلى الأمام والى الخلف بميل، والى الجانب في إطار مجموعة دفاعية.</a:t>
            </a:r>
            <a:endParaRPr lang="en-US" dirty="0"/>
          </a:p>
        </p:txBody>
      </p:sp>
    </p:spTree>
    <p:extLst>
      <p:ext uri="{BB962C8B-B14F-4D97-AF65-F5344CB8AC3E}">
        <p14:creationId xmlns:p14="http://schemas.microsoft.com/office/powerpoint/2010/main" val="15491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nodeType="clickEffect">
                                  <p:stCondLst>
                                    <p:cond delay="0"/>
                                  </p:stCondLst>
                                  <p:childTnLst>
                                    <p:animMotion origin="layout" path="M 0 0 L 0.125 0 C 0.181 0 0.25 0.069 0.25 0.125 L 0.25 0.25 E" pathEditMode="relative" ptsTypes="">
                                      <p:cBhvr>
                                        <p:cTn id="6" dur="2000" fill="hold"/>
                                        <p:tgtEl>
                                          <p:spTgt spid="2">
                                            <p:txEl>
                                              <p:pRg st="0" end="0"/>
                                            </p:txEl>
                                          </p:spTgt>
                                        </p:tgtEl>
                                        <p:attrNameLst>
                                          <p:attrName>ppt_x</p:attrName>
                                          <p:attrName>ppt_y</p:attrName>
                                        </p:attrNameLst>
                                      </p:cBhvr>
                                    </p:animMotion>
                                  </p:childTnLst>
                                </p:cTn>
                              </p:par>
                              <p:par>
                                <p:cTn id="7" presetID="50" presetClass="path" presetSubtype="0" accel="50000" decel="50000" fill="hold" nodeType="withEffect">
                                  <p:stCondLst>
                                    <p:cond delay="0"/>
                                  </p:stCondLst>
                                  <p:childTnLst>
                                    <p:animMotion origin="layout" path="M 0 0 L 0.125 0 C 0.181 0 0.25 0.069 0.25 0.125 L 0.25 0.25 E" pathEditMode="relative" ptsTypes="">
                                      <p:cBhvr>
                                        <p:cTn id="8" dur="2000" fill="hold"/>
                                        <p:tgtEl>
                                          <p:spTgt spid="2">
                                            <p:txEl>
                                              <p:pRg st="1" end="1"/>
                                            </p:txEl>
                                          </p:spTgt>
                                        </p:tgtEl>
                                        <p:attrNameLst>
                                          <p:attrName>ppt_x</p:attrName>
                                          <p:attrName>ppt_y</p:attrName>
                                        </p:attrNameLst>
                                      </p:cBhvr>
                                    </p:animMotion>
                                  </p:childTnLst>
                                </p:cTn>
                              </p:par>
                              <p:par>
                                <p:cTn id="9" presetID="50" presetClass="path" presetSubtype="0" accel="50000" decel="50000" fill="hold" nodeType="withEffect">
                                  <p:stCondLst>
                                    <p:cond delay="0"/>
                                  </p:stCondLst>
                                  <p:childTnLst>
                                    <p:animMotion origin="layout" path="M 0 0 L 0.125 0 C 0.181 0 0.25 0.069 0.25 0.125 L 0.25 0.25 E" pathEditMode="relative" ptsTypes="">
                                      <p:cBhvr>
                                        <p:cTn id="10" dur="2000" fill="hold"/>
                                        <p:tgtEl>
                                          <p:spTgt spid="2">
                                            <p:txEl>
                                              <p:pRg st="2" end="2"/>
                                            </p:txEl>
                                          </p:spTgt>
                                        </p:tgtEl>
                                        <p:attrNameLst>
                                          <p:attrName>ppt_x</p:attrName>
                                          <p:attrName>ppt_y</p:attrName>
                                        </p:attrNameLst>
                                      </p:cBhvr>
                                    </p:animMotion>
                                  </p:childTnLst>
                                </p:cTn>
                              </p:par>
                              <p:par>
                                <p:cTn id="11" presetID="50" presetClass="path" presetSubtype="0" accel="50000" decel="50000" fill="hold" nodeType="withEffect">
                                  <p:stCondLst>
                                    <p:cond delay="0"/>
                                  </p:stCondLst>
                                  <p:childTnLst>
                                    <p:animMotion origin="layout" path="M 0 0 L 0.125 0 C 0.181 0 0.25 0.069 0.25 0.125 L 0.25 0.25 E" pathEditMode="relative" ptsTypes="">
                                      <p:cBhvr>
                                        <p:cTn id="12" dur="2000" fill="hold"/>
                                        <p:tgtEl>
                                          <p:spTgt spid="2">
                                            <p:txEl>
                                              <p:pRg st="3" end="3"/>
                                            </p:txEl>
                                          </p:spTgt>
                                        </p:tgtEl>
                                        <p:attrNameLst>
                                          <p:attrName>ppt_x</p:attrName>
                                          <p:attrName>ppt_y</p:attrName>
                                        </p:attrNameLst>
                                      </p:cBhvr>
                                    </p:animMotion>
                                  </p:childTnLst>
                                </p:cTn>
                              </p:par>
                              <p:par>
                                <p:cTn id="13" presetID="50" presetClass="path" presetSubtype="0" accel="50000" decel="50000" fill="hold" nodeType="withEffect">
                                  <p:stCondLst>
                                    <p:cond delay="0"/>
                                  </p:stCondLst>
                                  <p:childTnLst>
                                    <p:animMotion origin="layout" path="M 0 0 L 0.125 0 C 0.181 0 0.25 0.069 0.25 0.125 L 0.25 0.25 E" pathEditMode="relative" ptsTypes="">
                                      <p:cBhvr>
                                        <p:cTn id="14" dur="2000" fill="hold"/>
                                        <p:tgtEl>
                                          <p:spTgt spid="2">
                                            <p:txEl>
                                              <p:pRg st="4" end="4"/>
                                            </p:txEl>
                                          </p:spTgt>
                                        </p:tgtEl>
                                        <p:attrNameLst>
                                          <p:attrName>ppt_x</p:attrName>
                                          <p:attrName>ppt_y</p:attrName>
                                        </p:attrNameLst>
                                      </p:cBhvr>
                                    </p:animMotion>
                                  </p:childTnLst>
                                </p:cTn>
                              </p:par>
                              <p:par>
                                <p:cTn id="15" presetID="50" presetClass="path" presetSubtype="0" accel="50000" decel="50000" fill="hold" nodeType="withEffect">
                                  <p:stCondLst>
                                    <p:cond delay="0"/>
                                  </p:stCondLst>
                                  <p:childTnLst>
                                    <p:animMotion origin="layout" path="M 0 0 L 0.125 0 C 0.181 0 0.25 0.069 0.25 0.125 L 0.25 0.25 E" pathEditMode="relative" ptsTypes="">
                                      <p:cBhvr>
                                        <p:cTn id="16" dur="2000" fill="hold"/>
                                        <p:tgtEl>
                                          <p:spTgt spid="2">
                                            <p:txEl>
                                              <p:pRg st="5" end="5"/>
                                            </p:txEl>
                                          </p:spTgt>
                                        </p:tgtEl>
                                        <p:attrNameLst>
                                          <p:attrName>ppt_x</p:attrName>
                                          <p:attrName>ppt_y</p:attrName>
                                        </p:attrNameLst>
                                      </p:cBhvr>
                                    </p:animMotion>
                                  </p:childTnLst>
                                </p:cTn>
                              </p:par>
                              <p:par>
                                <p:cTn id="17" presetID="50" presetClass="path" presetSubtype="0" accel="50000" decel="50000" fill="hold" nodeType="withEffect">
                                  <p:stCondLst>
                                    <p:cond delay="0"/>
                                  </p:stCondLst>
                                  <p:childTnLst>
                                    <p:animMotion origin="layout" path="M 0 0 L 0.125 0 C 0.181 0 0.25 0.069 0.25 0.125 L 0.25 0.25 E" pathEditMode="relative" ptsTypes="">
                                      <p:cBhvr>
                                        <p:cTn id="18" dur="2000" fill="hold"/>
                                        <p:tgtEl>
                                          <p:spTgt spid="2">
                                            <p:txEl>
                                              <p:pRg st="6" end="6"/>
                                            </p:txEl>
                                          </p:spTgt>
                                        </p:tgtEl>
                                        <p:attrNameLst>
                                          <p:attrName>ppt_x</p:attrName>
                                          <p:attrName>ppt_y</p:attrName>
                                        </p:attrNameLst>
                                      </p:cBhvr>
                                    </p:animMotion>
                                  </p:childTnLst>
                                </p:cTn>
                              </p:par>
                              <p:par>
                                <p:cTn id="19" presetID="50" presetClass="path" presetSubtype="0" accel="50000" decel="50000" fill="hold" nodeType="withEffect">
                                  <p:stCondLst>
                                    <p:cond delay="0"/>
                                  </p:stCondLst>
                                  <p:childTnLst>
                                    <p:animMotion origin="layout" path="M 0 0 L 0.125 0 C 0.181 0 0.25 0.069 0.25 0.125 L 0.25 0.25 E" pathEditMode="relative" ptsTypes="">
                                      <p:cBhvr>
                                        <p:cTn id="20" dur="2000" fill="hold"/>
                                        <p:tgtEl>
                                          <p:spTgt spid="2">
                                            <p:txEl>
                                              <p:pRg st="7" end="7"/>
                                            </p:txEl>
                                          </p:spTgt>
                                        </p:tgtEl>
                                        <p:attrNameLst>
                                          <p:attrName>ppt_x</p:attrName>
                                          <p:attrName>ppt_y</p:attrName>
                                        </p:attrNameLst>
                                      </p:cBhvr>
                                    </p:animMotion>
                                  </p:childTnLst>
                                </p:cTn>
                              </p:par>
                              <p:par>
                                <p:cTn id="21" presetID="50" presetClass="path" presetSubtype="0" accel="50000" decel="50000" fill="hold" nodeType="withEffect">
                                  <p:stCondLst>
                                    <p:cond delay="0"/>
                                  </p:stCondLst>
                                  <p:childTnLst>
                                    <p:animMotion origin="layout" path="M 0 0 L 0.125 0 C 0.181 0 0.25 0.069 0.25 0.125 L 0.25 0.25 E" pathEditMode="relative" ptsTypes="">
                                      <p:cBhvr>
                                        <p:cTn id="22" dur="2000" fill="hold"/>
                                        <p:tgtEl>
                                          <p:spTgt spid="2">
                                            <p:txEl>
                                              <p:pRg st="8" end="8"/>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7704" y="692696"/>
            <a:ext cx="6246440" cy="5632311"/>
          </a:xfrm>
          <a:prstGeom prst="rect">
            <a:avLst/>
          </a:prstGeom>
        </p:spPr>
        <p:txBody>
          <a:bodyPr wrap="square">
            <a:spAutoFit/>
          </a:bodyPr>
          <a:lstStyle/>
          <a:p>
            <a:r>
              <a:rPr lang="ar-IQ" b="1" dirty="0"/>
              <a:t>ثانيا: المراقبة</a:t>
            </a:r>
            <a:endParaRPr lang="en-US" dirty="0"/>
          </a:p>
          <a:p>
            <a:r>
              <a:rPr lang="ar-SY" dirty="0"/>
              <a:t>عندما تكون الكرة مع الخصم يجب أن يعمل المدافع على تقييد وعرقلة المهاجم من انطلاقاته ومناوراته الهجومية، وقد تكون المراقبة بطريقة رجل لرجل أو في المنطقة.ويوضح ياسر دبور انه يجب على اللاعب أن يقوم بخمس واجبات خططية فردية إثناء الدفاع في المباريات، وان المراقبة هي احد هذه الواجبات وقد وضحها بما يأتي" على كل مدافع أن يراقب المهاجم الخاص به ومساعدة المدافع المجاور في كل لحظة من لحظات الموقف الدفاعي". </a:t>
            </a:r>
            <a:endParaRPr lang="en-US" dirty="0"/>
          </a:p>
          <a:p>
            <a:r>
              <a:rPr lang="ar-SY" dirty="0"/>
              <a:t> </a:t>
            </a:r>
            <a:endParaRPr lang="en-US" dirty="0"/>
          </a:p>
          <a:p>
            <a:r>
              <a:rPr lang="ar-SY" dirty="0"/>
              <a:t>ويشير ضياء الخياط بأن "هذه المهارة تتطلب من اللاعب المدافع لياقة بدنية بما في ذلك الخفة والرشاقة والسرعة والمطاولة الجيدة التي تؤهله للاستمرار في اللعب إلى نهاية المباراة".</a:t>
            </a:r>
            <a:endParaRPr lang="en-US" dirty="0"/>
          </a:p>
          <a:p>
            <a:r>
              <a:rPr lang="ar-SY" dirty="0"/>
              <a:t> </a:t>
            </a:r>
            <a:endParaRPr lang="en-US" dirty="0"/>
          </a:p>
          <a:p>
            <a:r>
              <a:rPr lang="ar-IQ" b="1" dirty="0"/>
              <a:t>ثالثا: المهاجمة ( المقابلة)</a:t>
            </a:r>
            <a:endParaRPr lang="en-US" dirty="0"/>
          </a:p>
          <a:p>
            <a:r>
              <a:rPr lang="en-US" dirty="0"/>
              <a:t>        </a:t>
            </a:r>
            <a:r>
              <a:rPr lang="ar-SY" dirty="0"/>
              <a:t>إن الهدف من المقابلة هي منع اللاعب المهاجم المستحوذ على الكرة من التقدم وإفشال عملية تمرير الكرة أو التصويب على المرمى، ويؤكد ياسر دبور " بأنه يجب أن تتم المقابلة باتزان يسمح بعمل دفاعي قوي يظهر إرادة التصميم في إيقاف الهجوم، ويتم التوقف لإيقاف التحرك الدفاعي حيث يجب التأكيد إن هناك قاعدة ارتكاز واتزان لان التوقف يعقبه التحام مع المهاجم، وإذا لم يتوفر الاتزان سيختل مركز الثقل للمدافع ومن ثم يتمكن المهاجم من تحقيق هدفه".</a:t>
            </a:r>
            <a:endParaRPr lang="en-US" dirty="0"/>
          </a:p>
          <a:p>
            <a:r>
              <a:rPr lang="ar-DZ" dirty="0"/>
              <a:t> </a:t>
            </a:r>
            <a:endParaRPr lang="en-US" dirty="0"/>
          </a:p>
        </p:txBody>
      </p:sp>
    </p:spTree>
    <p:extLst>
      <p:ext uri="{BB962C8B-B14F-4D97-AF65-F5344CB8AC3E}">
        <p14:creationId xmlns:p14="http://schemas.microsoft.com/office/powerpoint/2010/main" val="10046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7704" y="1772816"/>
            <a:ext cx="5886400" cy="2862322"/>
          </a:xfrm>
          <a:prstGeom prst="rect">
            <a:avLst/>
          </a:prstGeom>
        </p:spPr>
        <p:txBody>
          <a:bodyPr wrap="square">
            <a:spAutoFit/>
          </a:bodyPr>
          <a:lstStyle/>
          <a:p>
            <a:r>
              <a:rPr lang="ar-IQ" b="1" dirty="0"/>
              <a:t>رابعا: قطع وتشتيت الكرة\ والاستحواذ عليها</a:t>
            </a:r>
            <a:endParaRPr lang="en-US" dirty="0"/>
          </a:p>
          <a:p>
            <a:r>
              <a:rPr lang="ar-SY" dirty="0"/>
              <a:t>يعتبر قطع وتشتيت الكرة من النواحي الدفاعية ضد تمرير الكرة واستقبالها، سواء كانت تمريرات طويلة من حارس المرمى في الهجوم السريع، أم التمريرات العرضية أمام المرمى، ولاتختلف مهارة قطع الكرة والاستحواذ عليها أهمية من بقية المهارات الدفاعية بل تفوقها أهمية لما لها من خاصية ايجابية عن طريق التحول إلى الهجوم مباشرة بعد قطع الكرة والاستحواذ عليها.</a:t>
            </a:r>
            <a:endParaRPr lang="en-US" dirty="0"/>
          </a:p>
          <a:p>
            <a:r>
              <a:rPr lang="ar-SY" dirty="0"/>
              <a:t>ويوضح كل من هانز جيرت وادجارد فيدرهوف بأن قطع وتشتيت الكرة" هو إجراء ضد استقبال المهاجمين للكرة وضد التمرير غير المتقن من مهاجم لاخر،حيث ينتظر المدافع حتى اللحظة المناسبة ثم يندفع في طريق الكرة، وهنا يمكنه في بعض الأحيان مسك الكرة أو إيقافها وتمريرها إلى هجومه".</a:t>
            </a:r>
            <a:endParaRPr lang="en-US" dirty="0"/>
          </a:p>
        </p:txBody>
      </p:sp>
    </p:spTree>
    <p:extLst>
      <p:ext uri="{BB962C8B-B14F-4D97-AF65-F5344CB8AC3E}">
        <p14:creationId xmlns:p14="http://schemas.microsoft.com/office/powerpoint/2010/main" val="174016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3688" y="1412776"/>
            <a:ext cx="5958408" cy="3970318"/>
          </a:xfrm>
          <a:prstGeom prst="rect">
            <a:avLst/>
          </a:prstGeom>
        </p:spPr>
        <p:txBody>
          <a:bodyPr wrap="square">
            <a:spAutoFit/>
          </a:bodyPr>
          <a:lstStyle/>
          <a:p>
            <a:r>
              <a:rPr lang="ar-IQ" b="1" dirty="0"/>
              <a:t>خامسا: إعاقة التصويب وحائط الصد</a:t>
            </a:r>
            <a:endParaRPr lang="en-US" dirty="0"/>
          </a:p>
          <a:p>
            <a:r>
              <a:rPr lang="ar-SY" dirty="0"/>
              <a:t> </a:t>
            </a:r>
            <a:endParaRPr lang="en-US" dirty="0"/>
          </a:p>
          <a:p>
            <a:r>
              <a:rPr lang="ar-SY" dirty="0"/>
              <a:t>يجب على المدافع الحذر وعدم الاندفاع بسرعة والقيام بحركات دفاعية لغرض إعاقة التصويب ما لم يعرف النية المبيتة للاعب المهاجم فيما إذا كان ينوي التمرير أو التصويب أو تخطي الدفاع، حيث يعتبر هذا التحرك من التحركات الفردية والجماعية في آن واحد، إذ يستطيع المدافع من عمل حائط صد بمفرده من خلال مد الذراعين مع وجود فتحة صغيرة بينهما، وفي حالة أخرى يستطيع المدافع المجاور من عمل جدار ثنائي بجانب المدافع الأول. ولقد قام ياسر دبور بتقسيم إعاقة التصويب على اتجاهين:</a:t>
            </a:r>
            <a:endParaRPr lang="en-US" dirty="0"/>
          </a:p>
          <a:p>
            <a:pPr lvl="0"/>
            <a:r>
              <a:rPr lang="ar-SY" dirty="0"/>
              <a:t>الدفاع على التصويب من الخط الخلفي: ويتم بمقابلة اللاعب المهاجم خارج الـ 9متر مع التركيز على ذراع التصويب، أو عمل حائط صد باليدين أو بيد واحدة.</a:t>
            </a:r>
            <a:endParaRPr lang="en-US" dirty="0"/>
          </a:p>
          <a:p>
            <a:pPr lvl="0"/>
            <a:r>
              <a:rPr lang="ar-SY" dirty="0"/>
              <a:t>الدفاع على التصويب من الخط الأمامي: ويتحتم على المهاجم القفز داخل منطقة الجزاء عن طريق الضغط القوي على جذعه ومنعه من الدوران والارتكاز.</a:t>
            </a:r>
            <a:endParaRPr lang="en-US" dirty="0"/>
          </a:p>
          <a:p>
            <a:r>
              <a:rPr lang="en-US" dirty="0"/>
              <a:t> </a:t>
            </a:r>
          </a:p>
        </p:txBody>
      </p:sp>
    </p:spTree>
    <p:extLst>
      <p:ext uri="{BB962C8B-B14F-4D97-AF65-F5344CB8AC3E}">
        <p14:creationId xmlns:p14="http://schemas.microsoft.com/office/powerpoint/2010/main" val="199590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3688" y="1412776"/>
            <a:ext cx="5958408" cy="4247317"/>
          </a:xfrm>
          <a:prstGeom prst="rect">
            <a:avLst/>
          </a:prstGeom>
        </p:spPr>
        <p:txBody>
          <a:bodyPr wrap="square">
            <a:spAutoFit/>
          </a:bodyPr>
          <a:lstStyle/>
          <a:p>
            <a:r>
              <a:rPr lang="ar-IQ" b="1" dirty="0"/>
              <a:t>-1-4-1 -2  الخطط (التحركات) الدفاعية الجماعية</a:t>
            </a:r>
            <a:endParaRPr lang="en-US" dirty="0"/>
          </a:p>
          <a:p>
            <a:r>
              <a:rPr lang="ar-DZ" dirty="0"/>
              <a:t> </a:t>
            </a:r>
            <a:endParaRPr lang="en-US" dirty="0"/>
          </a:p>
          <a:p>
            <a:r>
              <a:rPr lang="ar-SY" dirty="0"/>
              <a:t>كثيرا ما يقابل المدافعون مواقف متعددة تتكرر بصفة مستمرة خلال اللعب مما يستدعي وضع بعض الخطط الدفاعية الجماعية التي تتناسب ومهارات وقدرات المدافعين مع إتقانها لإمكان مجابهة مثل هذه المواقف وإفساد هجوم المنافس.</a:t>
            </a:r>
            <a:endParaRPr lang="en-US" dirty="0"/>
          </a:p>
          <a:p>
            <a:r>
              <a:rPr lang="ar-SY" dirty="0"/>
              <a:t>        إن العمل الدفاعي الجماعي يتطلب التنسيق والتنظيم والتفاهم بين لاعبي الفريق الواحد لكي يكون اللاعب المدافع على معرفة بالواجبات الدفاعية لزملائه المدافعين، ويكون على دراية بتصرفاتهم وتحركاتهم، وعلى ضوء هذه التحركات يجب أن تأتي تحركاته وتصرفاته منسجمة مع تحركات اللاعبين الزملاء لمنع حدوث أي ثغرة ممكنة في الدفاع يمكن أن يستغلها الفريق المهاجم في إتمام عمله الهجومي إذ " إن لعب المدافعين يكون صعبا جدا بسبب لعب فريق الهجوم المرتبط للنهاية المحددة لها"</a:t>
            </a:r>
            <a:r>
              <a:rPr lang="ar-IQ" dirty="0"/>
              <a:t>.</a:t>
            </a:r>
            <a:r>
              <a:rPr lang="ar-SY" dirty="0"/>
              <a:t>وهذا ماأكده منير جرجيس من ان اللعب الدفاعي يتميز بصعوبته إذا ماقارناه باللعب الهجومي، إذ يتطلب إتقان اللاعب للمهارات والقدرات الفردية اتقانا تاما، وتركيز الانتباه في جميع مواقف اللعب، فضلا عن التعاون التام بين الزملاء اللاعبين لإمكان مجابهة مختلف التحركات الهجومية.</a:t>
            </a:r>
            <a:endParaRPr lang="en-US" dirty="0"/>
          </a:p>
        </p:txBody>
      </p:sp>
    </p:spTree>
    <p:extLst>
      <p:ext uri="{BB962C8B-B14F-4D97-AF65-F5344CB8AC3E}">
        <p14:creationId xmlns:p14="http://schemas.microsoft.com/office/powerpoint/2010/main" val="288394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028343"/>
            <a:ext cx="6174432" cy="3970318"/>
          </a:xfrm>
          <a:prstGeom prst="rect">
            <a:avLst/>
          </a:prstGeom>
        </p:spPr>
        <p:txBody>
          <a:bodyPr wrap="square">
            <a:spAutoFit/>
          </a:bodyPr>
          <a:lstStyle/>
          <a:p>
            <a:r>
              <a:rPr lang="ar-SY" dirty="0"/>
              <a:t>	وعليه "فالدفاع الفردي لايكفي للتغلب على الهجوم الذي يقوم به أكثر من لاعب مهاجم مما يحتم اللجوء إلى اللعب بالخطط الدفاعية الجماعية لمجابهة انتقال الهجوم مع تنظيم الخطط الفرقية للفريق.</a:t>
            </a:r>
            <a:endParaRPr lang="en-US" dirty="0"/>
          </a:p>
          <a:p>
            <a:r>
              <a:rPr lang="ar-SY" dirty="0"/>
              <a:t>وان من أهم المبادئ الأساسية في تدريب الدفاع الجماعي:</a:t>
            </a:r>
            <a:endParaRPr lang="en-US" dirty="0"/>
          </a:p>
          <a:p>
            <a:pPr lvl="0"/>
            <a:r>
              <a:rPr lang="ar-SY" dirty="0"/>
              <a:t>العمل على إفساد التعاون بين مهاجمي الفريق المنافس، وإفساد التحرك الفردي والجماعي للمهاجمين.</a:t>
            </a:r>
            <a:endParaRPr lang="en-US" dirty="0"/>
          </a:p>
          <a:p>
            <a:pPr lvl="0"/>
            <a:r>
              <a:rPr lang="ar-SY" dirty="0"/>
              <a:t>صد التصويبات على المرمى في الوقت المناسب.</a:t>
            </a:r>
            <a:endParaRPr lang="en-US" dirty="0"/>
          </a:p>
          <a:p>
            <a:pPr lvl="0"/>
            <a:r>
              <a:rPr lang="ar-SY" dirty="0"/>
              <a:t>قطع الكرة من الفريق المنافس أثناء التمرير وتحويلها إلى هجوم خاطف، عن طريق العمل المنظم داخل التشكيلات الدفاعية.</a:t>
            </a:r>
            <a:endParaRPr lang="en-US" dirty="0"/>
          </a:p>
          <a:p>
            <a:pPr lvl="0"/>
            <a:r>
              <a:rPr lang="ar-SY" dirty="0"/>
              <a:t>التعاون الجماعي بين المدافعين.</a:t>
            </a:r>
            <a:endParaRPr lang="en-US" dirty="0"/>
          </a:p>
          <a:p>
            <a:pPr lvl="0"/>
            <a:r>
              <a:rPr lang="ar-SY" dirty="0"/>
              <a:t>التعود على الحركة المستمرة خلال الدفاع.</a:t>
            </a:r>
            <a:endParaRPr lang="en-US" dirty="0"/>
          </a:p>
          <a:p>
            <a:pPr lvl="0"/>
            <a:r>
              <a:rPr lang="ar-SY" dirty="0"/>
              <a:t>اتخاذ الوضع الايجابي المناسب لكل موقف.</a:t>
            </a:r>
            <a:endParaRPr lang="en-US" dirty="0"/>
          </a:p>
          <a:p>
            <a:pPr lvl="0"/>
            <a:r>
              <a:rPr lang="ar-SY" dirty="0"/>
              <a:t>تطبيق الأداء الدفاعي الانقضاضي.</a:t>
            </a:r>
            <a:endParaRPr lang="en-US" dirty="0"/>
          </a:p>
          <a:p>
            <a:pPr lvl="0"/>
            <a:r>
              <a:rPr lang="ar-SY" dirty="0"/>
              <a:t>التعاون مع حارس المرمى خلال العملية الدفاعية ضد التصويبات.</a:t>
            </a:r>
            <a:endParaRPr lang="en-US" dirty="0"/>
          </a:p>
        </p:txBody>
      </p:sp>
    </p:spTree>
    <p:extLst>
      <p:ext uri="{BB962C8B-B14F-4D97-AF65-F5344CB8AC3E}">
        <p14:creationId xmlns:p14="http://schemas.microsoft.com/office/powerpoint/2010/main" val="249453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TotalTime>
  <Words>768</Words>
  <Application>Microsoft Office PowerPoint</Application>
  <PresentationFormat>عرض على الشاشة (3:4)‏</PresentationFormat>
  <Paragraphs>85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انقلاب</vt:lpstr>
      <vt:lpstr> التحركات الدفاعية الفردية بكرة اليد .   د.نصيرحميد كريم سعيد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التحركات الدفاعية الفردية بكرة اليد .   د.نصيرحميد كريم سعيد</dc:title>
  <dc:creator>ART1</dc:creator>
  <cp:lastModifiedBy>ART1</cp:lastModifiedBy>
  <cp:revision>2</cp:revision>
  <dcterms:created xsi:type="dcterms:W3CDTF">2019-12-04T16:24:05Z</dcterms:created>
  <dcterms:modified xsi:type="dcterms:W3CDTF">2019-12-04T16:36:54Z</dcterms:modified>
</cp:coreProperties>
</file>