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494"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Date Placeholder 29"/>
          <p:cNvSpPr>
            <a:spLocks noGrp="1"/>
          </p:cNvSpPr>
          <p:nvPr>
            <p:ph type="dt" sz="half" idx="10"/>
          </p:nvPr>
        </p:nvSpPr>
        <p:spPr/>
        <p:txBody>
          <a:bodyPr/>
          <a:lstStyle/>
          <a:p>
            <a:fld id="{827659E2-FDEB-4997-A94C-74234632BD1A}" type="datetimeFigureOut">
              <a:rPr lang="ar-IQ" smtClean="0"/>
              <a:t>07/04/1441</a:t>
            </a:fld>
            <a:endParaRPr lang="ar-IQ"/>
          </a:p>
        </p:txBody>
      </p:sp>
      <p:sp>
        <p:nvSpPr>
          <p:cNvPr id="19" name="Footer Placeholder 18"/>
          <p:cNvSpPr>
            <a:spLocks noGrp="1"/>
          </p:cNvSpPr>
          <p:nvPr>
            <p:ph type="ftr" sz="quarter" idx="11"/>
          </p:nvPr>
        </p:nvSpPr>
        <p:spPr/>
        <p:txBody>
          <a:bodyPr/>
          <a:lstStyle/>
          <a:p>
            <a:endParaRPr lang="ar-IQ"/>
          </a:p>
        </p:txBody>
      </p:sp>
      <p:sp>
        <p:nvSpPr>
          <p:cNvPr id="27" name="Slide Number Placeholder 26"/>
          <p:cNvSpPr>
            <a:spLocks noGrp="1"/>
          </p:cNvSpPr>
          <p:nvPr>
            <p:ph type="sldNum" sz="quarter" idx="12"/>
          </p:nvPr>
        </p:nvSpPr>
        <p:spPr/>
        <p:txBody>
          <a:bodyPr/>
          <a:lstStyle/>
          <a:p>
            <a:fld id="{BC8141FF-33A5-42B2-86DD-3A2216C7029A}" type="slidenum">
              <a:rPr lang="ar-IQ" smtClean="0"/>
              <a:t>‹#›</a:t>
            </a:fld>
            <a:endParaRPr lang="ar-IQ"/>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827659E2-FDEB-4997-A94C-74234632BD1A}" type="datetimeFigureOut">
              <a:rPr lang="ar-IQ" smtClean="0"/>
              <a:t>07/04/1441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C8141FF-33A5-42B2-86DD-3A2216C7029A}"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827659E2-FDEB-4997-A94C-74234632BD1A}" type="datetimeFigureOut">
              <a:rPr lang="ar-IQ" smtClean="0"/>
              <a:t>07/04/1441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C8141FF-33A5-42B2-86DD-3A2216C7029A}"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Content Placeholder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827659E2-FDEB-4997-A94C-74234632BD1A}" type="datetimeFigureOut">
              <a:rPr lang="ar-IQ" smtClean="0"/>
              <a:t>07/04/1441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C8141FF-33A5-42B2-86DD-3A2216C7029A}"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Date Placeholder 3"/>
          <p:cNvSpPr>
            <a:spLocks noGrp="1"/>
          </p:cNvSpPr>
          <p:nvPr>
            <p:ph type="dt" sz="half" idx="10"/>
          </p:nvPr>
        </p:nvSpPr>
        <p:spPr/>
        <p:txBody>
          <a:bodyPr/>
          <a:lstStyle/>
          <a:p>
            <a:fld id="{827659E2-FDEB-4997-A94C-74234632BD1A}" type="datetimeFigureOut">
              <a:rPr lang="ar-IQ" smtClean="0"/>
              <a:t>07/04/1441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C8141FF-33A5-42B2-86DD-3A2216C7029A}" type="slidenum">
              <a:rPr lang="ar-IQ" smtClean="0"/>
              <a:t>‹#›</a:t>
            </a:fld>
            <a:endParaRPr lang="ar-IQ"/>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ar-SA" smtClean="0"/>
              <a:t>انقر لتحرير نمط العنوان الرئيسي</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827659E2-FDEB-4997-A94C-74234632BD1A}" type="datetimeFigureOut">
              <a:rPr lang="ar-IQ" smtClean="0"/>
              <a:t>07/04/1441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BC8141FF-33A5-42B2-86DD-3A2216C7029A}" type="slidenum">
              <a:rPr lang="ar-IQ" smtClean="0"/>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Date Placeholder 6"/>
          <p:cNvSpPr>
            <a:spLocks noGrp="1"/>
          </p:cNvSpPr>
          <p:nvPr>
            <p:ph type="dt" sz="half" idx="10"/>
          </p:nvPr>
        </p:nvSpPr>
        <p:spPr/>
        <p:txBody>
          <a:bodyPr/>
          <a:lstStyle/>
          <a:p>
            <a:fld id="{827659E2-FDEB-4997-A94C-74234632BD1A}" type="datetimeFigureOut">
              <a:rPr lang="ar-IQ" smtClean="0"/>
              <a:t>07/04/1441</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BC8141FF-33A5-42B2-86DD-3A2216C7029A}" type="slidenum">
              <a:rPr lang="ar-IQ" smtClean="0"/>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Date Placeholder 2"/>
          <p:cNvSpPr>
            <a:spLocks noGrp="1"/>
          </p:cNvSpPr>
          <p:nvPr>
            <p:ph type="dt" sz="half" idx="10"/>
          </p:nvPr>
        </p:nvSpPr>
        <p:spPr/>
        <p:txBody>
          <a:bodyPr/>
          <a:lstStyle/>
          <a:p>
            <a:fld id="{827659E2-FDEB-4997-A94C-74234632BD1A}" type="datetimeFigureOut">
              <a:rPr lang="ar-IQ" smtClean="0"/>
              <a:t>07/04/1441</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BC8141FF-33A5-42B2-86DD-3A2216C7029A}"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27659E2-FDEB-4997-A94C-74234632BD1A}" type="datetimeFigureOut">
              <a:rPr lang="ar-IQ" smtClean="0"/>
              <a:t>07/04/1441</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BC8141FF-33A5-42B2-86DD-3A2216C7029A}"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ar-SA" smtClean="0"/>
              <a:t>انقر لتحرير أنماط النص الرئيسي</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827659E2-FDEB-4997-A94C-74234632BD1A}" type="datetimeFigureOut">
              <a:rPr lang="ar-IQ" smtClean="0"/>
              <a:t>07/04/1441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BC8141FF-33A5-42B2-86DD-3A2216C7029A}" type="slidenum">
              <a:rPr lang="ar-IQ" smtClean="0"/>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ar-SA" smtClean="0"/>
              <a:t>انقر لتحرير نمط العنوان الرئيسي</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Date Placeholder 4"/>
          <p:cNvSpPr>
            <a:spLocks noGrp="1"/>
          </p:cNvSpPr>
          <p:nvPr>
            <p:ph type="dt" sz="half" idx="10"/>
          </p:nvPr>
        </p:nvSpPr>
        <p:spPr/>
        <p:txBody>
          <a:bodyPr/>
          <a:lstStyle/>
          <a:p>
            <a:fld id="{827659E2-FDEB-4997-A94C-74234632BD1A}" type="datetimeFigureOut">
              <a:rPr lang="ar-IQ" smtClean="0"/>
              <a:t>07/04/1441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a:xfrm>
            <a:off x="8077200" y="6356350"/>
            <a:ext cx="609600" cy="365125"/>
          </a:xfrm>
        </p:spPr>
        <p:txBody>
          <a:bodyPr/>
          <a:lstStyle/>
          <a:p>
            <a:fld id="{BC8141FF-33A5-42B2-86DD-3A2216C7029A}" type="slidenum">
              <a:rPr lang="ar-IQ" smtClean="0"/>
              <a:t>‹#›</a:t>
            </a:fld>
            <a:endParaRPr lang="ar-IQ"/>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ar-SA" smtClean="0"/>
              <a:t>انقر فوق الأيقونة لإضافة صورة</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ar-SA" smtClean="0"/>
              <a:t>انقر لتحرير نمط العنوان الرئيسي</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827659E2-FDEB-4997-A94C-74234632BD1A}" type="datetimeFigureOut">
              <a:rPr lang="ar-IQ" smtClean="0"/>
              <a:t>07/04/1441</a:t>
            </a:fld>
            <a:endParaRPr lang="ar-IQ"/>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ar-IQ"/>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C8141FF-33A5-42B2-86DD-3A2216C7029A}" type="slidenum">
              <a:rPr lang="ar-IQ" smtClean="0"/>
              <a:t>‹#›</a:t>
            </a:fld>
            <a:endParaRPr lang="ar-IQ"/>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323528" y="3573016"/>
            <a:ext cx="7851648" cy="1828800"/>
          </a:xfrm>
        </p:spPr>
        <p:txBody>
          <a:bodyPr>
            <a:normAutofit fontScale="90000"/>
          </a:bodyPr>
          <a:lstStyle/>
          <a:p>
            <a:r>
              <a:rPr lang="ar-SA" b="1" dirty="0" smtClean="0"/>
              <a:t/>
            </a:r>
            <a:br>
              <a:rPr lang="ar-SA" b="1" dirty="0" smtClean="0"/>
            </a:br>
            <a:r>
              <a:rPr lang="ar-SA" dirty="0"/>
              <a:t/>
            </a:r>
            <a:br>
              <a:rPr lang="ar-SA" dirty="0"/>
            </a:br>
            <a:r>
              <a:rPr lang="ar-SA" dirty="0" smtClean="0"/>
              <a:t/>
            </a:r>
            <a:br>
              <a:rPr lang="ar-SA" dirty="0" smtClean="0"/>
            </a:br>
            <a:r>
              <a:rPr lang="ar-SA" b="1" dirty="0" smtClean="0"/>
              <a:t>محاضرة </a:t>
            </a:r>
            <a:r>
              <a:rPr lang="ar-SA" b="1" dirty="0"/>
              <a:t>في التدريب الرياضي</a:t>
            </a:r>
            <a:r>
              <a:rPr lang="en-US" dirty="0"/>
              <a:t/>
            </a:r>
            <a:br>
              <a:rPr lang="en-US" dirty="0"/>
            </a:br>
            <a:r>
              <a:rPr lang="ar-SA" b="1" dirty="0"/>
              <a:t> </a:t>
            </a:r>
            <a:r>
              <a:rPr lang="en-US" dirty="0"/>
              <a:t/>
            </a:r>
            <a:br>
              <a:rPr lang="en-US" dirty="0"/>
            </a:br>
            <a:r>
              <a:rPr lang="ar-SA" b="1" dirty="0"/>
              <a:t>د. نصير حميد كريم سعيد</a:t>
            </a:r>
            <a:r>
              <a:rPr lang="en-US" dirty="0"/>
              <a:t/>
            </a:r>
            <a:br>
              <a:rPr lang="en-US" dirty="0"/>
            </a:br>
            <a:endParaRPr lang="ar-IQ" dirty="0"/>
          </a:p>
        </p:txBody>
      </p:sp>
    </p:spTree>
    <p:extLst>
      <p:ext uri="{BB962C8B-B14F-4D97-AF65-F5344CB8AC3E}">
        <p14:creationId xmlns:p14="http://schemas.microsoft.com/office/powerpoint/2010/main" val="112154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547664" y="1052736"/>
            <a:ext cx="6390456" cy="4801314"/>
          </a:xfrm>
          <a:prstGeom prst="rect">
            <a:avLst/>
          </a:prstGeom>
        </p:spPr>
        <p:txBody>
          <a:bodyPr wrap="square">
            <a:spAutoFit/>
          </a:bodyPr>
          <a:lstStyle/>
          <a:p>
            <a:r>
              <a:rPr lang="ar-SA" b="1" dirty="0"/>
              <a:t>طرائق التدريب الدائري :</a:t>
            </a:r>
            <a:endParaRPr lang="en-US" dirty="0"/>
          </a:p>
          <a:p>
            <a:r>
              <a:rPr lang="ar-SA" b="1" dirty="0"/>
              <a:t>بدراسة المراجع المتاحة والتي اهتمت بتحليل التدريب الدائري سواء في المدرسة الشرقية او الغربية ثبت ان هناك اتفاقا بين كل من شولش 1974 </a:t>
            </a:r>
            <a:r>
              <a:rPr lang="en-US" b="1" dirty="0" err="1"/>
              <a:t>Scholich</a:t>
            </a:r>
            <a:r>
              <a:rPr lang="ar-SA" b="1" dirty="0"/>
              <a:t>  /يوناث وكرمبل 1980 </a:t>
            </a:r>
            <a:r>
              <a:rPr lang="en-US" b="1" dirty="0" err="1"/>
              <a:t>Donath</a:t>
            </a:r>
            <a:r>
              <a:rPr lang="en-US" b="1" dirty="0"/>
              <a:t> / </a:t>
            </a:r>
            <a:r>
              <a:rPr lang="en-US" b="1" dirty="0" err="1"/>
              <a:t>Krempel</a:t>
            </a:r>
            <a:r>
              <a:rPr lang="ar-SA" b="1" dirty="0"/>
              <a:t> على ان التدريب الدائري يحتوي داخله على ثلاث طرائق مختلفة للاستخدام هي :</a:t>
            </a:r>
            <a:endParaRPr lang="en-US" dirty="0"/>
          </a:p>
          <a:p>
            <a:r>
              <a:rPr lang="ar-SA" b="1" dirty="0"/>
              <a:t>1. التدريب الدائري باستخدام طريقة الحمل المستمر .</a:t>
            </a:r>
            <a:endParaRPr lang="en-US" dirty="0"/>
          </a:p>
          <a:p>
            <a:r>
              <a:rPr lang="ar-SA" b="1" dirty="0"/>
              <a:t>2. التدريب الدائري من خلال استخدام طريقة التدريب الفتري. </a:t>
            </a:r>
            <a:endParaRPr lang="en-US" dirty="0"/>
          </a:p>
          <a:p>
            <a:r>
              <a:rPr lang="ar-SA" b="1" dirty="0"/>
              <a:t>أ . التدريب الدائري باستخدام طريقة التدريب الفتري المركز المرتفع الشدة .</a:t>
            </a:r>
            <a:endParaRPr lang="en-US" dirty="0"/>
          </a:p>
          <a:p>
            <a:r>
              <a:rPr lang="ar-SA" b="1" dirty="0"/>
              <a:t>ب. التدريب الدائري باستخدام طريقة التدريب الفتري المنخفض الشدة .</a:t>
            </a:r>
            <a:endParaRPr lang="en-US" dirty="0"/>
          </a:p>
          <a:p>
            <a:r>
              <a:rPr lang="ar-SA" b="1" dirty="0"/>
              <a:t>3. التدريب الدائري باستخدام طريقة الاعادات او التكرارات .</a:t>
            </a:r>
            <a:endParaRPr lang="en-US" dirty="0"/>
          </a:p>
          <a:p>
            <a:r>
              <a:rPr lang="ar-SA" b="1" dirty="0"/>
              <a:t>كما تطرق الباحث بسطويسي احمد على ان تمثيل القدرات البدنية الاساسية القوة العضلية والسرعة والتحميل والمرونة والرشاقة القاعدة العريضة للوصول الى الاداء المهاري الجيد حيث يتوقف مستوى المهارات الرياضية بصفة عامة على ما يتمتع به اللاعب من تلك القدرات ذات العلاقة بالمهارة وعلى ذلك تعمل طرائق التدريب المختلفة بالارتقاء بمستوى تلك القدرات من خلال ديناميكية العمل مع مكونات التصويب ، اما طرائق التدريب الاساسية الخاصة بتنمية وبتقدم مستوى كل من القوة العضلية والسرعة والتحمل .</a:t>
            </a:r>
            <a:endParaRPr lang="en-US" dirty="0"/>
          </a:p>
        </p:txBody>
      </p:sp>
    </p:spTree>
    <p:extLst>
      <p:ext uri="{BB962C8B-B14F-4D97-AF65-F5344CB8AC3E}">
        <p14:creationId xmlns:p14="http://schemas.microsoft.com/office/powerpoint/2010/main" val="35507121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331640" y="0"/>
            <a:ext cx="6534472" cy="7294305"/>
          </a:xfrm>
          <a:prstGeom prst="rect">
            <a:avLst/>
          </a:prstGeom>
        </p:spPr>
        <p:txBody>
          <a:bodyPr wrap="square">
            <a:spAutoFit/>
          </a:bodyPr>
          <a:lstStyle/>
          <a:p>
            <a:r>
              <a:rPr lang="ar-SA" b="1" dirty="0"/>
              <a:t> </a:t>
            </a:r>
            <a:endParaRPr lang="en-US" dirty="0"/>
          </a:p>
          <a:p>
            <a:r>
              <a:rPr lang="ar-SA" b="1" dirty="0"/>
              <a:t>فتمثل ما يأتي :-</a:t>
            </a:r>
            <a:endParaRPr lang="en-US" dirty="0"/>
          </a:p>
          <a:p>
            <a:r>
              <a:rPr lang="ar-SA" b="1" dirty="0"/>
              <a:t>1. التدريب بالحمل المستمر  </a:t>
            </a:r>
            <a:r>
              <a:rPr lang="en-US" b="1" dirty="0"/>
              <a:t>Endurance Training Method</a:t>
            </a:r>
            <a:endParaRPr lang="en-US" dirty="0"/>
          </a:p>
          <a:p>
            <a:r>
              <a:rPr lang="ar-SA" b="1" dirty="0"/>
              <a:t>2. التدريب الفتري         </a:t>
            </a:r>
            <a:r>
              <a:rPr lang="en-US" b="1" dirty="0"/>
              <a:t>Interval Training                       </a:t>
            </a:r>
            <a:r>
              <a:rPr lang="ar-SA" b="1" dirty="0"/>
              <a:t>   </a:t>
            </a:r>
            <a:endParaRPr lang="en-US" dirty="0"/>
          </a:p>
          <a:p>
            <a:r>
              <a:rPr lang="ar-SA" b="1" dirty="0"/>
              <a:t>3. التدريب التكراري    </a:t>
            </a:r>
            <a:r>
              <a:rPr lang="en-US" b="1" dirty="0" err="1"/>
              <a:t>Replition</a:t>
            </a:r>
            <a:r>
              <a:rPr lang="en-US" b="1" dirty="0"/>
              <a:t> Training                         </a:t>
            </a:r>
            <a:endParaRPr lang="en-US" dirty="0"/>
          </a:p>
          <a:p>
            <a:r>
              <a:rPr lang="ar-SA" b="1" dirty="0"/>
              <a:t>كذلك يتفق (عبد المنعم سليمان ) و (كمال درويش ، محمد صبحي حسانين) و(محمد حسن علاوي وعصام عبد الخالق) على تقسيم طرائق التدريب الدائري الى ما ياتي :</a:t>
            </a:r>
            <a:endParaRPr lang="en-US" dirty="0"/>
          </a:p>
          <a:p>
            <a:pPr lvl="0"/>
            <a:r>
              <a:rPr lang="ar-SA" b="1" dirty="0"/>
              <a:t>طريقة التدريب الدائري باستخدام الحمل المستمر وتشمل :-</a:t>
            </a:r>
            <a:endParaRPr lang="en-US" dirty="0"/>
          </a:p>
          <a:p>
            <a:r>
              <a:rPr lang="ar-SA" b="1" dirty="0"/>
              <a:t>أ. التدريب بدون راحة مع عدم استخدام الزمن بوصفه هدفا .</a:t>
            </a:r>
            <a:endParaRPr lang="en-US" dirty="0"/>
          </a:p>
          <a:p>
            <a:r>
              <a:rPr lang="ar-SA" b="1" dirty="0"/>
              <a:t>ب.التدريب بدون راحة مع استخدام الزمن بوصفه هدفا .</a:t>
            </a:r>
            <a:endParaRPr lang="en-US" dirty="0"/>
          </a:p>
          <a:p>
            <a:r>
              <a:rPr lang="ar-SA" b="1" dirty="0"/>
              <a:t>ج.التدريب بدون راحة مع استخدام الزمن وتقنين الجرعة .</a:t>
            </a:r>
            <a:endParaRPr lang="en-US" dirty="0"/>
          </a:p>
          <a:p>
            <a:pPr lvl="0"/>
            <a:r>
              <a:rPr lang="ar-SA" b="1" dirty="0"/>
              <a:t>طريقة التدريب الدائري باستخدام التدريب الفتري وتشمل :-</a:t>
            </a:r>
            <a:endParaRPr lang="en-US" dirty="0"/>
          </a:p>
          <a:p>
            <a:r>
              <a:rPr lang="ar-SA" b="1" dirty="0"/>
              <a:t>أ. طريقة التدريب الدائري باستخدام الحمل الفتري منخفض الشدة وتشمل :</a:t>
            </a:r>
            <a:endParaRPr lang="en-US" dirty="0"/>
          </a:p>
          <a:p>
            <a:pPr lvl="0"/>
            <a:r>
              <a:rPr lang="ar-SA" b="1" dirty="0"/>
              <a:t>نظام عمل (15 ثا اداء – 30 ثا راحة )</a:t>
            </a:r>
            <a:endParaRPr lang="en-US" dirty="0"/>
          </a:p>
          <a:p>
            <a:pPr lvl="0"/>
            <a:r>
              <a:rPr lang="ar-SA" b="1" dirty="0"/>
              <a:t>نظام عمل (15 ثا اداء – 45 ثا راحة )</a:t>
            </a:r>
            <a:endParaRPr lang="en-US" dirty="0"/>
          </a:p>
          <a:p>
            <a:pPr lvl="0"/>
            <a:r>
              <a:rPr lang="ar-SA" b="1" dirty="0"/>
              <a:t>نظام عمل (30 ثا اداء – 30 ثا راحة )</a:t>
            </a:r>
            <a:endParaRPr lang="en-US" dirty="0"/>
          </a:p>
          <a:p>
            <a:r>
              <a:rPr lang="ar-SA" b="1" dirty="0"/>
              <a:t>ب. طريقة التدريب الدائري باستخدام الحمل الفتري مرتفع الشدة وتشمل :-</a:t>
            </a:r>
            <a:endParaRPr lang="en-US" dirty="0"/>
          </a:p>
          <a:p>
            <a:pPr lvl="0"/>
            <a:r>
              <a:rPr lang="ar-SA" b="1" dirty="0"/>
              <a:t>تثبيت زمن التمرينات من (10 – 15) ثا وباوقات راحة (30 – 90)</a:t>
            </a:r>
            <a:endParaRPr lang="en-US" dirty="0"/>
          </a:p>
          <a:p>
            <a:pPr lvl="0"/>
            <a:r>
              <a:rPr lang="ar-SA" b="1" dirty="0"/>
              <a:t>تثبيت عدد التكرارات من(8 – 12) تكرار وباوقات راحة من(30 – 180) ثا </a:t>
            </a:r>
            <a:endParaRPr lang="en-US" dirty="0"/>
          </a:p>
          <a:p>
            <a:r>
              <a:rPr lang="ar-SA" b="1" dirty="0"/>
              <a:t> </a:t>
            </a:r>
            <a:endParaRPr lang="en-US" dirty="0"/>
          </a:p>
          <a:p>
            <a:pPr lvl="0"/>
            <a:r>
              <a:rPr lang="ar-SA" b="1" dirty="0"/>
              <a:t>طريقة التدريب الدائري باستخدام الحمل التكراري وتشمل :-</a:t>
            </a:r>
            <a:endParaRPr lang="en-US" dirty="0"/>
          </a:p>
          <a:p>
            <a:pPr lvl="0"/>
            <a:r>
              <a:rPr lang="ar-SA" b="1" dirty="0"/>
              <a:t> تثبيت عدد التكرارات ب 8 تكرارات وباوقات راحة (120) ثا </a:t>
            </a:r>
            <a:endParaRPr lang="en-US" dirty="0"/>
          </a:p>
          <a:p>
            <a:pPr lvl="0"/>
            <a:r>
              <a:rPr lang="ar-SA" b="1" dirty="0"/>
              <a:t>تثبيت زمن الاداء من (10 – 15) ثا وباوقات راحة (90 – 180) ثا</a:t>
            </a:r>
            <a:endParaRPr lang="en-US" dirty="0"/>
          </a:p>
          <a:p>
            <a:r>
              <a:rPr lang="ar-SA" b="1" dirty="0"/>
              <a:t>سيتناول الباحث طريقة التدريب الدائري باستخدام الحمل الفتري مرتفع الشدة لعلاقته بموضوع البحث .</a:t>
            </a:r>
            <a:endParaRPr lang="en-US" dirty="0"/>
          </a:p>
          <a:p>
            <a:r>
              <a:rPr lang="ar-SA" b="1" dirty="0"/>
              <a:t> </a:t>
            </a:r>
            <a:endParaRPr lang="en-US" dirty="0"/>
          </a:p>
        </p:txBody>
      </p:sp>
    </p:spTree>
    <p:extLst>
      <p:ext uri="{BB962C8B-B14F-4D97-AF65-F5344CB8AC3E}">
        <p14:creationId xmlns:p14="http://schemas.microsoft.com/office/powerpoint/2010/main" val="16066516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475656" y="692696"/>
            <a:ext cx="6534472" cy="5632311"/>
          </a:xfrm>
          <a:prstGeom prst="rect">
            <a:avLst/>
          </a:prstGeom>
        </p:spPr>
        <p:txBody>
          <a:bodyPr wrap="square">
            <a:spAutoFit/>
          </a:bodyPr>
          <a:lstStyle/>
          <a:p>
            <a:r>
              <a:rPr lang="ar-SA" b="1" dirty="0"/>
              <a:t>التدريب الفتري </a:t>
            </a:r>
            <a:endParaRPr lang="en-US" dirty="0"/>
          </a:p>
          <a:p>
            <a:r>
              <a:rPr lang="ar-SA" b="1" dirty="0"/>
              <a:t>شهد النصف الثاني من القرن العشرين تقدما ملموسا ومضطردا في اسس ونظريات التدريب وذلك بارتباط التدريب بالعلوم كافة منها وظائف الاعضاء ، التغذية ، الكيمياء ، الحيوية ، علم الحركة والعلوم البشرية ذات الاختصاص وبذلك تأثرت مستويات اللاعبين ايجابيا بنتائج متقدمة والتي ظهرت على الصعيدين الدولي والاولمبي في السنوات الاخيرة .</a:t>
            </a:r>
            <a:endParaRPr lang="en-US" dirty="0"/>
          </a:p>
          <a:p>
            <a:r>
              <a:rPr lang="ar-SA" b="1" dirty="0"/>
              <a:t>والتدريب الفتري هو احدى الطرق الرئيسية التي استخدمت في تلك الحقبة من الزمن والتي كان لها دور ايجابي ليس فقط على الفعاليات الرياضية الفردية بل على جميع الفعاليات الاخرى غير الرقمية والالعاب والمنازلات حيث تعتمد على تنمية وتحسين مستوى القدرات البدنية الخاصة والذي يمثل التدريب الفتري وذلك عاملا هاما واساسيا في تقدم المستوى بشكل عام.</a:t>
            </a:r>
            <a:endParaRPr lang="en-US" dirty="0"/>
          </a:p>
          <a:p>
            <a:r>
              <a:rPr lang="ar-SA" b="1" dirty="0"/>
              <a:t>لذا يمكن تعريف التدريب الفتري انه (( طريقة من طرائق التدريب الاساسية لتحسين مستوى القدرات البدنية معتمدا على تحقيق التكيف بين فترات العمل والراحة البينية المستخدمة على ذلك )) يعتمد توصيف التدريب الفتري على العناصر الآتية :</a:t>
            </a:r>
            <a:endParaRPr lang="en-US" dirty="0"/>
          </a:p>
          <a:p>
            <a:pPr lvl="0"/>
            <a:r>
              <a:rPr lang="ar-SA" b="1" dirty="0"/>
              <a:t>مكونات حمل التدريب التي تتمثل بما يلي :</a:t>
            </a:r>
            <a:endParaRPr lang="en-US" dirty="0"/>
          </a:p>
          <a:p>
            <a:r>
              <a:rPr lang="ar-SA" b="1" dirty="0"/>
              <a:t>شدة المثير / حجم مثير التدريب / الراحة البدنية .</a:t>
            </a:r>
            <a:endParaRPr lang="en-US" dirty="0"/>
          </a:p>
          <a:p>
            <a:pPr lvl="0"/>
            <a:r>
              <a:rPr lang="ar-SA" b="1" dirty="0"/>
              <a:t>مستوى اللاعب والذي يحدده ما يلي : </a:t>
            </a:r>
            <a:endParaRPr lang="en-US" dirty="0"/>
          </a:p>
          <a:p>
            <a:r>
              <a:rPr lang="ar-SA" b="1" dirty="0"/>
              <a:t>عمر اللاعب البيولوجي / العمر التدريبي (سنوات التدريب) / المستوى المهاري .</a:t>
            </a:r>
            <a:endParaRPr lang="en-US" dirty="0"/>
          </a:p>
          <a:p>
            <a:pPr lvl="0"/>
            <a:r>
              <a:rPr lang="ar-SA" b="1" dirty="0"/>
              <a:t>الحالة الاجتماعية والنفسية للاعب .</a:t>
            </a:r>
            <a:endParaRPr lang="en-US" dirty="0"/>
          </a:p>
          <a:p>
            <a:r>
              <a:rPr lang="ar-SA" b="1" dirty="0"/>
              <a:t>متزوج ام اعزب / طالب ام عامل / الحالة النفسية .</a:t>
            </a:r>
            <a:endParaRPr lang="en-US" dirty="0"/>
          </a:p>
        </p:txBody>
      </p:sp>
    </p:spTree>
    <p:extLst>
      <p:ext uri="{BB962C8B-B14F-4D97-AF65-F5344CB8AC3E}">
        <p14:creationId xmlns:p14="http://schemas.microsoft.com/office/powerpoint/2010/main" val="31615573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88918794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115616" y="1028343"/>
            <a:ext cx="7416824" cy="3139321"/>
          </a:xfrm>
          <a:prstGeom prst="rect">
            <a:avLst/>
          </a:prstGeom>
        </p:spPr>
        <p:txBody>
          <a:bodyPr wrap="square">
            <a:spAutoFit/>
          </a:bodyPr>
          <a:lstStyle/>
          <a:p>
            <a:r>
              <a:rPr lang="ar-SA" b="1" dirty="0"/>
              <a:t>التدريب الدائري </a:t>
            </a:r>
            <a:r>
              <a:rPr lang="en-US" b="1" dirty="0"/>
              <a:t>CIRCUIL TRAINING </a:t>
            </a:r>
            <a:endParaRPr lang="en-US" dirty="0"/>
          </a:p>
          <a:p>
            <a:r>
              <a:rPr lang="ar-SA" b="1" dirty="0"/>
              <a:t>ان التدريب الدائري هو احد الاساليب التنظيمية باستخدام احد تشكيلاته ويرجع الفضل لاستخدام هذا الاسلوب لاول مرة وبهذا الاسم (التدريب الدائري) الى العالمين (ادامسون </a:t>
            </a:r>
            <a:r>
              <a:rPr lang="en-US" b="1" dirty="0" err="1"/>
              <a:t>Admson</a:t>
            </a:r>
            <a:r>
              <a:rPr lang="ar-SA" b="1" dirty="0"/>
              <a:t> ) و(مورجان </a:t>
            </a:r>
            <a:r>
              <a:rPr lang="en-US" b="1" dirty="0"/>
              <a:t>Morgan</a:t>
            </a:r>
            <a:r>
              <a:rPr lang="ar-SA" b="1" dirty="0"/>
              <a:t> ) بجامعة ليدز بانكلترا في اوائل الخمسينات ومنذ ذلك الحين يستخدمه المدربون والمدرسون ، وقد ادخلت تعديلات وتغييرات بلغت الكثير حتى اصبح يعتمد على مبادئ واسس تدريبية وتنظيم اماكن استخدامها والاعتماد عليها عند تشكيلها ووضع البرامج في جميع الانشطة الرياضية لتحقيق اهداف العملية التدريبية حيث تشير الدراسات والمراجع المتخصصة الى ان هذا الاسلوب من اساليب التدريب قد انتقل من انكلترا الى اوربا وامريكا والاتحاد السوفيتي سابقا حيث تمكن الالماني الشرقي(مانفرد شولش </a:t>
            </a:r>
            <a:r>
              <a:rPr lang="en-US" b="1" dirty="0"/>
              <a:t>Manfred </a:t>
            </a:r>
            <a:r>
              <a:rPr lang="en-US" b="1" dirty="0" err="1"/>
              <a:t>Sholich</a:t>
            </a:r>
            <a:r>
              <a:rPr lang="ar-SA" b="1" dirty="0"/>
              <a:t>) استاذ العاب القوى بمعهد لينبرج الالماني الشرقي من تطوير وتنظيم استخدام هذا الاسلوب من اساليب التدريب حتى اتخذ الشكل المتكامل الموجود عليه الان. </a:t>
            </a:r>
            <a:endParaRPr lang="en-US" dirty="0"/>
          </a:p>
        </p:txBody>
      </p:sp>
    </p:spTree>
    <p:extLst>
      <p:ext uri="{BB962C8B-B14F-4D97-AF65-F5344CB8AC3E}">
        <p14:creationId xmlns:p14="http://schemas.microsoft.com/office/powerpoint/2010/main" val="1815369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835696" y="1268760"/>
            <a:ext cx="6174432" cy="3970318"/>
          </a:xfrm>
          <a:prstGeom prst="rect">
            <a:avLst/>
          </a:prstGeom>
        </p:spPr>
        <p:txBody>
          <a:bodyPr wrap="square">
            <a:spAutoFit/>
          </a:bodyPr>
          <a:lstStyle/>
          <a:p>
            <a:r>
              <a:rPr lang="ar-SA" dirty="0"/>
              <a:t>ماهية التدريب الدائري</a:t>
            </a:r>
            <a:endParaRPr lang="en-US" dirty="0"/>
          </a:p>
          <a:p>
            <a:r>
              <a:rPr lang="ar-SA" b="1" dirty="0"/>
              <a:t> (( يمثل التدريب الدائري نظاما واسلوبا معينا في التدريب يعتمد على قواعد وقوانين مستمدة من دراسة وتحليل حمل التدريب المستخدم ، وكذلك من عمليات التكيف المتعلقة به . حيث يتم استغلال هذه المعرفة في التركيز على رفع الحالة التدريبية والارتقاء بمستوى اللياقة البدنية والكفاءة الرياضية )) </a:t>
            </a:r>
            <a:endParaRPr lang="en-US" dirty="0"/>
          </a:p>
          <a:p>
            <a:r>
              <a:rPr lang="ar-SA" b="1" dirty="0"/>
              <a:t>تترتب فيه التمرينات المختلفة بعضها مع بعض في نظام دائري ينتقل فيها اللاعب من تمرين لاخر بعدد محدد يقدره المدرب وفقا لاحتياج اللاعب من لياقة او مهارة تبعا لموسم التدريب .</a:t>
            </a:r>
            <a:endParaRPr lang="en-US" dirty="0"/>
          </a:p>
          <a:p>
            <a:r>
              <a:rPr lang="ar-SA" b="1" dirty="0"/>
              <a:t> (( وهذه الطريقة من التدريب شائعة الاستعمال في المدارس ومراكز التدريب      للناشئين في الاندية والهيئات الرياضية المختلفة اكثر منها في المستويات التدريبية والتنافسية العالية ))</a:t>
            </a:r>
            <a:endParaRPr lang="en-US" dirty="0"/>
          </a:p>
          <a:p>
            <a:r>
              <a:rPr lang="ar-SA" b="1" dirty="0"/>
              <a:t>كما يعرف (شاركي براين </a:t>
            </a:r>
            <a:r>
              <a:rPr lang="en-US" b="1" dirty="0"/>
              <a:t>SHARKEY BRIAN</a:t>
            </a:r>
            <a:r>
              <a:rPr lang="ar-SA" b="1" dirty="0"/>
              <a:t> ) التدريب الدائري بأنه (( وسيلة فعالة في تطوير الصفات البدنية كافة والداخلة في اللياقة الحركية )). </a:t>
            </a:r>
            <a:endParaRPr lang="en-US" dirty="0"/>
          </a:p>
          <a:p>
            <a:r>
              <a:rPr lang="ar-SA" b="1" dirty="0"/>
              <a:t> </a:t>
            </a:r>
            <a:endParaRPr lang="en-US" dirty="0"/>
          </a:p>
        </p:txBody>
      </p:sp>
    </p:spTree>
    <p:extLst>
      <p:ext uri="{BB962C8B-B14F-4D97-AF65-F5344CB8AC3E}">
        <p14:creationId xmlns:p14="http://schemas.microsoft.com/office/powerpoint/2010/main" val="22158547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475656" y="1268760"/>
            <a:ext cx="6606480" cy="4524315"/>
          </a:xfrm>
          <a:prstGeom prst="rect">
            <a:avLst/>
          </a:prstGeom>
        </p:spPr>
        <p:txBody>
          <a:bodyPr wrap="square">
            <a:spAutoFit/>
          </a:bodyPr>
          <a:lstStyle/>
          <a:p>
            <a:r>
              <a:rPr lang="ar-SA" b="1" dirty="0"/>
              <a:t>كما يتفق كل من (بوتان ، هاج ، جروانكة ، 1985 </a:t>
            </a:r>
            <a:r>
              <a:rPr lang="en-US" b="1" dirty="0" err="1"/>
              <a:t>Janath</a:t>
            </a:r>
            <a:r>
              <a:rPr lang="en-US" b="1" dirty="0"/>
              <a:t> ,Haag ,</a:t>
            </a:r>
            <a:r>
              <a:rPr lang="en-US" b="1" dirty="0" err="1"/>
              <a:t>Grannke</a:t>
            </a:r>
            <a:r>
              <a:rPr lang="ar-SA" b="1" dirty="0"/>
              <a:t> ) على تعرف التدريب الدائري بأنه ((برنامج معين مختار من التمرينات البدنية التي يتم تكرارها من خلال الممارسين حسب ترتيب معين لهذه التمرينات في محطات متتالية بحيث يتم اداء كل تمرين في محطة معينة )) كما يعرفه (هاره ، </a:t>
            </a:r>
            <a:r>
              <a:rPr lang="en-US" b="1" dirty="0" err="1"/>
              <a:t>Harre</a:t>
            </a:r>
            <a:r>
              <a:rPr lang="ar-SA" b="1" dirty="0"/>
              <a:t> ) بكونه ((عبارة عن طريقة تنظيمية لاداء التمرينات باداة او بدون اداة يراعى فيها شروط معينة بالنسبة لاختيار التمرينات وعدد مرات تكرارها وشدتها وفترات الراحة البينية ويمكن تشكيلها باستخدام اسس ومبادئ أي طريقة من طرائق التدريب المختلفة بهدف تنمية الصفات البدنية ))</a:t>
            </a:r>
            <a:r>
              <a:rPr lang="ar-SA" b="1" baseline="30000" dirty="0"/>
              <a:t> </a:t>
            </a:r>
            <a:r>
              <a:rPr lang="ar-SA" b="1" dirty="0"/>
              <a:t>كما يعرفه (جوزيه مانيول باليستروز 1992 ) التدريب الدائري بانه (( مجموعة من التمرينات تؤدى على شكل دائرة بطريقة مستمرة تتخللها راحة محددة ، ويؤدي كل تمرين فيها 20 مرة وتتضمن الوحدة من (5-10) تمرينات ويمكن ان تتكرر مرتين او ثلاث مرات ))</a:t>
            </a:r>
            <a:endParaRPr lang="en-US" dirty="0"/>
          </a:p>
          <a:p>
            <a:r>
              <a:rPr lang="ar-SA" b="1" dirty="0"/>
              <a:t>(اما فوكس وماثيوس 1982 </a:t>
            </a:r>
            <a:r>
              <a:rPr lang="en-US" b="1" dirty="0"/>
              <a:t>Fox &amp; Mathews</a:t>
            </a:r>
            <a:r>
              <a:rPr lang="ar-SA" b="1" dirty="0"/>
              <a:t> ) فيعرفانه بانه ((نوع من التدريب يتكون من محطات ينفذ فيها نوع من التمارين عادة ضمن مدة زمنية بمجرد ان ينتهي التمرين ينتقل الرياضي  بسرعة الى محطة تالية مؤديا تمرين اخر ضمن مدة زمنية وينتهي التدريب الدائري بمجرد ان تنفذ التمارين كافة))</a:t>
            </a:r>
            <a:endParaRPr lang="en-US" dirty="0"/>
          </a:p>
          <a:p>
            <a:r>
              <a:rPr lang="ar-SA" dirty="0"/>
              <a:t> </a:t>
            </a:r>
            <a:endParaRPr lang="en-US" dirty="0"/>
          </a:p>
        </p:txBody>
      </p:sp>
    </p:spTree>
    <p:extLst>
      <p:ext uri="{BB962C8B-B14F-4D97-AF65-F5344CB8AC3E}">
        <p14:creationId xmlns:p14="http://schemas.microsoft.com/office/powerpoint/2010/main" val="21554921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619672" y="980728"/>
            <a:ext cx="6390456" cy="5078313"/>
          </a:xfrm>
          <a:prstGeom prst="rect">
            <a:avLst/>
          </a:prstGeom>
        </p:spPr>
        <p:txBody>
          <a:bodyPr wrap="square">
            <a:spAutoFit/>
          </a:bodyPr>
          <a:lstStyle/>
          <a:p>
            <a:r>
              <a:rPr lang="ar-SA" dirty="0"/>
              <a:t>اهمية التدريب الدائري</a:t>
            </a:r>
            <a:r>
              <a:rPr lang="ar-SA" b="1" dirty="0"/>
              <a:t> </a:t>
            </a:r>
            <a:endParaRPr lang="en-US" dirty="0"/>
          </a:p>
          <a:p>
            <a:pPr lvl="0"/>
            <a:r>
              <a:rPr lang="ar-SA" b="1" dirty="0"/>
              <a:t>يعمل في المساهمة على تنمية القوة العضلية – السرعة – والتحمل وكذلك الصفات المركبة مثل تحمل القوة وتحمل السرعة والقوة المميزة بالسرعة .</a:t>
            </a:r>
            <a:endParaRPr lang="en-US" dirty="0"/>
          </a:p>
          <a:p>
            <a:pPr lvl="0"/>
            <a:r>
              <a:rPr lang="ar-SA" b="1" dirty="0"/>
              <a:t>يعمل على زيادة كفاءة الجهازين الدوري والتنفسي .</a:t>
            </a:r>
            <a:endParaRPr lang="en-US" dirty="0"/>
          </a:p>
          <a:p>
            <a:pPr lvl="0"/>
            <a:r>
              <a:rPr lang="ar-SA" b="1" dirty="0"/>
              <a:t>زيادة القدرة على مقاومة التعب والتكيف للمجهود البدني الواقع على كاهل الفرد الرياضي .</a:t>
            </a:r>
            <a:endParaRPr lang="en-US" dirty="0"/>
          </a:p>
          <a:p>
            <a:pPr lvl="0"/>
            <a:r>
              <a:rPr lang="ar-SA" b="1" dirty="0"/>
              <a:t>تعمل التمرينات المختارة في تنمية وتطوير المهارات الحركية اذا شكلت بهذا الغرض كما تعمل على تنمية القدرات الخططية بجانب الصفات البدنية الضرورية .</a:t>
            </a:r>
            <a:endParaRPr lang="en-US" dirty="0"/>
          </a:p>
          <a:p>
            <a:pPr lvl="0"/>
            <a:r>
              <a:rPr lang="ar-SA" b="1" dirty="0"/>
              <a:t>تنمية السمات الارادية والخلقية عن طريق محاولة الفرد للوصول الى الهدف بالمثابرة والنظام والطاعة وحسن التصرف .</a:t>
            </a:r>
            <a:endParaRPr lang="en-US" dirty="0"/>
          </a:p>
          <a:p>
            <a:pPr lvl="0"/>
            <a:r>
              <a:rPr lang="ar-SA" b="1" dirty="0"/>
              <a:t>في هذه الطريقة تظهر بوضوح امكانية تطبيق مبادئ الحمل بصورة صحيحة مراعيا مبدأ التدرج – الفروق الفردية – الاستمرار .</a:t>
            </a:r>
            <a:endParaRPr lang="en-US" dirty="0"/>
          </a:p>
          <a:p>
            <a:pPr lvl="0"/>
            <a:r>
              <a:rPr lang="ar-SA" b="1" dirty="0"/>
              <a:t>تعمل على مراعاة الحالة التدريبية للاعب (الفرد) لممارسة التدريب بما يتناسب وحالته القائمة .</a:t>
            </a:r>
            <a:endParaRPr lang="en-US" dirty="0"/>
          </a:p>
          <a:p>
            <a:pPr lvl="0"/>
            <a:r>
              <a:rPr lang="ar-SA" b="1" dirty="0"/>
              <a:t>يمكن تكوين التدريب الدائري باستخدام أي طريقة من طرائق التدريب ((الفتري- المستمر- التكراري) ومن الممكن التركيز على تنمية صفات معينة .</a:t>
            </a:r>
            <a:endParaRPr lang="en-US" dirty="0"/>
          </a:p>
          <a:p>
            <a:pPr lvl="0"/>
            <a:r>
              <a:rPr lang="ar-SA" b="1" dirty="0"/>
              <a:t>استيعابها لانواع كثيرة ومتنوعة من التمرينات البدنية .</a:t>
            </a:r>
            <a:endParaRPr lang="en-US" dirty="0"/>
          </a:p>
          <a:p>
            <a:pPr lvl="0"/>
            <a:r>
              <a:rPr lang="ar-SA" b="1" dirty="0"/>
              <a:t>طريقة مشوقة تتميز بالتغير والاثارة والفاعلية .</a:t>
            </a:r>
            <a:endParaRPr lang="en-US" dirty="0"/>
          </a:p>
        </p:txBody>
      </p:sp>
    </p:spTree>
    <p:extLst>
      <p:ext uri="{BB962C8B-B14F-4D97-AF65-F5344CB8AC3E}">
        <p14:creationId xmlns:p14="http://schemas.microsoft.com/office/powerpoint/2010/main" val="20263427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475656" y="1484784"/>
            <a:ext cx="6246440" cy="4247317"/>
          </a:xfrm>
          <a:prstGeom prst="rect">
            <a:avLst/>
          </a:prstGeom>
        </p:spPr>
        <p:txBody>
          <a:bodyPr wrap="square">
            <a:spAutoFit/>
          </a:bodyPr>
          <a:lstStyle/>
          <a:p>
            <a:r>
              <a:rPr lang="ar-SA" dirty="0"/>
              <a:t>مميزات التدريب الدائري</a:t>
            </a:r>
            <a:endParaRPr lang="en-US" dirty="0"/>
          </a:p>
          <a:p>
            <a:pPr lvl="0"/>
            <a:r>
              <a:rPr lang="ar-SA" b="1" dirty="0"/>
              <a:t>ممكن تطبيق التدريب الدائري باستخدام اسس ومبادئ أي طريقة من طرائق التدريب الرياضي المختلفة فضلا عن انه يستخدم في جميع الفعاليات والالعاب الرياضية إذ يهدف الى تطوير جميع الصفات البدنية والحركية والمهارية فضلا عن الارتقاء بمستوى الاجهزة الحيوية الداخلية (القلب- الرئتين- الدورة الدموية .الخ ).</a:t>
            </a:r>
            <a:endParaRPr lang="en-US" dirty="0"/>
          </a:p>
          <a:p>
            <a:pPr lvl="0"/>
            <a:r>
              <a:rPr lang="ar-SA" b="1" dirty="0"/>
              <a:t>امكانية مراعاة الفروق الفردية في التدريب الدائري والذي يعد احد اسس علم التدريب الرياضي .</a:t>
            </a:r>
            <a:endParaRPr lang="en-US" dirty="0"/>
          </a:p>
          <a:p>
            <a:pPr lvl="0"/>
            <a:r>
              <a:rPr lang="ar-SA" b="1" dirty="0"/>
              <a:t>سهولة تنظيم التدريب الدائري اذا قورن بطرائق التدريب الاخرى فضلا عن امكانية تنفيذه في الصالات المغلقة او في الهواء الطلق.</a:t>
            </a:r>
            <a:endParaRPr lang="en-US" dirty="0"/>
          </a:p>
          <a:p>
            <a:pPr lvl="0"/>
            <a:r>
              <a:rPr lang="ar-SA" b="1" dirty="0"/>
              <a:t>امكانية اشراك اكبر عدد من اللاعبين في التدريب الدائري في وقت واحد .</a:t>
            </a:r>
            <a:endParaRPr lang="en-US" dirty="0"/>
          </a:p>
          <a:p>
            <a:pPr lvl="0"/>
            <a:r>
              <a:rPr lang="ar-SA" b="1" dirty="0"/>
              <a:t>سهولة السيطرة على الرياضي خلال التدريب .</a:t>
            </a:r>
            <a:endParaRPr lang="en-US" dirty="0"/>
          </a:p>
          <a:p>
            <a:pPr lvl="0"/>
            <a:r>
              <a:rPr lang="ar-SA" b="1" dirty="0"/>
              <a:t>يعد من طرائق التدريب التي تتميز بعامل التشويق والتغيير والاثارة.</a:t>
            </a:r>
            <a:endParaRPr lang="en-US" dirty="0"/>
          </a:p>
          <a:p>
            <a:pPr lvl="0"/>
            <a:r>
              <a:rPr lang="ar-SA" b="1" dirty="0"/>
              <a:t>وسيلة تدريبية تساعد على الاقتصاد بالوقت .</a:t>
            </a:r>
            <a:endParaRPr lang="en-US" dirty="0"/>
          </a:p>
          <a:p>
            <a:pPr lvl="0"/>
            <a:r>
              <a:rPr lang="ar-SA" b="1" dirty="0"/>
              <a:t>يعد من افضل اشكال التدريب الرياضي تاثيرا بالسمات الخلقية والارادية والاعتماد على الذات والامانة في الاداء</a:t>
            </a:r>
            <a:endParaRPr lang="en-US" dirty="0"/>
          </a:p>
        </p:txBody>
      </p:sp>
    </p:spTree>
    <p:extLst>
      <p:ext uri="{BB962C8B-B14F-4D97-AF65-F5344CB8AC3E}">
        <p14:creationId xmlns:p14="http://schemas.microsoft.com/office/powerpoint/2010/main" val="14110594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619672" y="1124744"/>
            <a:ext cx="6246440" cy="4524315"/>
          </a:xfrm>
          <a:prstGeom prst="rect">
            <a:avLst/>
          </a:prstGeom>
        </p:spPr>
        <p:txBody>
          <a:bodyPr wrap="square">
            <a:spAutoFit/>
          </a:bodyPr>
          <a:lstStyle/>
          <a:p>
            <a:r>
              <a:rPr lang="ar-SA" b="1" dirty="0"/>
              <a:t>التدريب الدائري كطريقة تنظيمية لتحقيق الحالة التدريبية</a:t>
            </a:r>
            <a:endParaRPr lang="en-US" dirty="0"/>
          </a:p>
          <a:p>
            <a:r>
              <a:rPr lang="ar-SA" b="1" dirty="0"/>
              <a:t>يعد التدريب الدائري أسلوب أو طريقة تنظيمية لها اهداف محددة فيما يتعلق بتحقيق الحالة التدريبية .</a:t>
            </a:r>
            <a:endParaRPr lang="en-US" dirty="0"/>
          </a:p>
          <a:p>
            <a:r>
              <a:rPr lang="ar-SA" b="1" dirty="0"/>
              <a:t>أي ان التدريب الدائري عبارة عن اسلوب او طريقة لها اهداف تسعى الى تحقيقها ايا كان نوع النشاط البدني الممارس . فهي في المقام الاول تؤدي الى تحسين الحالة التدريبية للاعب في نوع النشاط الرياضي التخصصي الذي يمارسه .</a:t>
            </a:r>
            <a:endParaRPr lang="en-US" dirty="0"/>
          </a:p>
          <a:p>
            <a:r>
              <a:rPr lang="ar-SA" b="1" dirty="0"/>
              <a:t>يعد مصطلح الحالة التدريبية احد المصطلحات الشاملة التي تتضمن عدد من المفاهيم المعبرة عن الكفاءة البدنية لنوع النشاط وذلك بشكل شامل .</a:t>
            </a:r>
            <a:endParaRPr lang="en-US" dirty="0"/>
          </a:p>
          <a:p>
            <a:r>
              <a:rPr lang="ar-SA" b="1" dirty="0"/>
              <a:t>وتهدف متغيرات التدريب الدائري الى تحقيق الحالة التدريبية عن طريق احداث اثارة في عمل الدورة التعليمية ونظام التنفس وتبادل الغازات على اساس ان يكون ذلك من خلال عملية تنظيم طرائق واسس الحمل المختلفة .</a:t>
            </a:r>
            <a:endParaRPr lang="en-US" dirty="0"/>
          </a:p>
          <a:p>
            <a:r>
              <a:rPr lang="ar-SA" b="1" dirty="0"/>
              <a:t>وهذا الاسلوب يعد افضل المداخل لتطوير وتنمية السمات الحركية المركبة مثل تحمل القوة ، القوة المميزة بالسرعة ، تحمل السرعة . كذلك يعمل هذا الاسلوب تنمية الجلد (التحمل) بوجهيه العام والخاص وبصورة عامة ان استخدام متغيرات التدريب الدائري يرفع مستوى القدرات البدنية واللياقة .</a:t>
            </a:r>
            <a:endParaRPr lang="en-US" dirty="0"/>
          </a:p>
          <a:p>
            <a:r>
              <a:rPr lang="ar-SA" b="1" dirty="0"/>
              <a:t> </a:t>
            </a:r>
            <a:endParaRPr lang="en-US" dirty="0"/>
          </a:p>
        </p:txBody>
      </p:sp>
    </p:spTree>
    <p:extLst>
      <p:ext uri="{BB962C8B-B14F-4D97-AF65-F5344CB8AC3E}">
        <p14:creationId xmlns:p14="http://schemas.microsoft.com/office/powerpoint/2010/main" val="3099331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2" presetClass="emph" presetSubtype="0" fill="hold" grpId="0" nodeType="clickEffect">
                                  <p:stCondLst>
                                    <p:cond delay="0"/>
                                  </p:stCondLst>
                                  <p:childTnLst>
                                    <p:animRot by="120000">
                                      <p:cBhvr>
                                        <p:cTn id="6" dur="100" fill="hold">
                                          <p:stCondLst>
                                            <p:cond delay="0"/>
                                          </p:stCondLst>
                                        </p:cTn>
                                        <p:tgtEl>
                                          <p:spTgt spid="2"/>
                                        </p:tgtEl>
                                        <p:attrNameLst>
                                          <p:attrName>r</p:attrName>
                                        </p:attrNameLst>
                                      </p:cBhvr>
                                    </p:animRot>
                                    <p:animRot by="-240000">
                                      <p:cBhvr>
                                        <p:cTn id="7" dur="200" fill="hold">
                                          <p:stCondLst>
                                            <p:cond delay="200"/>
                                          </p:stCondLst>
                                        </p:cTn>
                                        <p:tgtEl>
                                          <p:spTgt spid="2"/>
                                        </p:tgtEl>
                                        <p:attrNameLst>
                                          <p:attrName>r</p:attrName>
                                        </p:attrNameLst>
                                      </p:cBhvr>
                                    </p:animRot>
                                    <p:animRot by="240000">
                                      <p:cBhvr>
                                        <p:cTn id="8" dur="200" fill="hold">
                                          <p:stCondLst>
                                            <p:cond delay="400"/>
                                          </p:stCondLst>
                                        </p:cTn>
                                        <p:tgtEl>
                                          <p:spTgt spid="2"/>
                                        </p:tgtEl>
                                        <p:attrNameLst>
                                          <p:attrName>r</p:attrName>
                                        </p:attrNameLst>
                                      </p:cBhvr>
                                    </p:animRot>
                                    <p:animRot by="-240000">
                                      <p:cBhvr>
                                        <p:cTn id="9" dur="200" fill="hold">
                                          <p:stCondLst>
                                            <p:cond delay="600"/>
                                          </p:stCondLst>
                                        </p:cTn>
                                        <p:tgtEl>
                                          <p:spTgt spid="2"/>
                                        </p:tgtEl>
                                        <p:attrNameLst>
                                          <p:attrName>r</p:attrName>
                                        </p:attrNameLst>
                                      </p:cBhvr>
                                    </p:animRot>
                                    <p:animRot by="120000">
                                      <p:cBhvr>
                                        <p:cTn id="10" dur="200" fill="hold">
                                          <p:stCondLst>
                                            <p:cond delay="800"/>
                                          </p:stCondLst>
                                        </p:cTn>
                                        <p:tgtEl>
                                          <p:spTgt spid="2"/>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286000" y="1412776"/>
            <a:ext cx="5958408" cy="2862322"/>
          </a:xfrm>
          <a:prstGeom prst="rect">
            <a:avLst/>
          </a:prstGeom>
        </p:spPr>
        <p:txBody>
          <a:bodyPr wrap="square">
            <a:spAutoFit/>
          </a:bodyPr>
          <a:lstStyle/>
          <a:p>
            <a:r>
              <a:rPr lang="ar-SA" sz="2000" b="1" dirty="0"/>
              <a:t>تنظيم التمرينات في التدريب الدائري</a:t>
            </a:r>
            <a:endParaRPr lang="en-US" sz="2000" dirty="0"/>
          </a:p>
          <a:p>
            <a:r>
              <a:rPr lang="ar-SA" sz="2000" b="1" dirty="0"/>
              <a:t>عند تطبيق برنامج تدريب باسلوب التدريب الدائري واستنادا الى التقسيم التشريحي للجسم عند ذلك يجب الاخذ بالحسبان تغيرات الحمل على المجموعات العضلية الرئيسية فيه . ويتوقف هذا التغير او التقنين في التدريب على الهدف المراد الوصول اليه وتأثير ومفعول التدريب المطلوب بلوغه . إذ يمكن اعطاء نوعين او ثلاثة من التمرينات المختلفة التي تخدم مجموعة عضلية واحدة وذلك بهدف احداث تأثير معين على هذه العضلات .</a:t>
            </a:r>
            <a:endParaRPr lang="en-US" sz="2000" dirty="0"/>
          </a:p>
          <a:p>
            <a:r>
              <a:rPr lang="ar-SA" sz="2000" b="1" dirty="0"/>
              <a:t> </a:t>
            </a:r>
            <a:endParaRPr lang="en-US" sz="2000" dirty="0"/>
          </a:p>
        </p:txBody>
      </p:sp>
    </p:spTree>
    <p:extLst>
      <p:ext uri="{BB962C8B-B14F-4D97-AF65-F5344CB8AC3E}">
        <p14:creationId xmlns:p14="http://schemas.microsoft.com/office/powerpoint/2010/main" val="29106067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xit" presetSubtype="4" fill="hold" grpId="0" nodeType="clickEffect">
                                  <p:stCondLst>
                                    <p:cond delay="0"/>
                                  </p:stCondLst>
                                  <p:childTnLst>
                                    <p:anim calcmode="lin" valueType="num">
                                      <p:cBhvr additive="base">
                                        <p:cTn id="6" dur="500"/>
                                        <p:tgtEl>
                                          <p:spTgt spid="2"/>
                                        </p:tgtEl>
                                        <p:attrNameLst>
                                          <p:attrName>ppt_x</p:attrName>
                                        </p:attrNameLst>
                                      </p:cBhvr>
                                      <p:tavLst>
                                        <p:tav tm="0">
                                          <p:val>
                                            <p:strVal val="ppt_x"/>
                                          </p:val>
                                        </p:tav>
                                        <p:tav tm="100000">
                                          <p:val>
                                            <p:strVal val="ppt_x"/>
                                          </p:val>
                                        </p:tav>
                                      </p:tavLst>
                                    </p:anim>
                                    <p:anim calcmode="lin" valueType="num">
                                      <p:cBhvr additive="base">
                                        <p:cTn id="7" dur="500"/>
                                        <p:tgtEl>
                                          <p:spTgt spid="2"/>
                                        </p:tgtEl>
                                        <p:attrNameLst>
                                          <p:attrName>ppt_y</p:attrName>
                                        </p:attrNameLst>
                                      </p:cBhvr>
                                      <p:tavLst>
                                        <p:tav tm="0">
                                          <p:val>
                                            <p:strVal val="ppt_y"/>
                                          </p:val>
                                        </p:tav>
                                        <p:tav tm="100000">
                                          <p:val>
                                            <p:strVal val="1+ppt_h/2"/>
                                          </p:val>
                                        </p:tav>
                                      </p:tavLst>
                                    </p:anim>
                                    <p:set>
                                      <p:cBhvr>
                                        <p:cTn id="8" dur="1" fill="hold">
                                          <p:stCondLst>
                                            <p:cond delay="4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691680" y="1196752"/>
            <a:ext cx="6174432" cy="4801314"/>
          </a:xfrm>
          <a:prstGeom prst="rect">
            <a:avLst/>
          </a:prstGeom>
        </p:spPr>
        <p:txBody>
          <a:bodyPr wrap="square">
            <a:spAutoFit/>
          </a:bodyPr>
          <a:lstStyle/>
          <a:p>
            <a:r>
              <a:rPr lang="ar-SA" b="1" dirty="0"/>
              <a:t>القيم التربوية للتدريب الدائري </a:t>
            </a:r>
            <a:endParaRPr lang="en-US" dirty="0"/>
          </a:p>
          <a:p>
            <a:r>
              <a:rPr lang="ar-SA" b="1" dirty="0"/>
              <a:t>للعمليات التنظيمية والاساليب والطرائق المستخدمة في التدريب الدائري اثر كبير على تحسين وتثبيت القيم التربوية لدى الممارسين وخاصة الناشئين منهم . باشتراك اللاعبين في جرعة تدريب مشتركة (في ضوء الشكل العام للاداء) بصرف النظر عن اختلاف مستوياتهم وقدراتهم ينمي روحا طيبة بين الافراد اثناء التدريب وفي نفس الوقت ليس هناك امكانية لتعرض الممارس للاجهاد او الاصابة باضرار .</a:t>
            </a:r>
            <a:endParaRPr lang="en-US" dirty="0"/>
          </a:p>
          <a:p>
            <a:r>
              <a:rPr lang="ar-SA" b="1" dirty="0"/>
              <a:t>إذ ان التمرينات وضعت من حيث الشدة والحجم لتناسب قدرات الافراد المختلفة . وتزداد الرغبة في الاستفادة من التدريب الدائري تربويا وتدريبا عندما يتضح ان له قدرا كبيرا من الاهمية في التأثير على القدرات الوظيفية للاعضاء واجهزة الجسم وزيادة قدرتها في التكيف وكذلك تحسين الحالة العامة للياقة . وهذه امور يمكن تسجيلها في بطاقة تسجيل المستوى ومن ثم يمكن الرجوع لها لتتبع تطور الحالة التدريبية . ويمكن مراقبة المستوى عن طريق متابعة التسجيل تحدد ما وصل اليه اللاعب وكذلك تتبع تقدمه من حيث سرعة معدلاته وهذه تسمح بان يقارن الفرد نفسه بدقة من فترة لاخرى كما تمكنه ايضا مقارنة مستواه بمستوى الآخرين وكذلك مقارنة معدل تقدمه بمعدلات تقدم الآخرين وهذه امور تحقق روح الكفاح والتنافس الشريف بين الافراد بهدف تحسين المستوى</a:t>
            </a:r>
            <a:endParaRPr lang="en-US" dirty="0"/>
          </a:p>
        </p:txBody>
      </p:sp>
    </p:spTree>
    <p:extLst>
      <p:ext uri="{BB962C8B-B14F-4D97-AF65-F5344CB8AC3E}">
        <p14:creationId xmlns:p14="http://schemas.microsoft.com/office/powerpoint/2010/main" val="6251372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تدفق">
  <a:themeElements>
    <a:clrScheme name="تدفق">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تدفق">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تدفق">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12</TotalTime>
  <Words>1563</Words>
  <Application>Microsoft Office PowerPoint</Application>
  <PresentationFormat>عرض على الشاشة (3:4)‏</PresentationFormat>
  <Paragraphs>87</Paragraphs>
  <Slides>13</Slides>
  <Notes>0</Notes>
  <HiddenSlides>0</HiddenSlides>
  <MMClips>0</MMClips>
  <ScaleCrop>false</ScaleCrop>
  <HeadingPairs>
    <vt:vector size="4" baseType="variant">
      <vt:variant>
        <vt:lpstr>نسق</vt:lpstr>
      </vt:variant>
      <vt:variant>
        <vt:i4>1</vt:i4>
      </vt:variant>
      <vt:variant>
        <vt:lpstr>عناوين الشرائح</vt:lpstr>
      </vt:variant>
      <vt:variant>
        <vt:i4>13</vt:i4>
      </vt:variant>
    </vt:vector>
  </HeadingPairs>
  <TitlesOfParts>
    <vt:vector size="14" baseType="lpstr">
      <vt:lpstr>تدفق</vt:lpstr>
      <vt:lpstr>   محاضرة في التدريب الرياضي   د. نصير حميد كريم سعيد </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المستقبل للحاسبات - سنجار</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محاضرة في التدريب الرياضي   د. نصير حميد كريم سعيد</dc:title>
  <dc:creator>ART1</dc:creator>
  <cp:lastModifiedBy>ART1</cp:lastModifiedBy>
  <cp:revision>2</cp:revision>
  <dcterms:created xsi:type="dcterms:W3CDTF">2019-12-04T16:10:37Z</dcterms:created>
  <dcterms:modified xsi:type="dcterms:W3CDTF">2019-12-04T16:22:46Z</dcterms:modified>
</cp:coreProperties>
</file>