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6" r:id="rId5"/>
    <p:sldId id="257" r:id="rId6"/>
    <p:sldId id="259" r:id="rId7"/>
    <p:sldId id="258" r:id="rId8"/>
    <p:sldId id="260" r:id="rId9"/>
    <p:sldId id="261" r:id="rId10"/>
    <p:sldId id="263" r:id="rId11"/>
    <p:sldId id="262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5" r:id="rId53"/>
    <p:sldId id="304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6" r:id="rId64"/>
    <p:sldId id="315" r:id="rId65"/>
    <p:sldId id="317" r:id="rId66"/>
    <p:sldId id="318" r:id="rId67"/>
    <p:sldId id="319" r:id="rId68"/>
    <p:sldId id="321" r:id="rId69"/>
    <p:sldId id="320" r:id="rId70"/>
    <p:sldId id="322" r:id="rId7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B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506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2474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128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208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741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8863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6026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58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6446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831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6591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506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2474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1281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2087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7417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8863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602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5876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6446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831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6591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506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2474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1281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2087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7417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886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6026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5876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6446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831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659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16/05/1441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941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941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16/05/1441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941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55576" y="908720"/>
            <a:ext cx="7772400" cy="3024336"/>
          </a:xfrm>
        </p:spPr>
        <p:txBody>
          <a:bodyPr>
            <a:normAutofit/>
          </a:bodyPr>
          <a:lstStyle/>
          <a:p>
            <a:r>
              <a:rPr lang="ar-IQ" sz="5400" dirty="0" smtClean="0">
                <a:cs typeface="Farsi Simple Bold" panose="02010400000000000000" pitchFamily="2" charset="-78"/>
              </a:rPr>
              <a:t>مساعد مادة </a:t>
            </a:r>
            <a:br>
              <a:rPr lang="ar-IQ" sz="5400" dirty="0" smtClean="0">
                <a:cs typeface="Farsi Simple Bold" panose="02010400000000000000" pitchFamily="2" charset="-78"/>
              </a:rPr>
            </a:br>
            <a:r>
              <a:rPr lang="ar-IQ" sz="5400" dirty="0" smtClean="0">
                <a:cs typeface="Farsi Simple Bold" panose="02010400000000000000" pitchFamily="2" charset="-78"/>
              </a:rPr>
              <a:t>التحليل العددي</a:t>
            </a:r>
            <a:r>
              <a:rPr lang="ar-IQ" sz="5400" dirty="0">
                <a:cs typeface="Farsi Simple Bold" panose="02010400000000000000" pitchFamily="2" charset="-78"/>
              </a:rPr>
              <a:t/>
            </a:r>
            <a:br>
              <a:rPr lang="ar-IQ" sz="5400" dirty="0">
                <a:cs typeface="Farsi Simple Bold" panose="02010400000000000000" pitchFamily="2" charset="-78"/>
              </a:rPr>
            </a:br>
            <a:r>
              <a:rPr lang="en-US" sz="54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numerical analysis</a:t>
            </a:r>
            <a:endParaRPr lang="ar-IQ" sz="5400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ar-IQ" sz="4800" dirty="0" smtClean="0">
                <a:solidFill>
                  <a:srgbClr val="002060"/>
                </a:solidFill>
              </a:rPr>
              <a:t>اعداد</a:t>
            </a:r>
          </a:p>
          <a:p>
            <a:r>
              <a:rPr lang="ar-IQ" sz="4800" dirty="0" smtClean="0">
                <a:solidFill>
                  <a:srgbClr val="FF0000"/>
                </a:solidFill>
              </a:rPr>
              <a:t>أ.م. كمال اسماعيل غفور</a:t>
            </a:r>
            <a:endParaRPr lang="ar-IQ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058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2" t="6349" r="8730" b="53016"/>
          <a:stretch/>
        </p:blipFill>
        <p:spPr>
          <a:xfrm>
            <a:off x="35496" y="260648"/>
            <a:ext cx="9070756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5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7" t="47407" r="10524" b="7090"/>
          <a:stretch/>
        </p:blipFill>
        <p:spPr>
          <a:xfrm>
            <a:off x="251520" y="188640"/>
            <a:ext cx="8568952" cy="649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22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3" t="5291" r="10824" b="54709"/>
          <a:stretch/>
        </p:blipFill>
        <p:spPr>
          <a:xfrm>
            <a:off x="136429" y="296491"/>
            <a:ext cx="8900067" cy="64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424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8" t="44444" r="9328" b="10900"/>
          <a:stretch/>
        </p:blipFill>
        <p:spPr>
          <a:xfrm>
            <a:off x="323528" y="116632"/>
            <a:ext cx="8484390" cy="658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44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9" t="6772" r="9926" b="44127"/>
          <a:stretch/>
        </p:blipFill>
        <p:spPr>
          <a:xfrm>
            <a:off x="467544" y="116632"/>
            <a:ext cx="8352928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7161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5" t="75132" r="9030" b="9630"/>
          <a:stretch/>
        </p:blipFill>
        <p:spPr>
          <a:xfrm>
            <a:off x="125521" y="404664"/>
            <a:ext cx="8910975" cy="237626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0" t="7408" r="11124" b="68466"/>
          <a:stretch/>
        </p:blipFill>
        <p:spPr>
          <a:xfrm>
            <a:off x="140777" y="2594677"/>
            <a:ext cx="8895719" cy="393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238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34074" r="9627" b="6243"/>
          <a:stretch/>
        </p:blipFill>
        <p:spPr>
          <a:xfrm>
            <a:off x="395536" y="72008"/>
            <a:ext cx="8424935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044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5" t="6561" r="10225" b="57037"/>
          <a:stretch/>
        </p:blipFill>
        <p:spPr>
          <a:xfrm>
            <a:off x="58622" y="385506"/>
            <a:ext cx="9049882" cy="585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66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9" t="42327" r="9926" b="7514"/>
          <a:stretch/>
        </p:blipFill>
        <p:spPr>
          <a:xfrm>
            <a:off x="971600" y="139394"/>
            <a:ext cx="7521232" cy="660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818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9" t="4656" r="9328" b="66138"/>
          <a:stretch/>
        </p:blipFill>
        <p:spPr>
          <a:xfrm>
            <a:off x="251520" y="836712"/>
            <a:ext cx="8352928" cy="40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80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6384" r="10940" b="44028"/>
          <a:stretch/>
        </p:blipFill>
        <p:spPr>
          <a:xfrm>
            <a:off x="395536" y="188640"/>
            <a:ext cx="8280919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831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4" t="39153" r="10524" b="13651"/>
          <a:stretch/>
        </p:blipFill>
        <p:spPr>
          <a:xfrm>
            <a:off x="611560" y="44624"/>
            <a:ext cx="7920880" cy="669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82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7" t="7196" r="9030" b="41164"/>
          <a:stretch/>
        </p:blipFill>
        <p:spPr>
          <a:xfrm>
            <a:off x="395536" y="44624"/>
            <a:ext cx="8424936" cy="67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624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7" t="58835" r="10824" b="6667"/>
          <a:stretch/>
        </p:blipFill>
        <p:spPr>
          <a:xfrm>
            <a:off x="12687" y="476672"/>
            <a:ext cx="9131314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15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5" t="6561" r="10525" b="46032"/>
          <a:stretch/>
        </p:blipFill>
        <p:spPr>
          <a:xfrm>
            <a:off x="293665" y="44624"/>
            <a:ext cx="8598815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612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6" t="55873" r="10524" b="7513"/>
          <a:stretch/>
        </p:blipFill>
        <p:spPr>
          <a:xfrm>
            <a:off x="107504" y="260648"/>
            <a:ext cx="8968112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237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8" t="6137" r="9328" b="36297"/>
          <a:stretch/>
        </p:blipFill>
        <p:spPr>
          <a:xfrm>
            <a:off x="539552" y="0"/>
            <a:ext cx="8208912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5292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6" t="63704" r="6038" b="7725"/>
          <a:stretch/>
        </p:blipFill>
        <p:spPr>
          <a:xfrm>
            <a:off x="114289" y="1196752"/>
            <a:ext cx="897966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934075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ar-IQ" sz="7200" dirty="0" smtClean="0">
                <a:cs typeface="Old Antic Bold" panose="02010400000000000000" pitchFamily="2" charset="-78"/>
              </a:rPr>
              <a:t>الفصل الثالث</a:t>
            </a:r>
            <a:br>
              <a:rPr lang="ar-IQ" sz="7200" dirty="0" smtClean="0">
                <a:cs typeface="Old Antic Bold" panose="02010400000000000000" pitchFamily="2" charset="-78"/>
              </a:rPr>
            </a:br>
            <a:r>
              <a:rPr lang="ar-IQ" sz="7200" dirty="0" smtClean="0">
                <a:cs typeface="Old Antic Bold" panose="02010400000000000000" pitchFamily="2" charset="-78"/>
              </a:rPr>
              <a:t/>
            </a:r>
            <a:br>
              <a:rPr lang="ar-IQ" sz="7200" dirty="0" smtClean="0">
                <a:cs typeface="Old Antic Bold" panose="02010400000000000000" pitchFamily="2" charset="-78"/>
              </a:rPr>
            </a:br>
            <a:r>
              <a:rPr lang="ar-IQ" sz="7200" dirty="0" smtClean="0">
                <a:cs typeface="Old Antic Bold" panose="02010400000000000000" pitchFamily="2" charset="-78"/>
              </a:rPr>
              <a:t>حلول المنظومة الخطية</a:t>
            </a:r>
            <a:endParaRPr lang="ar-IQ" sz="7200" dirty="0">
              <a:cs typeface="Old Antic Bold" panose="0201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9921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7" t="17777" r="9926" b="40106"/>
          <a:stretch/>
        </p:blipFill>
        <p:spPr>
          <a:xfrm>
            <a:off x="163601" y="188640"/>
            <a:ext cx="8800887" cy="651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4720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7" t="59470" r="11123" b="11323"/>
          <a:stretch/>
        </p:blipFill>
        <p:spPr>
          <a:xfrm>
            <a:off x="181079" y="476672"/>
            <a:ext cx="8855417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72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4810546"/>
          </a:xfrm>
        </p:spPr>
        <p:txBody>
          <a:bodyPr>
            <a:normAutofit/>
          </a:bodyPr>
          <a:lstStyle/>
          <a:p>
            <a:r>
              <a:rPr lang="ar-IQ" sz="8000" dirty="0" smtClean="0">
                <a:cs typeface="Old Antic Bold" panose="02010400000000000000" pitchFamily="2" charset="-78"/>
              </a:rPr>
              <a:t>الفصل الاول</a:t>
            </a:r>
            <a:br>
              <a:rPr lang="ar-IQ" sz="8000" dirty="0" smtClean="0">
                <a:cs typeface="Old Antic Bold" panose="02010400000000000000" pitchFamily="2" charset="-78"/>
              </a:rPr>
            </a:br>
            <a:r>
              <a:rPr lang="ar-IQ" sz="8000" dirty="0">
                <a:cs typeface="Old Antic Bold" panose="02010400000000000000" pitchFamily="2" charset="-78"/>
              </a:rPr>
              <a:t/>
            </a:r>
            <a:br>
              <a:rPr lang="ar-IQ" sz="8000" dirty="0">
                <a:cs typeface="Old Antic Bold" panose="02010400000000000000" pitchFamily="2" charset="-78"/>
              </a:rPr>
            </a:br>
            <a:r>
              <a:rPr lang="ar-IQ" sz="8000" dirty="0" smtClean="0">
                <a:cs typeface="Old Antic Bold" panose="02010400000000000000" pitchFamily="2" charset="-78"/>
              </a:rPr>
              <a:t>تحليل الاخطاء</a:t>
            </a:r>
            <a:endParaRPr lang="ar-IQ" sz="8000" dirty="0">
              <a:cs typeface="Old Antic Bold" panose="0201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1912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4" t="6772" r="9926" b="54921"/>
          <a:stretch/>
        </p:blipFill>
        <p:spPr>
          <a:xfrm>
            <a:off x="171648" y="188640"/>
            <a:ext cx="8936856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572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6" t="43175" r="9328" b="36931"/>
          <a:stretch/>
        </p:blipFill>
        <p:spPr>
          <a:xfrm>
            <a:off x="96014" y="764703"/>
            <a:ext cx="9012490" cy="496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69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4" t="6349" r="14413" b="57037"/>
          <a:stretch/>
        </p:blipFill>
        <p:spPr>
          <a:xfrm>
            <a:off x="55192" y="94258"/>
            <a:ext cx="8981304" cy="621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99697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0" t="42540" r="12618" b="7090"/>
          <a:stretch/>
        </p:blipFill>
        <p:spPr>
          <a:xfrm>
            <a:off x="827584" y="44624"/>
            <a:ext cx="7848872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0274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8" t="8254" r="12319" b="62540"/>
          <a:stretch/>
        </p:blipFill>
        <p:spPr>
          <a:xfrm>
            <a:off x="179512" y="958169"/>
            <a:ext cx="8758759" cy="463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095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0" t="37249" r="11421" b="7936"/>
          <a:stretch/>
        </p:blipFill>
        <p:spPr>
          <a:xfrm>
            <a:off x="683568" y="44624"/>
            <a:ext cx="7920880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18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4" t="9312" r="10524" b="47725"/>
          <a:stretch/>
        </p:blipFill>
        <p:spPr>
          <a:xfrm>
            <a:off x="179512" y="60958"/>
            <a:ext cx="8806016" cy="679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095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1" t="6773" r="10824" b="45185"/>
          <a:stretch/>
        </p:blipFill>
        <p:spPr>
          <a:xfrm>
            <a:off x="971600" y="61691"/>
            <a:ext cx="7524328" cy="659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62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5" t="54392" r="11421" b="10053"/>
          <a:stretch/>
        </p:blipFill>
        <p:spPr>
          <a:xfrm>
            <a:off x="98600" y="476672"/>
            <a:ext cx="8937896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546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6" t="7407" r="8730" b="56402"/>
          <a:stretch/>
        </p:blipFill>
        <p:spPr>
          <a:xfrm>
            <a:off x="179512" y="476672"/>
            <a:ext cx="8819504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016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1" t="4868" r="10226" b="57037"/>
          <a:stretch/>
        </p:blipFill>
        <p:spPr>
          <a:xfrm>
            <a:off x="90004" y="333827"/>
            <a:ext cx="8946492" cy="614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49049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1" t="43809" r="12020" b="8148"/>
          <a:stretch/>
        </p:blipFill>
        <p:spPr>
          <a:xfrm>
            <a:off x="294793" y="129172"/>
            <a:ext cx="8525679" cy="661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8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323" y="0"/>
            <a:ext cx="48533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76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ar-IQ" sz="7200" dirty="0" smtClean="0">
                <a:cs typeface="Old Antic Bold" panose="02010400000000000000" pitchFamily="2" charset="-78"/>
              </a:rPr>
              <a:t>الفصل الرابع</a:t>
            </a:r>
            <a:br>
              <a:rPr lang="ar-IQ" sz="7200" dirty="0" smtClean="0">
                <a:cs typeface="Old Antic Bold" panose="02010400000000000000" pitchFamily="2" charset="-78"/>
              </a:rPr>
            </a:br>
            <a:r>
              <a:rPr lang="ar-IQ" sz="7200" dirty="0" smtClean="0">
                <a:cs typeface="Old Antic Bold" panose="02010400000000000000" pitchFamily="2" charset="-78"/>
              </a:rPr>
              <a:t/>
            </a:r>
            <a:br>
              <a:rPr lang="ar-IQ" sz="7200" dirty="0" smtClean="0">
                <a:cs typeface="Old Antic Bold" panose="02010400000000000000" pitchFamily="2" charset="-78"/>
              </a:rPr>
            </a:br>
            <a:r>
              <a:rPr lang="ar-IQ" sz="6000" dirty="0" err="1" smtClean="0">
                <a:cs typeface="Old Antic Bold" panose="02010400000000000000" pitchFamily="2" charset="-78"/>
              </a:rPr>
              <a:t>الاندراج</a:t>
            </a:r>
            <a:r>
              <a:rPr lang="ar-IQ" sz="6000" dirty="0" smtClean="0">
                <a:cs typeface="Old Antic Bold" panose="02010400000000000000" pitchFamily="2" charset="-78"/>
              </a:rPr>
              <a:t> والاستكمال وتقريب متعددات الحدود</a:t>
            </a:r>
            <a:endParaRPr lang="ar-IQ" sz="7200" dirty="0">
              <a:cs typeface="Old Antic Bold" panose="0201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56926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1" t="16932" r="10524" b="46878"/>
          <a:stretch/>
        </p:blipFill>
        <p:spPr>
          <a:xfrm>
            <a:off x="35496" y="332656"/>
            <a:ext cx="9087323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477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1" t="52064" r="12020" b="5820"/>
          <a:stretch/>
        </p:blipFill>
        <p:spPr>
          <a:xfrm>
            <a:off x="467544" y="158677"/>
            <a:ext cx="8468185" cy="658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69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9" t="5926" r="9926" b="63175"/>
          <a:stretch/>
        </p:blipFill>
        <p:spPr>
          <a:xfrm>
            <a:off x="819" y="908720"/>
            <a:ext cx="9188417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56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9" t="35767" r="9328" b="9206"/>
          <a:stretch/>
        </p:blipFill>
        <p:spPr>
          <a:xfrm>
            <a:off x="899592" y="116632"/>
            <a:ext cx="7776864" cy="658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45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1" t="6561" r="11421" b="67831"/>
          <a:stretch/>
        </p:blipFill>
        <p:spPr>
          <a:xfrm>
            <a:off x="60845" y="969407"/>
            <a:ext cx="9047659" cy="42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372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4" t="31323" r="11123" b="12592"/>
          <a:stretch/>
        </p:blipFill>
        <p:spPr>
          <a:xfrm>
            <a:off x="467544" y="198812"/>
            <a:ext cx="8280920" cy="665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086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ar-IQ" sz="7200" dirty="0" smtClean="0">
                <a:cs typeface="Old Antic Bold" panose="02010400000000000000" pitchFamily="2" charset="-78"/>
              </a:rPr>
              <a:t>الفصل الخامس</a:t>
            </a:r>
            <a:br>
              <a:rPr lang="ar-IQ" sz="7200" dirty="0" smtClean="0">
                <a:cs typeface="Old Antic Bold" panose="02010400000000000000" pitchFamily="2" charset="-78"/>
              </a:rPr>
            </a:br>
            <a:r>
              <a:rPr lang="ar-IQ" sz="7200" dirty="0" smtClean="0">
                <a:cs typeface="Old Antic Bold" panose="02010400000000000000" pitchFamily="2" charset="-78"/>
              </a:rPr>
              <a:t/>
            </a:r>
            <a:br>
              <a:rPr lang="ar-IQ" sz="7200" dirty="0" smtClean="0">
                <a:cs typeface="Old Antic Bold" panose="02010400000000000000" pitchFamily="2" charset="-78"/>
              </a:rPr>
            </a:br>
            <a:r>
              <a:rPr lang="ar-IQ" sz="8000" dirty="0" smtClean="0">
                <a:cs typeface="Old Antic Bold" panose="02010400000000000000" pitchFamily="2" charset="-78"/>
              </a:rPr>
              <a:t>التفاضل والتكامل العددي</a:t>
            </a:r>
            <a:endParaRPr lang="ar-IQ" sz="7200" dirty="0">
              <a:cs typeface="Old Antic Bold" panose="0201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5692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9" t="44444" r="9627" b="5820"/>
          <a:stretch/>
        </p:blipFill>
        <p:spPr>
          <a:xfrm>
            <a:off x="179512" y="260648"/>
            <a:ext cx="8964488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921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9" t="17990" r="11123" b="43704"/>
          <a:stretch/>
        </p:blipFill>
        <p:spPr>
          <a:xfrm>
            <a:off x="102727" y="254761"/>
            <a:ext cx="9005777" cy="63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001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2" t="55450" r="9627" b="6667"/>
          <a:stretch/>
        </p:blipFill>
        <p:spPr>
          <a:xfrm>
            <a:off x="35496" y="509380"/>
            <a:ext cx="9085109" cy="615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429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5" t="5926" r="11123" b="47037"/>
          <a:stretch/>
        </p:blipFill>
        <p:spPr>
          <a:xfrm>
            <a:off x="251520" y="0"/>
            <a:ext cx="8713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491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8" t="51851" r="11124" b="6879"/>
          <a:stretch/>
        </p:blipFill>
        <p:spPr>
          <a:xfrm>
            <a:off x="35496" y="188639"/>
            <a:ext cx="9008864" cy="660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58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9" t="4867" r="10524" b="55556"/>
          <a:stretch/>
        </p:blipFill>
        <p:spPr>
          <a:xfrm>
            <a:off x="72008" y="99835"/>
            <a:ext cx="8964488" cy="649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676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1" t="44021" r="10226" b="9629"/>
          <a:stretch/>
        </p:blipFill>
        <p:spPr>
          <a:xfrm>
            <a:off x="395536" y="44624"/>
            <a:ext cx="8627279" cy="666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16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0" t="6561" r="11720" b="46719"/>
          <a:stretch/>
        </p:blipFill>
        <p:spPr>
          <a:xfrm>
            <a:off x="323528" y="188640"/>
            <a:ext cx="8568952" cy="655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95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9" t="53545" r="11422" b="7302"/>
          <a:stretch/>
        </p:blipFill>
        <p:spPr>
          <a:xfrm>
            <a:off x="150777" y="294866"/>
            <a:ext cx="8885719" cy="644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4812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9" t="6984" r="10226" b="46508"/>
          <a:stretch/>
        </p:blipFill>
        <p:spPr>
          <a:xfrm>
            <a:off x="467544" y="0"/>
            <a:ext cx="8295704" cy="686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727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3" t="53544" r="9328" b="7090"/>
          <a:stretch/>
        </p:blipFill>
        <p:spPr>
          <a:xfrm>
            <a:off x="77307" y="188640"/>
            <a:ext cx="8959189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20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8" t="4233" r="9029" b="51534"/>
          <a:stretch/>
        </p:blipFill>
        <p:spPr>
          <a:xfrm>
            <a:off x="350828" y="1"/>
            <a:ext cx="85416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9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ar-IQ" sz="7200" dirty="0" smtClean="0">
                <a:cs typeface="Old Antic Bold" panose="02010400000000000000" pitchFamily="2" charset="-78"/>
              </a:rPr>
              <a:t>الفصل السادس</a:t>
            </a:r>
            <a:br>
              <a:rPr lang="ar-IQ" sz="7200" dirty="0" smtClean="0">
                <a:cs typeface="Old Antic Bold" panose="02010400000000000000" pitchFamily="2" charset="-78"/>
              </a:rPr>
            </a:br>
            <a:r>
              <a:rPr lang="ar-IQ" sz="7200" dirty="0" smtClean="0">
                <a:cs typeface="Old Antic Bold" panose="02010400000000000000" pitchFamily="2" charset="-78"/>
              </a:rPr>
              <a:t/>
            </a:r>
            <a:br>
              <a:rPr lang="ar-IQ" sz="7200" dirty="0" smtClean="0">
                <a:cs typeface="Old Antic Bold" panose="02010400000000000000" pitchFamily="2" charset="-78"/>
              </a:rPr>
            </a:br>
            <a:r>
              <a:rPr lang="ar-IQ" sz="7200" dirty="0" smtClean="0">
                <a:cs typeface="Old Antic Bold" panose="02010400000000000000" pitchFamily="2" charset="-78"/>
              </a:rPr>
              <a:t>حل المعادلات التفاضلية</a:t>
            </a:r>
            <a:endParaRPr lang="ar-IQ" sz="7200" dirty="0">
              <a:cs typeface="Old Antic Bold" panose="0201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5692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2" t="19683" r="9328" b="55556"/>
          <a:stretch/>
        </p:blipFill>
        <p:spPr>
          <a:xfrm>
            <a:off x="107504" y="764704"/>
            <a:ext cx="8970225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20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3" t="44655" r="14413" b="6244"/>
          <a:stretch/>
        </p:blipFill>
        <p:spPr>
          <a:xfrm>
            <a:off x="35496" y="44624"/>
            <a:ext cx="8892481" cy="680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234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1" t="7196" r="8132" b="61058"/>
          <a:stretch/>
        </p:blipFill>
        <p:spPr>
          <a:xfrm>
            <a:off x="35496" y="747524"/>
            <a:ext cx="9036496" cy="505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159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9" t="41238" r="10226" b="34219"/>
          <a:stretch/>
        </p:blipFill>
        <p:spPr>
          <a:xfrm>
            <a:off x="0" y="404664"/>
            <a:ext cx="903649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12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1" t="66032" r="9627" b="6878"/>
          <a:stretch/>
        </p:blipFill>
        <p:spPr>
          <a:xfrm>
            <a:off x="79381" y="836712"/>
            <a:ext cx="8957115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024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9" t="3810" r="9328" b="79894"/>
          <a:stretch/>
        </p:blipFill>
        <p:spPr>
          <a:xfrm>
            <a:off x="0" y="1268760"/>
            <a:ext cx="9013575" cy="359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771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8" t="5502" r="11124" b="51323"/>
          <a:stretch/>
        </p:blipFill>
        <p:spPr>
          <a:xfrm>
            <a:off x="899592" y="377370"/>
            <a:ext cx="7210632" cy="600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0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r>
              <a:rPr lang="ar-IQ" sz="6600" dirty="0" smtClean="0">
                <a:cs typeface="Old Antic Bold" panose="02010400000000000000" pitchFamily="2" charset="-78"/>
              </a:rPr>
              <a:t>الفصل الثاني</a:t>
            </a:r>
            <a:br>
              <a:rPr lang="ar-IQ" sz="6600" dirty="0" smtClean="0">
                <a:cs typeface="Old Antic Bold" panose="02010400000000000000" pitchFamily="2" charset="-78"/>
              </a:rPr>
            </a:br>
            <a:r>
              <a:rPr lang="ar-IQ" sz="6600" dirty="0">
                <a:cs typeface="Old Antic Bold" panose="02010400000000000000" pitchFamily="2" charset="-78"/>
              </a:rPr>
              <a:t/>
            </a:r>
            <a:br>
              <a:rPr lang="ar-IQ" sz="6600" dirty="0">
                <a:cs typeface="Old Antic Bold" panose="02010400000000000000" pitchFamily="2" charset="-78"/>
              </a:rPr>
            </a:br>
            <a:r>
              <a:rPr lang="ar-IQ" sz="6600" dirty="0" smtClean="0">
                <a:cs typeface="Old Antic Bold" panose="02010400000000000000" pitchFamily="2" charset="-78"/>
              </a:rPr>
              <a:t>حلول المعادلات غير الخطية</a:t>
            </a:r>
            <a:endParaRPr lang="ar-IQ" sz="6600" dirty="0">
              <a:cs typeface="Old Antic Bold" panose="0201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7475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7196" r="9627" b="55979"/>
          <a:stretch/>
        </p:blipFill>
        <p:spPr>
          <a:xfrm>
            <a:off x="35496" y="260648"/>
            <a:ext cx="9094531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67674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4" t="43597" r="3646" b="6879"/>
          <a:stretch/>
        </p:blipFill>
        <p:spPr>
          <a:xfrm>
            <a:off x="251520" y="188641"/>
            <a:ext cx="8712968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8849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20</Words>
  <Application>Microsoft Office PowerPoint</Application>
  <PresentationFormat>عرض على الشاشة (3:4)‏</PresentationFormat>
  <Paragraphs>9</Paragraphs>
  <Slides>67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4</vt:i4>
      </vt:variant>
      <vt:variant>
        <vt:lpstr>عناوين الشرائح</vt:lpstr>
      </vt:variant>
      <vt:variant>
        <vt:i4>67</vt:i4>
      </vt:variant>
    </vt:vector>
  </HeadingPairs>
  <TitlesOfParts>
    <vt:vector size="71" baseType="lpstr">
      <vt:lpstr>سمة Office</vt:lpstr>
      <vt:lpstr>1_سمة Office</vt:lpstr>
      <vt:lpstr>2_سمة Office</vt:lpstr>
      <vt:lpstr>3_سمة Office</vt:lpstr>
      <vt:lpstr>مساعد مادة  التحليل العددي numerical analysis</vt:lpstr>
      <vt:lpstr>عرض تقديمي في PowerPoint</vt:lpstr>
      <vt:lpstr>الفصل الاول  تحليل الاخطاء</vt:lpstr>
      <vt:lpstr>عرض تقديمي في PowerPoint</vt:lpstr>
      <vt:lpstr>عرض تقديمي في PowerPoint</vt:lpstr>
      <vt:lpstr>عرض تقديمي في PowerPoint</vt:lpstr>
      <vt:lpstr>الفصل الثاني  حلول المعادلات غير الخطية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الفصل الثالث  حلول المنظومة الخطية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الفصل الرابع  الاندراج والاستكمال وتقريب متعددات الحدود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الفصل الخامس  التفاضل والتكامل العددي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الفصل السادس  حل المعادلات التفاضلية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مساعد مادة  التحليل العددي numerical analysis</dc:title>
  <dc:creator>kamal</dc:creator>
  <cp:lastModifiedBy>DR.Ahmed Saker 2O11</cp:lastModifiedBy>
  <cp:revision>11</cp:revision>
  <dcterms:created xsi:type="dcterms:W3CDTF">2020-01-11T09:09:30Z</dcterms:created>
  <dcterms:modified xsi:type="dcterms:W3CDTF">2020-01-11T11:06:48Z</dcterms:modified>
</cp:coreProperties>
</file>