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7" r:id="rId4"/>
    <p:sldId id="261" r:id="rId5"/>
    <p:sldId id="278" r:id="rId6"/>
    <p:sldId id="277" r:id="rId7"/>
    <p:sldId id="262" r:id="rId8"/>
    <p:sldId id="263" r:id="rId9"/>
    <p:sldId id="264" r:id="rId10"/>
    <p:sldId id="274" r:id="rId11"/>
    <p:sldId id="275" r:id="rId12"/>
    <p:sldId id="276"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49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1" Type="http://schemas.openxmlformats.org/officeDocument/2006/relationships/image" Target="../media/image1.png"/></Relationships>
</file>

<file path=ppt/diagrams/_rels/drawing3.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B9FC89-E3FA-47D5-86D9-92102D9936FC}" type="doc">
      <dgm:prSet loTypeId="urn:microsoft.com/office/officeart/2008/layout/AlternatingHexagons" loCatId="list" qsTypeId="urn:microsoft.com/office/officeart/2005/8/quickstyle/simple3" qsCatId="simple" csTypeId="urn:microsoft.com/office/officeart/2005/8/colors/accent1_2" csCatId="accent1" phldr="1"/>
      <dgm:spPr/>
      <dgm:t>
        <a:bodyPr/>
        <a:lstStyle/>
        <a:p>
          <a:pPr rtl="1"/>
          <a:endParaRPr lang="ar-IQ"/>
        </a:p>
      </dgm:t>
    </dgm:pt>
    <dgm:pt modelId="{B205C988-9182-49F1-959A-4EA5CE093F1B}">
      <dgm:prSet custT="1"/>
      <dgm:spPr/>
      <dgm:t>
        <a:bodyPr/>
        <a:lstStyle/>
        <a:p>
          <a:pPr algn="r" rtl="0"/>
          <a:r>
            <a:rPr lang="ar-IQ" sz="3200" dirty="0" smtClean="0">
              <a:latin typeface="Arial" panose="020B0604020202020204" pitchFamily="34" charset="0"/>
              <a:cs typeface="Arial" panose="020B0604020202020204" pitchFamily="34" charset="0"/>
            </a:rPr>
            <a:t>مفاهيم مهمة</a:t>
          </a:r>
          <a:endParaRPr lang="ar-IQ" sz="3200" dirty="0">
            <a:latin typeface="Arial" panose="020B0604020202020204" pitchFamily="34" charset="0"/>
            <a:cs typeface="Arial" panose="020B0604020202020204" pitchFamily="34" charset="0"/>
          </a:endParaRPr>
        </a:p>
      </dgm:t>
    </dgm:pt>
    <dgm:pt modelId="{0D373E27-6A70-4E0B-8B5A-FE6F292DA1EE}" type="parTrans" cxnId="{420C1A15-49EC-4EB5-8267-318C0D44B895}">
      <dgm:prSet/>
      <dgm:spPr/>
      <dgm:t>
        <a:bodyPr/>
        <a:lstStyle/>
        <a:p>
          <a:pPr rtl="1"/>
          <a:endParaRPr lang="ar-IQ"/>
        </a:p>
      </dgm:t>
    </dgm:pt>
    <dgm:pt modelId="{5844D2CD-8A59-48D9-92E5-695093B71B67}" type="sibTrans" cxnId="{420C1A15-49EC-4EB5-8267-318C0D44B895}">
      <dgm:prSet custT="1"/>
      <dgm:spPr/>
      <dgm:t>
        <a:bodyPr/>
        <a:lstStyle/>
        <a:p>
          <a:pPr rtl="1"/>
          <a:r>
            <a:rPr lang="ar-IQ" sz="1800" dirty="0" smtClean="0"/>
            <a:t>ومصطلحات مهمة</a:t>
          </a:r>
          <a:endParaRPr lang="ar-IQ" sz="1800" dirty="0"/>
        </a:p>
      </dgm:t>
    </dgm:pt>
    <dgm:pt modelId="{A535B15B-041D-4093-B896-7F3FBD1DE974}" type="pres">
      <dgm:prSet presAssocID="{7FB9FC89-E3FA-47D5-86D9-92102D9936FC}" presName="Name0" presStyleCnt="0">
        <dgm:presLayoutVars>
          <dgm:chMax/>
          <dgm:chPref/>
          <dgm:dir/>
          <dgm:animLvl val="lvl"/>
        </dgm:presLayoutVars>
      </dgm:prSet>
      <dgm:spPr/>
      <dgm:t>
        <a:bodyPr/>
        <a:lstStyle/>
        <a:p>
          <a:endParaRPr lang="en-US"/>
        </a:p>
      </dgm:t>
    </dgm:pt>
    <dgm:pt modelId="{2F8C5698-CC2C-47C8-916B-A19AB0AC2804}" type="pres">
      <dgm:prSet presAssocID="{B205C988-9182-49F1-959A-4EA5CE093F1B}" presName="composite" presStyleCnt="0"/>
      <dgm:spPr/>
    </dgm:pt>
    <dgm:pt modelId="{B1729C03-C1C1-4589-9DE4-C5287FFB1450}" type="pres">
      <dgm:prSet presAssocID="{B205C988-9182-49F1-959A-4EA5CE093F1B}" presName="Parent1" presStyleLbl="node1" presStyleIdx="0" presStyleCnt="2" custLinFactNeighborX="79446" custLinFactNeighborY="-2206">
        <dgm:presLayoutVars>
          <dgm:chMax val="1"/>
          <dgm:chPref val="1"/>
          <dgm:bulletEnabled val="1"/>
        </dgm:presLayoutVars>
      </dgm:prSet>
      <dgm:spPr/>
      <dgm:t>
        <a:bodyPr/>
        <a:lstStyle/>
        <a:p>
          <a:endParaRPr lang="en-US"/>
        </a:p>
      </dgm:t>
    </dgm:pt>
    <dgm:pt modelId="{EC9FBBF8-13B2-4997-998C-CD4D4F5B0329}" type="pres">
      <dgm:prSet presAssocID="{B205C988-9182-49F1-959A-4EA5CE093F1B}" presName="Childtext1" presStyleLbl="revTx" presStyleIdx="0" presStyleCnt="1">
        <dgm:presLayoutVars>
          <dgm:chMax val="0"/>
          <dgm:chPref val="0"/>
          <dgm:bulletEnabled val="1"/>
        </dgm:presLayoutVars>
      </dgm:prSet>
      <dgm:spPr/>
    </dgm:pt>
    <dgm:pt modelId="{D3596204-B6CB-4A71-936A-92B6899FA57A}" type="pres">
      <dgm:prSet presAssocID="{B205C988-9182-49F1-959A-4EA5CE093F1B}" presName="BalanceSpacing" presStyleCnt="0"/>
      <dgm:spPr/>
    </dgm:pt>
    <dgm:pt modelId="{0545B8EE-0AF8-439C-9EAF-30A565C36893}" type="pres">
      <dgm:prSet presAssocID="{B205C988-9182-49F1-959A-4EA5CE093F1B}" presName="BalanceSpacing1" presStyleCnt="0"/>
      <dgm:spPr/>
    </dgm:pt>
    <dgm:pt modelId="{2D3C7754-DBC1-422A-8B30-E42802C2104A}" type="pres">
      <dgm:prSet presAssocID="{5844D2CD-8A59-48D9-92E5-695093B71B67}" presName="Accent1Text" presStyleLbl="node1" presStyleIdx="1" presStyleCnt="2" custLinFactNeighborX="-20284" custLinFactNeighborY="-735"/>
      <dgm:spPr/>
      <dgm:t>
        <a:bodyPr/>
        <a:lstStyle/>
        <a:p>
          <a:endParaRPr lang="en-US"/>
        </a:p>
      </dgm:t>
    </dgm:pt>
  </dgm:ptLst>
  <dgm:cxnLst>
    <dgm:cxn modelId="{A51F949B-D281-4F34-A33A-14AA2EA2D74C}" type="presOf" srcId="{7FB9FC89-E3FA-47D5-86D9-92102D9936FC}" destId="{A535B15B-041D-4093-B896-7F3FBD1DE974}" srcOrd="0" destOrd="0" presId="urn:microsoft.com/office/officeart/2008/layout/AlternatingHexagons"/>
    <dgm:cxn modelId="{0461ABC6-C77E-4D3F-9CFF-C853F1F6066D}" type="presOf" srcId="{B205C988-9182-49F1-959A-4EA5CE093F1B}" destId="{B1729C03-C1C1-4589-9DE4-C5287FFB1450}" srcOrd="0" destOrd="0" presId="urn:microsoft.com/office/officeart/2008/layout/AlternatingHexagons"/>
    <dgm:cxn modelId="{420C1A15-49EC-4EB5-8267-318C0D44B895}" srcId="{7FB9FC89-E3FA-47D5-86D9-92102D9936FC}" destId="{B205C988-9182-49F1-959A-4EA5CE093F1B}" srcOrd="0" destOrd="0" parTransId="{0D373E27-6A70-4E0B-8B5A-FE6F292DA1EE}" sibTransId="{5844D2CD-8A59-48D9-92E5-695093B71B67}"/>
    <dgm:cxn modelId="{39ABA233-8FDC-473D-9572-DCB7B47DA2F5}" type="presOf" srcId="{5844D2CD-8A59-48D9-92E5-695093B71B67}" destId="{2D3C7754-DBC1-422A-8B30-E42802C2104A}" srcOrd="0" destOrd="0" presId="urn:microsoft.com/office/officeart/2008/layout/AlternatingHexagons"/>
    <dgm:cxn modelId="{2AAC1263-59C9-47B5-B5D0-9D79357C3BEA}" type="presParOf" srcId="{A535B15B-041D-4093-B896-7F3FBD1DE974}" destId="{2F8C5698-CC2C-47C8-916B-A19AB0AC2804}" srcOrd="0" destOrd="0" presId="urn:microsoft.com/office/officeart/2008/layout/AlternatingHexagons"/>
    <dgm:cxn modelId="{4108FC56-D371-4A5F-81AC-A0A91C48969F}" type="presParOf" srcId="{2F8C5698-CC2C-47C8-916B-A19AB0AC2804}" destId="{B1729C03-C1C1-4589-9DE4-C5287FFB1450}" srcOrd="0" destOrd="0" presId="urn:microsoft.com/office/officeart/2008/layout/AlternatingHexagons"/>
    <dgm:cxn modelId="{CFC1AFF8-BF3C-4350-9B13-25E662A81755}" type="presParOf" srcId="{2F8C5698-CC2C-47C8-916B-A19AB0AC2804}" destId="{EC9FBBF8-13B2-4997-998C-CD4D4F5B0329}" srcOrd="1" destOrd="0" presId="urn:microsoft.com/office/officeart/2008/layout/AlternatingHexagons"/>
    <dgm:cxn modelId="{EBF04212-8DA7-4C7F-8547-911D59597247}" type="presParOf" srcId="{2F8C5698-CC2C-47C8-916B-A19AB0AC2804}" destId="{D3596204-B6CB-4A71-936A-92B6899FA57A}" srcOrd="2" destOrd="0" presId="urn:microsoft.com/office/officeart/2008/layout/AlternatingHexagons"/>
    <dgm:cxn modelId="{D12A5127-00C9-45BB-9A52-09E596C7CBFA}" type="presParOf" srcId="{2F8C5698-CC2C-47C8-916B-A19AB0AC2804}" destId="{0545B8EE-0AF8-439C-9EAF-30A565C36893}" srcOrd="3" destOrd="0" presId="urn:microsoft.com/office/officeart/2008/layout/AlternatingHexagons"/>
    <dgm:cxn modelId="{2B6580FB-64F3-4AE2-877E-F093E00F87CE}" type="presParOf" srcId="{2F8C5698-CC2C-47C8-916B-A19AB0AC2804}" destId="{2D3C7754-DBC1-422A-8B30-E42802C2104A}"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4490E8-FD82-4508-AC23-DF4D63FF1056}" type="doc">
      <dgm:prSet loTypeId="urn:microsoft.com/office/officeart/2005/8/layout/default" loCatId="list" qsTypeId="urn:microsoft.com/office/officeart/2005/8/quickstyle/3d1" qsCatId="3D" csTypeId="urn:microsoft.com/office/officeart/2005/8/colors/accent1_2" csCatId="accent1" phldr="1"/>
      <dgm:spPr/>
      <dgm:t>
        <a:bodyPr/>
        <a:lstStyle/>
        <a:p>
          <a:pPr rtl="1"/>
          <a:endParaRPr lang="ar-IQ"/>
        </a:p>
      </dgm:t>
    </dgm:pt>
    <dgm:pt modelId="{B5D8CF44-03EA-48D0-BB50-B5B9003F4A55}">
      <dgm:prSet custT="1"/>
      <dgm:spPr/>
      <dgm:t>
        <a:bodyPr/>
        <a:lstStyle/>
        <a:p>
          <a:r>
            <a:rPr lang="ar-EG" sz="1800" b="1" dirty="0" smtClean="0">
              <a:solidFill>
                <a:schemeClr val="tx1">
                  <a:lumMod val="95000"/>
                  <a:lumOff val="5000"/>
                </a:schemeClr>
              </a:solidFill>
            </a:rPr>
            <a:t>المشاركة والشعور بالمسئولية</a:t>
          </a:r>
          <a:r>
            <a:rPr lang="ar-EG" sz="1300" dirty="0" smtClean="0">
              <a:solidFill>
                <a:schemeClr val="tx1">
                  <a:lumMod val="95000"/>
                  <a:lumOff val="5000"/>
                </a:schemeClr>
              </a:solidFill>
            </a:rPr>
            <a:t>: </a:t>
          </a:r>
          <a:endParaRPr lang="ar-IQ" sz="1300" dirty="0" smtClean="0">
            <a:solidFill>
              <a:schemeClr val="tx1">
                <a:lumMod val="95000"/>
                <a:lumOff val="5000"/>
              </a:schemeClr>
            </a:solidFill>
          </a:endParaRPr>
        </a:p>
        <a:p>
          <a:r>
            <a:rPr lang="ar-EG" sz="1800" dirty="0" smtClean="0"/>
            <a:t>هو مساهمة الفرد في الأعمال والأنشطة المختلفة </a:t>
          </a:r>
          <a:r>
            <a:rPr lang="ar-EG" sz="1800" dirty="0" err="1" smtClean="0"/>
            <a:t>التى</a:t>
          </a:r>
          <a:r>
            <a:rPr lang="ar-EG" sz="1800" dirty="0" smtClean="0"/>
            <a:t> تخدم الجماعة، والاهتمام بأمورها، والعمل من أجلها والدفاع عن مصالحها0 </a:t>
          </a:r>
          <a:endParaRPr lang="en-US" sz="1800" dirty="0"/>
        </a:p>
      </dgm:t>
    </dgm:pt>
    <dgm:pt modelId="{17552004-0271-4CA8-BFF6-72E1CDDBE074}" type="parTrans" cxnId="{17CCF24A-B494-4F55-AE27-0BEDDC23A8D1}">
      <dgm:prSet/>
      <dgm:spPr/>
      <dgm:t>
        <a:bodyPr/>
        <a:lstStyle/>
        <a:p>
          <a:endParaRPr lang="en-US"/>
        </a:p>
      </dgm:t>
    </dgm:pt>
    <dgm:pt modelId="{925A6466-2484-4B98-B659-487E3FEE1C6C}" type="sibTrans" cxnId="{17CCF24A-B494-4F55-AE27-0BEDDC23A8D1}">
      <dgm:prSet/>
      <dgm:spPr/>
      <dgm:t>
        <a:bodyPr/>
        <a:lstStyle/>
        <a:p>
          <a:endParaRPr lang="en-US"/>
        </a:p>
      </dgm:t>
    </dgm:pt>
    <dgm:pt modelId="{838E79E6-242F-49C8-ABAC-0A138D536F8C}">
      <dgm:prSet custT="1"/>
      <dgm:spPr/>
      <dgm:t>
        <a:bodyPr/>
        <a:lstStyle/>
        <a:p>
          <a:pPr rtl="1"/>
          <a:r>
            <a:rPr lang="ar-SA" sz="1800" b="1" u="sng" dirty="0" smtClean="0">
              <a:solidFill>
                <a:schemeClr val="tx1">
                  <a:lumMod val="95000"/>
                  <a:lumOff val="5000"/>
                </a:schemeClr>
              </a:solidFill>
            </a:rPr>
            <a:t>الوظيفة العامة :</a:t>
          </a:r>
          <a:endParaRPr lang="ar-IQ" sz="1800" b="1" u="sng" dirty="0" smtClean="0">
            <a:solidFill>
              <a:schemeClr val="tx1">
                <a:lumMod val="95000"/>
                <a:lumOff val="5000"/>
              </a:schemeClr>
            </a:solidFill>
          </a:endParaRPr>
        </a:p>
        <a:p>
          <a:pPr rtl="1"/>
          <a:r>
            <a:rPr lang="ar-SA" sz="1800" dirty="0" smtClean="0">
              <a:solidFill>
                <a:schemeClr val="tx1">
                  <a:lumMod val="95000"/>
                  <a:lumOff val="5000"/>
                </a:schemeClr>
              </a:solidFill>
            </a:rPr>
            <a:t> </a:t>
          </a:r>
          <a:r>
            <a:rPr lang="ar-SA" sz="1800" dirty="0" smtClean="0"/>
            <a:t>المهمات والاختصاصات المدنية التي يؤديها الموظف العام لخدمة عامة يخضع فيها للسلطة الرئاسية في التنظيم الاداري</a:t>
          </a:r>
          <a:r>
            <a:rPr lang="ar-SA" sz="1300" dirty="0" smtClean="0"/>
            <a:t>.</a:t>
          </a:r>
          <a:endParaRPr lang="en-US" sz="1300" dirty="0"/>
        </a:p>
      </dgm:t>
    </dgm:pt>
    <dgm:pt modelId="{2001BE59-427E-49BE-8BDC-E98A79E80A48}" type="parTrans" cxnId="{FA4967BC-7431-40BD-AEC3-A2F81C31D1EF}">
      <dgm:prSet/>
      <dgm:spPr/>
      <dgm:t>
        <a:bodyPr/>
        <a:lstStyle/>
        <a:p>
          <a:endParaRPr lang="en-US"/>
        </a:p>
      </dgm:t>
    </dgm:pt>
    <dgm:pt modelId="{12217D43-55E1-449F-A6DC-249DB85A7601}" type="sibTrans" cxnId="{FA4967BC-7431-40BD-AEC3-A2F81C31D1EF}">
      <dgm:prSet/>
      <dgm:spPr/>
      <dgm:t>
        <a:bodyPr/>
        <a:lstStyle/>
        <a:p>
          <a:endParaRPr lang="en-US"/>
        </a:p>
      </dgm:t>
    </dgm:pt>
    <dgm:pt modelId="{EC3AB0B1-A63E-41D1-A707-8158AC16DC9D}">
      <dgm:prSet/>
      <dgm:spPr/>
      <dgm:t>
        <a:bodyPr/>
        <a:lstStyle/>
        <a:p>
          <a:pPr rtl="1"/>
          <a:r>
            <a:rPr lang="ar-SA" b="1" u="sng" dirty="0" smtClean="0">
              <a:solidFill>
                <a:schemeClr val="accent5">
                  <a:lumMod val="50000"/>
                </a:schemeClr>
              </a:solidFill>
            </a:rPr>
            <a:t>الموظف العام:</a:t>
          </a:r>
          <a:r>
            <a:rPr lang="ar-SA" dirty="0" smtClean="0">
              <a:solidFill>
                <a:schemeClr val="accent5">
                  <a:lumMod val="50000"/>
                </a:schemeClr>
              </a:solidFill>
            </a:rPr>
            <a:t> </a:t>
          </a:r>
          <a:endParaRPr lang="ar-IQ" dirty="0" smtClean="0">
            <a:solidFill>
              <a:schemeClr val="accent5">
                <a:lumMod val="50000"/>
              </a:schemeClr>
            </a:solidFill>
          </a:endParaRPr>
        </a:p>
        <a:p>
          <a:pPr rtl="1"/>
          <a:r>
            <a:rPr lang="ar-SA" dirty="0" smtClean="0"/>
            <a:t>كل من يشغل وظيفة مدنية في الدولة أياً كانت طبيعة عمله أو سلّم وظيفته.</a:t>
          </a:r>
          <a:endParaRPr lang="en-US" dirty="0"/>
        </a:p>
      </dgm:t>
    </dgm:pt>
    <dgm:pt modelId="{4E2FD6C6-A632-4804-84E6-A3C96AEDF321}" type="parTrans" cxnId="{D48D2DCA-67BA-4282-AA52-098244E308FB}">
      <dgm:prSet/>
      <dgm:spPr/>
      <dgm:t>
        <a:bodyPr/>
        <a:lstStyle/>
        <a:p>
          <a:endParaRPr lang="en-US"/>
        </a:p>
      </dgm:t>
    </dgm:pt>
    <dgm:pt modelId="{EFD9D804-C33D-4962-9015-DECC894C7BD1}" type="sibTrans" cxnId="{D48D2DCA-67BA-4282-AA52-098244E308FB}">
      <dgm:prSet/>
      <dgm:spPr/>
      <dgm:t>
        <a:bodyPr/>
        <a:lstStyle/>
        <a:p>
          <a:endParaRPr lang="en-US"/>
        </a:p>
      </dgm:t>
    </dgm:pt>
    <dgm:pt modelId="{6A4B8CD7-0045-42E7-965E-59BC82239512}">
      <dgm:prSet/>
      <dgm:spPr/>
      <dgm:t>
        <a:bodyPr/>
        <a:lstStyle/>
        <a:p>
          <a:pPr rtl="1"/>
          <a:r>
            <a:rPr lang="ar-SA" b="1" u="sng" dirty="0" smtClean="0">
              <a:solidFill>
                <a:srgbClr val="002060"/>
              </a:solidFill>
            </a:rPr>
            <a:t>قواعد السلوك</a:t>
          </a:r>
          <a:endParaRPr lang="ar-IQ" dirty="0" smtClean="0"/>
        </a:p>
        <a:p>
          <a:pPr rtl="1"/>
          <a:r>
            <a:rPr lang="ar-SA" dirty="0" smtClean="0"/>
            <a:t>الأسس التي يقوم عليها سلوك الموظف العام.</a:t>
          </a:r>
          <a:endParaRPr lang="en-US" dirty="0"/>
        </a:p>
      </dgm:t>
    </dgm:pt>
    <dgm:pt modelId="{DB2E0656-5A9B-46E1-AA06-C2F79DDA4333}" type="parTrans" cxnId="{7DBD163D-DCD8-4580-817C-A7316E8E336D}">
      <dgm:prSet/>
      <dgm:spPr/>
      <dgm:t>
        <a:bodyPr/>
        <a:lstStyle/>
        <a:p>
          <a:endParaRPr lang="en-US"/>
        </a:p>
      </dgm:t>
    </dgm:pt>
    <dgm:pt modelId="{566036FA-2015-4A51-A519-B1279150C8F1}" type="sibTrans" cxnId="{7DBD163D-DCD8-4580-817C-A7316E8E336D}">
      <dgm:prSet/>
      <dgm:spPr/>
      <dgm:t>
        <a:bodyPr/>
        <a:lstStyle/>
        <a:p>
          <a:endParaRPr lang="en-US"/>
        </a:p>
      </dgm:t>
    </dgm:pt>
    <dgm:pt modelId="{F5C07A34-B9B0-486F-96C9-34EBAF04A29C}" type="pres">
      <dgm:prSet presAssocID="{614490E8-FD82-4508-AC23-DF4D63FF1056}" presName="diagram" presStyleCnt="0">
        <dgm:presLayoutVars>
          <dgm:dir/>
          <dgm:resizeHandles val="exact"/>
        </dgm:presLayoutVars>
      </dgm:prSet>
      <dgm:spPr/>
      <dgm:t>
        <a:bodyPr/>
        <a:lstStyle/>
        <a:p>
          <a:endParaRPr lang="en-US"/>
        </a:p>
      </dgm:t>
    </dgm:pt>
    <dgm:pt modelId="{E9AFF783-B929-4EE0-861A-91EEFBBD4927}" type="pres">
      <dgm:prSet presAssocID="{6A4B8CD7-0045-42E7-965E-59BC82239512}" presName="node" presStyleLbl="node1" presStyleIdx="0" presStyleCnt="4" custScaleY="206719">
        <dgm:presLayoutVars>
          <dgm:bulletEnabled val="1"/>
        </dgm:presLayoutVars>
      </dgm:prSet>
      <dgm:spPr/>
      <dgm:t>
        <a:bodyPr/>
        <a:lstStyle/>
        <a:p>
          <a:endParaRPr lang="en-US"/>
        </a:p>
      </dgm:t>
    </dgm:pt>
    <dgm:pt modelId="{730130F1-FF7A-40CF-83B5-55F36625217B}" type="pres">
      <dgm:prSet presAssocID="{566036FA-2015-4A51-A519-B1279150C8F1}" presName="sibTrans" presStyleCnt="0"/>
      <dgm:spPr/>
    </dgm:pt>
    <dgm:pt modelId="{18FD7920-F5F1-4722-B03F-865BA292E8DB}" type="pres">
      <dgm:prSet presAssocID="{EC3AB0B1-A63E-41D1-A707-8158AC16DC9D}" presName="node" presStyleLbl="node1" presStyleIdx="1" presStyleCnt="4" custScaleY="206719">
        <dgm:presLayoutVars>
          <dgm:bulletEnabled val="1"/>
        </dgm:presLayoutVars>
      </dgm:prSet>
      <dgm:spPr/>
      <dgm:t>
        <a:bodyPr/>
        <a:lstStyle/>
        <a:p>
          <a:endParaRPr lang="en-US"/>
        </a:p>
      </dgm:t>
    </dgm:pt>
    <dgm:pt modelId="{9BBA47A9-3500-4803-BE70-F296B63F62E0}" type="pres">
      <dgm:prSet presAssocID="{EFD9D804-C33D-4962-9015-DECC894C7BD1}" presName="sibTrans" presStyleCnt="0"/>
      <dgm:spPr/>
    </dgm:pt>
    <dgm:pt modelId="{276BAAEF-8C7C-4E6B-A378-FBF61BE1CC41}" type="pres">
      <dgm:prSet presAssocID="{B5D8CF44-03EA-48D0-BB50-B5B9003F4A55}" presName="node" presStyleLbl="node1" presStyleIdx="2" presStyleCnt="4" custScaleY="204741">
        <dgm:presLayoutVars>
          <dgm:bulletEnabled val="1"/>
        </dgm:presLayoutVars>
      </dgm:prSet>
      <dgm:spPr/>
      <dgm:t>
        <a:bodyPr/>
        <a:lstStyle/>
        <a:p>
          <a:endParaRPr lang="en-US"/>
        </a:p>
      </dgm:t>
    </dgm:pt>
    <dgm:pt modelId="{5A912371-AB14-4E08-9F56-9B4E5C70CA5E}" type="pres">
      <dgm:prSet presAssocID="{925A6466-2484-4B98-B659-487E3FEE1C6C}" presName="sibTrans" presStyleCnt="0"/>
      <dgm:spPr/>
    </dgm:pt>
    <dgm:pt modelId="{3936CDFE-958B-4762-A0A8-BB2A513AB26B}" type="pres">
      <dgm:prSet presAssocID="{838E79E6-242F-49C8-ABAC-0A138D536F8C}" presName="node" presStyleLbl="node1" presStyleIdx="3" presStyleCnt="4" custScaleY="196828">
        <dgm:presLayoutVars>
          <dgm:bulletEnabled val="1"/>
        </dgm:presLayoutVars>
      </dgm:prSet>
      <dgm:spPr/>
      <dgm:t>
        <a:bodyPr/>
        <a:lstStyle/>
        <a:p>
          <a:endParaRPr lang="en-US"/>
        </a:p>
      </dgm:t>
    </dgm:pt>
  </dgm:ptLst>
  <dgm:cxnLst>
    <dgm:cxn modelId="{FA4967BC-7431-40BD-AEC3-A2F81C31D1EF}" srcId="{614490E8-FD82-4508-AC23-DF4D63FF1056}" destId="{838E79E6-242F-49C8-ABAC-0A138D536F8C}" srcOrd="3" destOrd="0" parTransId="{2001BE59-427E-49BE-8BDC-E98A79E80A48}" sibTransId="{12217D43-55E1-449F-A6DC-249DB85A7601}"/>
    <dgm:cxn modelId="{AAB9390D-2C8B-4BE1-BB38-960D63D4AD34}" type="presOf" srcId="{6A4B8CD7-0045-42E7-965E-59BC82239512}" destId="{E9AFF783-B929-4EE0-861A-91EEFBBD4927}" srcOrd="0" destOrd="0" presId="urn:microsoft.com/office/officeart/2005/8/layout/default"/>
    <dgm:cxn modelId="{7DBD163D-DCD8-4580-817C-A7316E8E336D}" srcId="{614490E8-FD82-4508-AC23-DF4D63FF1056}" destId="{6A4B8CD7-0045-42E7-965E-59BC82239512}" srcOrd="0" destOrd="0" parTransId="{DB2E0656-5A9B-46E1-AA06-C2F79DDA4333}" sibTransId="{566036FA-2015-4A51-A519-B1279150C8F1}"/>
    <dgm:cxn modelId="{955790BD-5DA3-4E0A-847D-585A59026637}" type="presOf" srcId="{EC3AB0B1-A63E-41D1-A707-8158AC16DC9D}" destId="{18FD7920-F5F1-4722-B03F-865BA292E8DB}" srcOrd="0" destOrd="0" presId="urn:microsoft.com/office/officeart/2005/8/layout/default"/>
    <dgm:cxn modelId="{17CCF24A-B494-4F55-AE27-0BEDDC23A8D1}" srcId="{614490E8-FD82-4508-AC23-DF4D63FF1056}" destId="{B5D8CF44-03EA-48D0-BB50-B5B9003F4A55}" srcOrd="2" destOrd="0" parTransId="{17552004-0271-4CA8-BFF6-72E1CDDBE074}" sibTransId="{925A6466-2484-4B98-B659-487E3FEE1C6C}"/>
    <dgm:cxn modelId="{CE5C359C-1301-4A58-B493-ABA786C7B72B}" type="presOf" srcId="{614490E8-FD82-4508-AC23-DF4D63FF1056}" destId="{F5C07A34-B9B0-486F-96C9-34EBAF04A29C}" srcOrd="0" destOrd="0" presId="urn:microsoft.com/office/officeart/2005/8/layout/default"/>
    <dgm:cxn modelId="{F93DA366-79A8-4364-BAEF-A496C8A1BE7E}" type="presOf" srcId="{838E79E6-242F-49C8-ABAC-0A138D536F8C}" destId="{3936CDFE-958B-4762-A0A8-BB2A513AB26B}" srcOrd="0" destOrd="0" presId="urn:microsoft.com/office/officeart/2005/8/layout/default"/>
    <dgm:cxn modelId="{3499664E-D0E9-479A-A0E7-170F8BC4E904}" type="presOf" srcId="{B5D8CF44-03EA-48D0-BB50-B5B9003F4A55}" destId="{276BAAEF-8C7C-4E6B-A378-FBF61BE1CC41}" srcOrd="0" destOrd="0" presId="urn:microsoft.com/office/officeart/2005/8/layout/default"/>
    <dgm:cxn modelId="{D48D2DCA-67BA-4282-AA52-098244E308FB}" srcId="{614490E8-FD82-4508-AC23-DF4D63FF1056}" destId="{EC3AB0B1-A63E-41D1-A707-8158AC16DC9D}" srcOrd="1" destOrd="0" parTransId="{4E2FD6C6-A632-4804-84E6-A3C96AEDF321}" sibTransId="{EFD9D804-C33D-4962-9015-DECC894C7BD1}"/>
    <dgm:cxn modelId="{6F5AB843-12A7-4FD4-ACEA-25A65062D9A2}" type="presParOf" srcId="{F5C07A34-B9B0-486F-96C9-34EBAF04A29C}" destId="{E9AFF783-B929-4EE0-861A-91EEFBBD4927}" srcOrd="0" destOrd="0" presId="urn:microsoft.com/office/officeart/2005/8/layout/default"/>
    <dgm:cxn modelId="{7859B3AB-DD71-4CDF-81B3-D84C7322C8BE}" type="presParOf" srcId="{F5C07A34-B9B0-486F-96C9-34EBAF04A29C}" destId="{730130F1-FF7A-40CF-83B5-55F36625217B}" srcOrd="1" destOrd="0" presId="urn:microsoft.com/office/officeart/2005/8/layout/default"/>
    <dgm:cxn modelId="{245F90AC-B591-4FD8-A450-D3DF2DD2C5AA}" type="presParOf" srcId="{F5C07A34-B9B0-486F-96C9-34EBAF04A29C}" destId="{18FD7920-F5F1-4722-B03F-865BA292E8DB}" srcOrd="2" destOrd="0" presId="urn:microsoft.com/office/officeart/2005/8/layout/default"/>
    <dgm:cxn modelId="{BFFA802B-D691-420A-BC35-EF55D3C0D54C}" type="presParOf" srcId="{F5C07A34-B9B0-486F-96C9-34EBAF04A29C}" destId="{9BBA47A9-3500-4803-BE70-F296B63F62E0}" srcOrd="3" destOrd="0" presId="urn:microsoft.com/office/officeart/2005/8/layout/default"/>
    <dgm:cxn modelId="{000B9261-1676-48FB-8B23-D5A8B999BBCF}" type="presParOf" srcId="{F5C07A34-B9B0-486F-96C9-34EBAF04A29C}" destId="{276BAAEF-8C7C-4E6B-A378-FBF61BE1CC41}" srcOrd="4" destOrd="0" presId="urn:microsoft.com/office/officeart/2005/8/layout/default"/>
    <dgm:cxn modelId="{DB3E96BA-C56B-4912-9BFA-1DD34536AAC5}" type="presParOf" srcId="{F5C07A34-B9B0-486F-96C9-34EBAF04A29C}" destId="{5A912371-AB14-4E08-9F56-9B4E5C70CA5E}" srcOrd="5" destOrd="0" presId="urn:microsoft.com/office/officeart/2005/8/layout/default"/>
    <dgm:cxn modelId="{2153CFF8-BB4E-4FA8-A0A5-CBEA247A9839}" type="presParOf" srcId="{F5C07A34-B9B0-486F-96C9-34EBAF04A29C}" destId="{3936CDFE-958B-4762-A0A8-BB2A513AB26B}"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848CDE-9644-43BE-A756-AF7D9A2BEAAF}"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27586592-62A2-4B2C-8D49-F01F7ADF1782}">
      <dgm:prSet custT="1"/>
      <dgm:spPr>
        <a:blipFill rotWithShape="0">
          <a:blip xmlns:r="http://schemas.openxmlformats.org/officeDocument/2006/relationships" r:embed="rId1"/>
          <a:stretch>
            <a:fillRect/>
          </a:stretch>
        </a:blipFill>
      </dgm:spPr>
      <dgm:t>
        <a:bodyPr/>
        <a:lstStyle/>
        <a:p>
          <a:pPr rtl="1"/>
          <a:endParaRPr lang="ar-IQ" sz="2400" dirty="0" smtClean="0">
            <a:latin typeface="Arial" panose="020B0604020202020204" pitchFamily="34" charset="0"/>
            <a:cs typeface="Arial" panose="020B0604020202020204" pitchFamily="34" charset="0"/>
          </a:endParaRPr>
        </a:p>
        <a:p>
          <a:pPr rtl="1"/>
          <a:endParaRPr lang="ar-IQ" sz="2400" dirty="0" smtClean="0">
            <a:latin typeface="Arial" panose="020B0604020202020204" pitchFamily="34" charset="0"/>
            <a:cs typeface="Arial" panose="020B0604020202020204" pitchFamily="34" charset="0"/>
          </a:endParaRPr>
        </a:p>
        <a:p>
          <a:pPr rtl="1"/>
          <a:r>
            <a:rPr lang="en-US" sz="1400" dirty="0" smtClean="0"/>
            <a:t>												</a:t>
          </a:r>
          <a:r>
            <a:rPr lang="en-US" sz="1300" dirty="0" smtClean="0"/>
            <a:t>																								</a:t>
          </a:r>
          <a:endParaRPr lang="ar-IQ" sz="1300" dirty="0"/>
        </a:p>
      </dgm:t>
    </dgm:pt>
    <dgm:pt modelId="{E1071009-2B76-4D40-849B-16553D040F7D}" type="parTrans" cxnId="{0E5F9194-D253-4CCC-A32F-0F4EEA03F649}">
      <dgm:prSet/>
      <dgm:spPr/>
      <dgm:t>
        <a:bodyPr/>
        <a:lstStyle/>
        <a:p>
          <a:pPr rtl="1"/>
          <a:endParaRPr lang="ar-IQ"/>
        </a:p>
      </dgm:t>
    </dgm:pt>
    <dgm:pt modelId="{2711598D-4CA4-4585-8F64-D62FD3FDF9B2}" type="sibTrans" cxnId="{0E5F9194-D253-4CCC-A32F-0F4EEA03F649}">
      <dgm:prSet/>
      <dgm:spPr/>
      <dgm:t>
        <a:bodyPr/>
        <a:lstStyle/>
        <a:p>
          <a:pPr rtl="1"/>
          <a:endParaRPr lang="ar-IQ"/>
        </a:p>
      </dgm:t>
    </dgm:pt>
    <dgm:pt modelId="{4FA4F8FF-B921-479E-AF7E-638C61AEF201}" type="pres">
      <dgm:prSet presAssocID="{6C848CDE-9644-43BE-A756-AF7D9A2BEAAF}" presName="linear" presStyleCnt="0">
        <dgm:presLayoutVars>
          <dgm:animLvl val="lvl"/>
          <dgm:resizeHandles val="exact"/>
        </dgm:presLayoutVars>
      </dgm:prSet>
      <dgm:spPr/>
      <dgm:t>
        <a:bodyPr/>
        <a:lstStyle/>
        <a:p>
          <a:pPr rtl="1"/>
          <a:endParaRPr lang="ar-IQ"/>
        </a:p>
      </dgm:t>
    </dgm:pt>
    <dgm:pt modelId="{0AB9D3A6-82BA-45D6-A9FC-13EC2144949E}" type="pres">
      <dgm:prSet presAssocID="{27586592-62A2-4B2C-8D49-F01F7ADF1782}" presName="parentText" presStyleLbl="node1" presStyleIdx="0" presStyleCnt="1" custScaleY="206764">
        <dgm:presLayoutVars>
          <dgm:chMax val="0"/>
          <dgm:bulletEnabled val="1"/>
        </dgm:presLayoutVars>
      </dgm:prSet>
      <dgm:spPr/>
      <dgm:t>
        <a:bodyPr/>
        <a:lstStyle/>
        <a:p>
          <a:pPr rtl="1"/>
          <a:endParaRPr lang="ar-IQ"/>
        </a:p>
      </dgm:t>
    </dgm:pt>
  </dgm:ptLst>
  <dgm:cxnLst>
    <dgm:cxn modelId="{0E5F9194-D253-4CCC-A32F-0F4EEA03F649}" srcId="{6C848CDE-9644-43BE-A756-AF7D9A2BEAAF}" destId="{27586592-62A2-4B2C-8D49-F01F7ADF1782}" srcOrd="0" destOrd="0" parTransId="{E1071009-2B76-4D40-849B-16553D040F7D}" sibTransId="{2711598D-4CA4-4585-8F64-D62FD3FDF9B2}"/>
    <dgm:cxn modelId="{D07489E0-B76C-4707-AFD6-8C8C8BE43B20}" type="presOf" srcId="{27586592-62A2-4B2C-8D49-F01F7ADF1782}" destId="{0AB9D3A6-82BA-45D6-A9FC-13EC2144949E}" srcOrd="0" destOrd="0" presId="urn:microsoft.com/office/officeart/2005/8/layout/vList2"/>
    <dgm:cxn modelId="{29F25DDC-9C92-42E7-9F4F-0391E94CC03A}" type="presOf" srcId="{6C848CDE-9644-43BE-A756-AF7D9A2BEAAF}" destId="{4FA4F8FF-B921-479E-AF7E-638C61AEF201}" srcOrd="0" destOrd="0" presId="urn:microsoft.com/office/officeart/2005/8/layout/vList2"/>
    <dgm:cxn modelId="{D5C21FBB-6C88-4AD0-B94A-ED1BE3C31E25}" type="presParOf" srcId="{4FA4F8FF-B921-479E-AF7E-638C61AEF201}" destId="{0AB9D3A6-82BA-45D6-A9FC-13EC2144949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CB8351-F747-4F3C-94FE-E444C1AE607B}" type="doc">
      <dgm:prSet loTypeId="urn:microsoft.com/office/officeart/2005/8/layout/default" loCatId="list" qsTypeId="urn:microsoft.com/office/officeart/2005/8/quickstyle/simple3" qsCatId="simple" csTypeId="urn:microsoft.com/office/officeart/2005/8/colors/accent1_2" csCatId="accent1" phldr="1"/>
      <dgm:spPr/>
      <dgm:t>
        <a:bodyPr/>
        <a:lstStyle/>
        <a:p>
          <a:pPr rtl="1"/>
          <a:endParaRPr lang="ar-IQ"/>
        </a:p>
      </dgm:t>
    </dgm:pt>
    <dgm:pt modelId="{7492AE63-615F-4891-963C-E51B43E5C114}">
      <dgm:prSe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en-US" sz="1700" dirty="0" smtClean="0"/>
            <a:t/>
          </a:r>
          <a:br>
            <a:rPr lang="en-US" sz="1700" dirty="0" smtClean="0"/>
          </a:br>
          <a:r>
            <a:rPr lang="en-US" sz="1800" b="1" dirty="0" smtClean="0">
              <a:latin typeface="Arial" panose="020B0604020202020204" pitchFamily="34" charset="0"/>
              <a:cs typeface="Arial" panose="020B0604020202020204" pitchFamily="34" charset="0"/>
            </a:rPr>
            <a:t> </a:t>
          </a:r>
          <a:r>
            <a:rPr lang="ar-IQ" sz="1800" b="1" dirty="0" smtClean="0">
              <a:latin typeface="Arial" panose="020B0604020202020204" pitchFamily="34" charset="0"/>
              <a:cs typeface="Arial" panose="020B0604020202020204" pitchFamily="34" charset="0"/>
            </a:rPr>
            <a:t>التزام الصفوة وأثره في صلاح المجتمع</a:t>
          </a:r>
        </a:p>
        <a:p>
          <a:pPr defTabSz="755650" rtl="1">
            <a:lnSpc>
              <a:spcPct val="90000"/>
            </a:lnSpc>
            <a:spcBef>
              <a:spcPct val="0"/>
            </a:spcBef>
            <a:spcAft>
              <a:spcPct val="35000"/>
            </a:spcAft>
          </a:pPr>
          <a:endParaRPr lang="ar-IQ" sz="1700" dirty="0"/>
        </a:p>
      </dgm:t>
    </dgm:pt>
    <dgm:pt modelId="{32EAD5AA-CDBD-47BC-89DD-877F4AA93639}" type="parTrans" cxnId="{0DD713DA-BC99-4985-A933-00D15CFD3DC2}">
      <dgm:prSet/>
      <dgm:spPr/>
      <dgm:t>
        <a:bodyPr/>
        <a:lstStyle/>
        <a:p>
          <a:pPr rtl="1"/>
          <a:endParaRPr lang="ar-IQ"/>
        </a:p>
      </dgm:t>
    </dgm:pt>
    <dgm:pt modelId="{1869B55D-BA78-4169-A445-25143C24EF45}" type="sibTrans" cxnId="{0DD713DA-BC99-4985-A933-00D15CFD3DC2}">
      <dgm:prSet/>
      <dgm:spPr/>
      <dgm:t>
        <a:bodyPr/>
        <a:lstStyle/>
        <a:p>
          <a:pPr rtl="1"/>
          <a:endParaRPr lang="ar-IQ"/>
        </a:p>
      </dgm:t>
    </dgm:pt>
    <dgm:pt modelId="{19276BE2-1977-464F-803A-6B95AE71E100}" type="pres">
      <dgm:prSet presAssocID="{F9CB8351-F747-4F3C-94FE-E444C1AE607B}" presName="diagram" presStyleCnt="0">
        <dgm:presLayoutVars>
          <dgm:dir/>
          <dgm:resizeHandles val="exact"/>
        </dgm:presLayoutVars>
      </dgm:prSet>
      <dgm:spPr/>
      <dgm:t>
        <a:bodyPr/>
        <a:lstStyle/>
        <a:p>
          <a:pPr rtl="1"/>
          <a:endParaRPr lang="ar-IQ"/>
        </a:p>
      </dgm:t>
    </dgm:pt>
    <dgm:pt modelId="{014CA64D-1DCF-4847-9BE6-13E4137EC5B5}" type="pres">
      <dgm:prSet presAssocID="{7492AE63-615F-4891-963C-E51B43E5C114}" presName="node" presStyleLbl="node1" presStyleIdx="0" presStyleCnt="1" custScaleX="501314">
        <dgm:presLayoutVars>
          <dgm:bulletEnabled val="1"/>
        </dgm:presLayoutVars>
      </dgm:prSet>
      <dgm:spPr/>
      <dgm:t>
        <a:bodyPr/>
        <a:lstStyle/>
        <a:p>
          <a:pPr rtl="1"/>
          <a:endParaRPr lang="ar-IQ"/>
        </a:p>
      </dgm:t>
    </dgm:pt>
  </dgm:ptLst>
  <dgm:cxnLst>
    <dgm:cxn modelId="{25E962C6-55E1-4E57-8017-5272EF58225E}" type="presOf" srcId="{7492AE63-615F-4891-963C-E51B43E5C114}" destId="{014CA64D-1DCF-4847-9BE6-13E4137EC5B5}" srcOrd="0" destOrd="0" presId="urn:microsoft.com/office/officeart/2005/8/layout/default"/>
    <dgm:cxn modelId="{0DD713DA-BC99-4985-A933-00D15CFD3DC2}" srcId="{F9CB8351-F747-4F3C-94FE-E444C1AE607B}" destId="{7492AE63-615F-4891-963C-E51B43E5C114}" srcOrd="0" destOrd="0" parTransId="{32EAD5AA-CDBD-47BC-89DD-877F4AA93639}" sibTransId="{1869B55D-BA78-4169-A445-25143C24EF45}"/>
    <dgm:cxn modelId="{64633C04-4D13-4619-A59F-0A73D65841EE}" type="presOf" srcId="{F9CB8351-F747-4F3C-94FE-E444C1AE607B}" destId="{19276BE2-1977-464F-803A-6B95AE71E100}" srcOrd="0" destOrd="0" presId="urn:microsoft.com/office/officeart/2005/8/layout/default"/>
    <dgm:cxn modelId="{86F78239-8403-421D-8780-CF1C4508627A}" type="presParOf" srcId="{19276BE2-1977-464F-803A-6B95AE71E100}" destId="{014CA64D-1DCF-4847-9BE6-13E4137EC5B5}"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9DD61A-05B6-4091-86A9-7AC55229C911}"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93544D65-3294-46C2-81C0-CFB62422B86A}">
      <dgm:prSet/>
      <dgm:spPr/>
      <dgm:t>
        <a:bodyPr/>
        <a:lstStyle/>
        <a:p>
          <a:r>
            <a:rPr lang="ar-IQ" b="1" smtClean="0"/>
            <a:t>نظرية الحاجات لـ(ماسلو) </a:t>
          </a:r>
          <a:endParaRPr lang="en-US"/>
        </a:p>
      </dgm:t>
    </dgm:pt>
    <dgm:pt modelId="{672DA408-D796-4924-A25F-1A407929EB5F}" type="parTrans" cxnId="{29BC590C-CEFD-4AE0-B809-CDFBBB857189}">
      <dgm:prSet/>
      <dgm:spPr/>
      <dgm:t>
        <a:bodyPr/>
        <a:lstStyle/>
        <a:p>
          <a:endParaRPr lang="en-US"/>
        </a:p>
      </dgm:t>
    </dgm:pt>
    <dgm:pt modelId="{CBD3271B-DD6F-4CFE-8724-9534A7AED105}" type="sibTrans" cxnId="{29BC590C-CEFD-4AE0-B809-CDFBBB857189}">
      <dgm:prSet/>
      <dgm:spPr/>
      <dgm:t>
        <a:bodyPr/>
        <a:lstStyle/>
        <a:p>
          <a:endParaRPr lang="en-US"/>
        </a:p>
      </dgm:t>
    </dgm:pt>
    <dgm:pt modelId="{A6DE8D6C-6CB2-46E4-BA5A-C3FE532AE419}" type="pres">
      <dgm:prSet presAssocID="{F89DD61A-05B6-4091-86A9-7AC55229C911}" presName="linear" presStyleCnt="0">
        <dgm:presLayoutVars>
          <dgm:animLvl val="lvl"/>
          <dgm:resizeHandles val="exact"/>
        </dgm:presLayoutVars>
      </dgm:prSet>
      <dgm:spPr/>
      <dgm:t>
        <a:bodyPr/>
        <a:lstStyle/>
        <a:p>
          <a:pPr rtl="1"/>
          <a:endParaRPr lang="ar-IQ"/>
        </a:p>
      </dgm:t>
    </dgm:pt>
    <dgm:pt modelId="{EE1CC32B-2D8E-4A1C-A4F3-74FF509D63B2}" type="pres">
      <dgm:prSet presAssocID="{93544D65-3294-46C2-81C0-CFB62422B86A}" presName="parentText" presStyleLbl="node1" presStyleIdx="0" presStyleCnt="1">
        <dgm:presLayoutVars>
          <dgm:chMax val="0"/>
          <dgm:bulletEnabled val="1"/>
        </dgm:presLayoutVars>
      </dgm:prSet>
      <dgm:spPr/>
      <dgm:t>
        <a:bodyPr/>
        <a:lstStyle/>
        <a:p>
          <a:endParaRPr lang="en-US"/>
        </a:p>
      </dgm:t>
    </dgm:pt>
  </dgm:ptLst>
  <dgm:cxnLst>
    <dgm:cxn modelId="{29BC590C-CEFD-4AE0-B809-CDFBBB857189}" srcId="{F89DD61A-05B6-4091-86A9-7AC55229C911}" destId="{93544D65-3294-46C2-81C0-CFB62422B86A}" srcOrd="0" destOrd="0" parTransId="{672DA408-D796-4924-A25F-1A407929EB5F}" sibTransId="{CBD3271B-DD6F-4CFE-8724-9534A7AED105}"/>
    <dgm:cxn modelId="{8302AAAF-6AF9-414B-A8C9-03D8B19F429B}" type="presOf" srcId="{F89DD61A-05B6-4091-86A9-7AC55229C911}" destId="{A6DE8D6C-6CB2-46E4-BA5A-C3FE532AE419}" srcOrd="0" destOrd="0" presId="urn:microsoft.com/office/officeart/2005/8/layout/vList2"/>
    <dgm:cxn modelId="{4044F48B-9F53-46AD-914A-063734AD4E31}" type="presOf" srcId="{93544D65-3294-46C2-81C0-CFB62422B86A}" destId="{EE1CC32B-2D8E-4A1C-A4F3-74FF509D63B2}" srcOrd="0" destOrd="0" presId="urn:microsoft.com/office/officeart/2005/8/layout/vList2"/>
    <dgm:cxn modelId="{D8CD58C2-6169-4161-861E-A875A273DB5A}" type="presParOf" srcId="{A6DE8D6C-6CB2-46E4-BA5A-C3FE532AE419}" destId="{EE1CC32B-2D8E-4A1C-A4F3-74FF509D63B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13F109-BBAF-4FDA-B5D5-0F33D4EA9BE6}"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96800CA0-D33C-4740-AC93-A814A0799332}">
      <dgm:prSet custT="1"/>
      <dgm:spPr/>
      <dgm:t>
        <a:bodyPr/>
        <a:lstStyle/>
        <a:p>
          <a:pPr algn="ctr" rtl="1"/>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ar-IQ" sz="3200" dirty="0" smtClean="0">
              <a:latin typeface="Arial" panose="020B0604020202020204" pitchFamily="34" charset="0"/>
              <a:cs typeface="Arial" panose="020B0604020202020204" pitchFamily="34" charset="0"/>
            </a:rPr>
            <a:t>نظرية العطاء</a:t>
          </a:r>
          <a:endParaRPr lang="ar-IQ" sz="3200" dirty="0">
            <a:latin typeface="Arial" panose="020B0604020202020204" pitchFamily="34" charset="0"/>
            <a:cs typeface="Arial" panose="020B0604020202020204" pitchFamily="34" charset="0"/>
          </a:endParaRPr>
        </a:p>
      </dgm:t>
    </dgm:pt>
    <dgm:pt modelId="{A3A90C05-C45B-44F1-B46F-11AE012CD77B}" type="parTrans" cxnId="{81477EFE-522F-4D63-A70B-527B66EB14F3}">
      <dgm:prSet/>
      <dgm:spPr/>
      <dgm:t>
        <a:bodyPr/>
        <a:lstStyle/>
        <a:p>
          <a:pPr algn="ctr" rtl="1"/>
          <a:endParaRPr lang="ar-IQ" sz="3200">
            <a:latin typeface="Arial" panose="020B0604020202020204" pitchFamily="34" charset="0"/>
            <a:cs typeface="Arial" panose="020B0604020202020204" pitchFamily="34" charset="0"/>
          </a:endParaRPr>
        </a:p>
      </dgm:t>
    </dgm:pt>
    <dgm:pt modelId="{AD4C9099-D1A7-459D-A6D1-EA5BC0490F77}" type="sibTrans" cxnId="{81477EFE-522F-4D63-A70B-527B66EB14F3}">
      <dgm:prSet/>
      <dgm:spPr/>
      <dgm:t>
        <a:bodyPr/>
        <a:lstStyle/>
        <a:p>
          <a:pPr algn="ctr" rtl="1"/>
          <a:endParaRPr lang="ar-IQ" sz="3200">
            <a:latin typeface="Arial" panose="020B0604020202020204" pitchFamily="34" charset="0"/>
            <a:cs typeface="Arial" panose="020B0604020202020204" pitchFamily="34" charset="0"/>
          </a:endParaRPr>
        </a:p>
      </dgm:t>
    </dgm:pt>
    <dgm:pt modelId="{AB49B810-9FD3-46DE-8C43-E86945AF74D0}" type="pres">
      <dgm:prSet presAssocID="{F613F109-BBAF-4FDA-B5D5-0F33D4EA9BE6}" presName="linear" presStyleCnt="0">
        <dgm:presLayoutVars>
          <dgm:animLvl val="lvl"/>
          <dgm:resizeHandles val="exact"/>
        </dgm:presLayoutVars>
      </dgm:prSet>
      <dgm:spPr/>
      <dgm:t>
        <a:bodyPr/>
        <a:lstStyle/>
        <a:p>
          <a:pPr rtl="1"/>
          <a:endParaRPr lang="ar-IQ"/>
        </a:p>
      </dgm:t>
    </dgm:pt>
    <dgm:pt modelId="{7434DB93-CDB4-41E5-8DB1-392DA8F08709}" type="pres">
      <dgm:prSet presAssocID="{96800CA0-D33C-4740-AC93-A814A0799332}" presName="parentText" presStyleLbl="node1" presStyleIdx="0" presStyleCnt="1" custLinFactNeighborY="1619">
        <dgm:presLayoutVars>
          <dgm:chMax val="0"/>
          <dgm:bulletEnabled val="1"/>
        </dgm:presLayoutVars>
      </dgm:prSet>
      <dgm:spPr/>
      <dgm:t>
        <a:bodyPr/>
        <a:lstStyle/>
        <a:p>
          <a:pPr rtl="1"/>
          <a:endParaRPr lang="ar-IQ"/>
        </a:p>
      </dgm:t>
    </dgm:pt>
  </dgm:ptLst>
  <dgm:cxnLst>
    <dgm:cxn modelId="{81477EFE-522F-4D63-A70B-527B66EB14F3}" srcId="{F613F109-BBAF-4FDA-B5D5-0F33D4EA9BE6}" destId="{96800CA0-D33C-4740-AC93-A814A0799332}" srcOrd="0" destOrd="0" parTransId="{A3A90C05-C45B-44F1-B46F-11AE012CD77B}" sibTransId="{AD4C9099-D1A7-459D-A6D1-EA5BC0490F77}"/>
    <dgm:cxn modelId="{93B77EE5-D3F7-447D-A39E-86D3CD9B36BB}" type="presOf" srcId="{96800CA0-D33C-4740-AC93-A814A0799332}" destId="{7434DB93-CDB4-41E5-8DB1-392DA8F08709}" srcOrd="0" destOrd="0" presId="urn:microsoft.com/office/officeart/2005/8/layout/vList2"/>
    <dgm:cxn modelId="{80B96E42-EAD4-4E00-98DC-D37289489120}" type="presOf" srcId="{F613F109-BBAF-4FDA-B5D5-0F33D4EA9BE6}" destId="{AB49B810-9FD3-46DE-8C43-E86945AF74D0}" srcOrd="0" destOrd="0" presId="urn:microsoft.com/office/officeart/2005/8/layout/vList2"/>
    <dgm:cxn modelId="{0428C960-99ED-4767-B9F9-B52F61DE67BE}" type="presParOf" srcId="{AB49B810-9FD3-46DE-8C43-E86945AF74D0}" destId="{7434DB93-CDB4-41E5-8DB1-392DA8F0870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29C03-C1C1-4589-9DE4-C5287FFB1450}">
      <dsp:nvSpPr>
        <dsp:cNvPr id="0" name=""/>
        <dsp:cNvSpPr/>
      </dsp:nvSpPr>
      <dsp:spPr>
        <a:xfrm rot="5400000">
          <a:off x="5386899" y="113849"/>
          <a:ext cx="1751527" cy="1523828"/>
        </a:xfrm>
        <a:prstGeom prst="hexagon">
          <a:avLst>
            <a:gd name="adj" fmla="val 25000"/>
            <a:gd name="vf" fmla="val 11547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r" defTabSz="1422400" rtl="0">
            <a:lnSpc>
              <a:spcPct val="90000"/>
            </a:lnSpc>
            <a:spcBef>
              <a:spcPct val="0"/>
            </a:spcBef>
            <a:spcAft>
              <a:spcPct val="35000"/>
            </a:spcAft>
          </a:pPr>
          <a:r>
            <a:rPr lang="ar-IQ" sz="3200" kern="1200" dirty="0" smtClean="0">
              <a:latin typeface="Arial" panose="020B0604020202020204" pitchFamily="34" charset="0"/>
              <a:cs typeface="Arial" panose="020B0604020202020204" pitchFamily="34" charset="0"/>
            </a:rPr>
            <a:t>مفاهيم مهمة</a:t>
          </a:r>
          <a:endParaRPr lang="ar-IQ" sz="3200" kern="1200" dirty="0">
            <a:latin typeface="Arial" panose="020B0604020202020204" pitchFamily="34" charset="0"/>
            <a:cs typeface="Arial" panose="020B0604020202020204" pitchFamily="34" charset="0"/>
          </a:endParaRPr>
        </a:p>
      </dsp:txBody>
      <dsp:txXfrm rot="-5400000">
        <a:off x="5738211" y="272946"/>
        <a:ext cx="1048902" cy="1205635"/>
      </dsp:txXfrm>
    </dsp:sp>
    <dsp:sp modelId="{EC9FBBF8-13B2-4997-998C-CD4D4F5B0329}">
      <dsp:nvSpPr>
        <dsp:cNvPr id="0" name=""/>
        <dsp:cNvSpPr/>
      </dsp:nvSpPr>
      <dsp:spPr>
        <a:xfrm>
          <a:off x="5860196" y="350305"/>
          <a:ext cx="1954704" cy="1050916"/>
        </a:xfrm>
        <a:prstGeom prst="rect">
          <a:avLst/>
        </a:prstGeom>
        <a:noFill/>
        <a:ln>
          <a:noFill/>
        </a:ln>
        <a:effectLst/>
      </dsp:spPr>
      <dsp:style>
        <a:lnRef idx="0">
          <a:scrgbClr r="0" g="0" b="0"/>
        </a:lnRef>
        <a:fillRef idx="0">
          <a:scrgbClr r="0" g="0" b="0"/>
        </a:fillRef>
        <a:effectRef idx="0">
          <a:scrgbClr r="0" g="0" b="0"/>
        </a:effectRef>
        <a:fontRef idx="minor"/>
      </dsp:style>
    </dsp:sp>
    <dsp:sp modelId="{2D3C7754-DBC1-422A-8B30-E42802C2104A}">
      <dsp:nvSpPr>
        <dsp:cNvPr id="0" name=""/>
        <dsp:cNvSpPr/>
      </dsp:nvSpPr>
      <dsp:spPr>
        <a:xfrm rot="5400000">
          <a:off x="2221450" y="113849"/>
          <a:ext cx="1751527" cy="1523828"/>
        </a:xfrm>
        <a:prstGeom prst="hexagon">
          <a:avLst>
            <a:gd name="adj" fmla="val 25000"/>
            <a:gd name="vf" fmla="val 11547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r>
            <a:rPr lang="ar-IQ" sz="1800" kern="1200" dirty="0" smtClean="0"/>
            <a:t>ومصطلحات مهمة</a:t>
          </a:r>
          <a:endParaRPr lang="ar-IQ" sz="1800" kern="1200" dirty="0"/>
        </a:p>
      </dsp:txBody>
      <dsp:txXfrm rot="-5400000">
        <a:off x="2572762" y="272946"/>
        <a:ext cx="1048902" cy="1205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FF783-B929-4EE0-861A-91EEFBBD4927}">
      <dsp:nvSpPr>
        <dsp:cNvPr id="0" name=""/>
        <dsp:cNvSpPr/>
      </dsp:nvSpPr>
      <dsp:spPr>
        <a:xfrm>
          <a:off x="2735" y="270455"/>
          <a:ext cx="2170165" cy="2691686"/>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b="1" u="sng" kern="1200" dirty="0" smtClean="0">
              <a:solidFill>
                <a:srgbClr val="002060"/>
              </a:solidFill>
            </a:rPr>
            <a:t>قواعد السلوك</a:t>
          </a:r>
          <a:endParaRPr lang="ar-IQ" sz="2300" kern="1200" dirty="0" smtClean="0"/>
        </a:p>
        <a:p>
          <a:pPr lvl="0" algn="ctr" defTabSz="1022350" rtl="1">
            <a:lnSpc>
              <a:spcPct val="90000"/>
            </a:lnSpc>
            <a:spcBef>
              <a:spcPct val="0"/>
            </a:spcBef>
            <a:spcAft>
              <a:spcPct val="35000"/>
            </a:spcAft>
          </a:pPr>
          <a:r>
            <a:rPr lang="ar-SA" sz="2300" kern="1200" dirty="0" smtClean="0"/>
            <a:t>الأسس التي يقوم عليها سلوك الموظف العام.</a:t>
          </a:r>
          <a:endParaRPr lang="en-US" sz="2300" kern="1200" dirty="0"/>
        </a:p>
      </dsp:txBody>
      <dsp:txXfrm>
        <a:off x="2735" y="270455"/>
        <a:ext cx="2170165" cy="2691686"/>
      </dsp:txXfrm>
    </dsp:sp>
    <dsp:sp modelId="{18FD7920-F5F1-4722-B03F-865BA292E8DB}">
      <dsp:nvSpPr>
        <dsp:cNvPr id="0" name=""/>
        <dsp:cNvSpPr/>
      </dsp:nvSpPr>
      <dsp:spPr>
        <a:xfrm>
          <a:off x="2389917" y="270455"/>
          <a:ext cx="2170165" cy="2691686"/>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ar-SA" sz="2300" b="1" u="sng" kern="1200" dirty="0" smtClean="0">
              <a:solidFill>
                <a:schemeClr val="accent5">
                  <a:lumMod val="50000"/>
                </a:schemeClr>
              </a:solidFill>
            </a:rPr>
            <a:t>الموظف العام:</a:t>
          </a:r>
          <a:r>
            <a:rPr lang="ar-SA" sz="2300" kern="1200" dirty="0" smtClean="0">
              <a:solidFill>
                <a:schemeClr val="accent5">
                  <a:lumMod val="50000"/>
                </a:schemeClr>
              </a:solidFill>
            </a:rPr>
            <a:t> </a:t>
          </a:r>
          <a:endParaRPr lang="ar-IQ" sz="2300" kern="1200" dirty="0" smtClean="0">
            <a:solidFill>
              <a:schemeClr val="accent5">
                <a:lumMod val="50000"/>
              </a:schemeClr>
            </a:solidFill>
          </a:endParaRPr>
        </a:p>
        <a:p>
          <a:pPr lvl="0" algn="ctr" defTabSz="1022350" rtl="1">
            <a:lnSpc>
              <a:spcPct val="90000"/>
            </a:lnSpc>
            <a:spcBef>
              <a:spcPct val="0"/>
            </a:spcBef>
            <a:spcAft>
              <a:spcPct val="35000"/>
            </a:spcAft>
          </a:pPr>
          <a:r>
            <a:rPr lang="ar-SA" sz="2300" kern="1200" dirty="0" smtClean="0"/>
            <a:t>كل من يشغل وظيفة مدنية في الدولة أياً كانت طبيعة عمله أو سلّم وظيفته.</a:t>
          </a:r>
          <a:endParaRPr lang="en-US" sz="2300" kern="1200" dirty="0"/>
        </a:p>
      </dsp:txBody>
      <dsp:txXfrm>
        <a:off x="2389917" y="270455"/>
        <a:ext cx="2170165" cy="2691686"/>
      </dsp:txXfrm>
    </dsp:sp>
    <dsp:sp modelId="{276BAAEF-8C7C-4E6B-A378-FBF61BE1CC41}">
      <dsp:nvSpPr>
        <dsp:cNvPr id="0" name=""/>
        <dsp:cNvSpPr/>
      </dsp:nvSpPr>
      <dsp:spPr>
        <a:xfrm>
          <a:off x="4777099" y="283332"/>
          <a:ext cx="2170165" cy="2665931"/>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EG" sz="1800" b="1" kern="1200" dirty="0" smtClean="0">
              <a:solidFill>
                <a:schemeClr val="tx1">
                  <a:lumMod val="95000"/>
                  <a:lumOff val="5000"/>
                </a:schemeClr>
              </a:solidFill>
            </a:rPr>
            <a:t>المشاركة والشعور بالمسئولية</a:t>
          </a:r>
          <a:r>
            <a:rPr lang="ar-EG" sz="1300" kern="1200" dirty="0" smtClean="0">
              <a:solidFill>
                <a:schemeClr val="tx1">
                  <a:lumMod val="95000"/>
                  <a:lumOff val="5000"/>
                </a:schemeClr>
              </a:solidFill>
            </a:rPr>
            <a:t>: </a:t>
          </a:r>
          <a:endParaRPr lang="ar-IQ" sz="1300" kern="1200" dirty="0" smtClean="0">
            <a:solidFill>
              <a:schemeClr val="tx1">
                <a:lumMod val="95000"/>
                <a:lumOff val="5000"/>
              </a:schemeClr>
            </a:solidFill>
          </a:endParaRPr>
        </a:p>
        <a:p>
          <a:pPr lvl="0" algn="ctr" defTabSz="800100">
            <a:lnSpc>
              <a:spcPct val="90000"/>
            </a:lnSpc>
            <a:spcBef>
              <a:spcPct val="0"/>
            </a:spcBef>
            <a:spcAft>
              <a:spcPct val="35000"/>
            </a:spcAft>
          </a:pPr>
          <a:r>
            <a:rPr lang="ar-EG" sz="1800" kern="1200" dirty="0" smtClean="0"/>
            <a:t>هو مساهمة الفرد في الأعمال والأنشطة المختلفة </a:t>
          </a:r>
          <a:r>
            <a:rPr lang="ar-EG" sz="1800" kern="1200" dirty="0" err="1" smtClean="0"/>
            <a:t>التى</a:t>
          </a:r>
          <a:r>
            <a:rPr lang="ar-EG" sz="1800" kern="1200" dirty="0" smtClean="0"/>
            <a:t> تخدم الجماعة، والاهتمام بأمورها، والعمل من أجلها والدفاع عن مصالحها0 </a:t>
          </a:r>
          <a:endParaRPr lang="en-US" sz="1800" kern="1200" dirty="0"/>
        </a:p>
      </dsp:txBody>
      <dsp:txXfrm>
        <a:off x="4777099" y="283332"/>
        <a:ext cx="2170165" cy="2665931"/>
      </dsp:txXfrm>
    </dsp:sp>
    <dsp:sp modelId="{3936CDFE-958B-4762-A0A8-BB2A513AB26B}">
      <dsp:nvSpPr>
        <dsp:cNvPr id="0" name=""/>
        <dsp:cNvSpPr/>
      </dsp:nvSpPr>
      <dsp:spPr>
        <a:xfrm>
          <a:off x="7164281" y="334850"/>
          <a:ext cx="2170165" cy="2562896"/>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u="sng" kern="1200" dirty="0" smtClean="0">
              <a:solidFill>
                <a:schemeClr val="tx1">
                  <a:lumMod val="95000"/>
                  <a:lumOff val="5000"/>
                </a:schemeClr>
              </a:solidFill>
            </a:rPr>
            <a:t>الوظيفة العامة :</a:t>
          </a:r>
          <a:endParaRPr lang="ar-IQ" sz="1800" b="1" u="sng" kern="1200" dirty="0" smtClean="0">
            <a:solidFill>
              <a:schemeClr val="tx1">
                <a:lumMod val="95000"/>
                <a:lumOff val="5000"/>
              </a:schemeClr>
            </a:solidFill>
          </a:endParaRPr>
        </a:p>
        <a:p>
          <a:pPr lvl="0" algn="ctr" defTabSz="800100" rtl="1">
            <a:lnSpc>
              <a:spcPct val="90000"/>
            </a:lnSpc>
            <a:spcBef>
              <a:spcPct val="0"/>
            </a:spcBef>
            <a:spcAft>
              <a:spcPct val="35000"/>
            </a:spcAft>
          </a:pPr>
          <a:r>
            <a:rPr lang="ar-SA" sz="1800" kern="1200" dirty="0" smtClean="0">
              <a:solidFill>
                <a:schemeClr val="tx1">
                  <a:lumMod val="95000"/>
                  <a:lumOff val="5000"/>
                </a:schemeClr>
              </a:solidFill>
            </a:rPr>
            <a:t> </a:t>
          </a:r>
          <a:r>
            <a:rPr lang="ar-SA" sz="1800" kern="1200" dirty="0" smtClean="0"/>
            <a:t>المهمات والاختصاصات المدنية التي يؤديها الموظف العام لخدمة عامة يخضع فيها للسلطة الرئاسية في التنظيم الاداري</a:t>
          </a:r>
          <a:r>
            <a:rPr lang="ar-SA" sz="1300" kern="1200" dirty="0" smtClean="0"/>
            <a:t>.</a:t>
          </a:r>
          <a:endParaRPr lang="en-US" sz="1300" kern="1200" dirty="0"/>
        </a:p>
      </dsp:txBody>
      <dsp:txXfrm>
        <a:off x="7164281" y="334850"/>
        <a:ext cx="2170165" cy="25628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B9D3A6-82BA-45D6-A9FC-13EC2144949E}">
      <dsp:nvSpPr>
        <dsp:cNvPr id="0" name=""/>
        <dsp:cNvSpPr/>
      </dsp:nvSpPr>
      <dsp:spPr>
        <a:xfrm>
          <a:off x="0" y="1322629"/>
          <a:ext cx="9247031" cy="1643407"/>
        </a:xfrm>
        <a:prstGeom prst="roundRect">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endParaRPr lang="ar-IQ" sz="2400" kern="1200" dirty="0" smtClean="0">
            <a:latin typeface="Arial" panose="020B0604020202020204" pitchFamily="34" charset="0"/>
            <a:cs typeface="Arial" panose="020B0604020202020204" pitchFamily="34" charset="0"/>
          </a:endParaRPr>
        </a:p>
        <a:p>
          <a:pPr lvl="0" algn="r" defTabSz="1066800" rtl="1">
            <a:lnSpc>
              <a:spcPct val="90000"/>
            </a:lnSpc>
            <a:spcBef>
              <a:spcPct val="0"/>
            </a:spcBef>
            <a:spcAft>
              <a:spcPct val="35000"/>
            </a:spcAft>
          </a:pPr>
          <a:endParaRPr lang="ar-IQ" sz="2400" kern="1200" dirty="0" smtClean="0">
            <a:latin typeface="Arial" panose="020B0604020202020204" pitchFamily="34" charset="0"/>
            <a:cs typeface="Arial" panose="020B0604020202020204" pitchFamily="34" charset="0"/>
          </a:endParaRPr>
        </a:p>
        <a:p>
          <a:pPr lvl="0" algn="r" defTabSz="1066800" rtl="1">
            <a:lnSpc>
              <a:spcPct val="90000"/>
            </a:lnSpc>
            <a:spcBef>
              <a:spcPct val="0"/>
            </a:spcBef>
            <a:spcAft>
              <a:spcPct val="35000"/>
            </a:spcAft>
          </a:pPr>
          <a:r>
            <a:rPr lang="en-US" sz="1400" kern="1200" dirty="0" smtClean="0"/>
            <a:t>												</a:t>
          </a:r>
          <a:r>
            <a:rPr lang="en-US" sz="1300" kern="1200" dirty="0" smtClean="0"/>
            <a:t>																								</a:t>
          </a:r>
          <a:endParaRPr lang="ar-IQ" sz="1300" kern="1200" dirty="0"/>
        </a:p>
      </dsp:txBody>
      <dsp:txXfrm>
        <a:off x="80225" y="1402854"/>
        <a:ext cx="9086581" cy="14829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CA64D-1DCF-4847-9BE6-13E4137EC5B5}">
      <dsp:nvSpPr>
        <dsp:cNvPr id="0" name=""/>
        <dsp:cNvSpPr/>
      </dsp:nvSpPr>
      <dsp:spPr>
        <a:xfrm>
          <a:off x="984043" y="426"/>
          <a:ext cx="6628581" cy="793344"/>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en-US" sz="1700" kern="1200" dirty="0" smtClean="0"/>
            <a:t/>
          </a:r>
          <a:br>
            <a:rPr lang="en-US" sz="1700" kern="1200" dirty="0" smtClean="0"/>
          </a:br>
          <a:r>
            <a:rPr lang="en-US" sz="1800" b="1" kern="1200" dirty="0" smtClean="0">
              <a:latin typeface="Arial" panose="020B0604020202020204" pitchFamily="34" charset="0"/>
              <a:cs typeface="Arial" panose="020B0604020202020204" pitchFamily="34" charset="0"/>
            </a:rPr>
            <a:t> </a:t>
          </a:r>
          <a:r>
            <a:rPr lang="ar-IQ" sz="1800" b="1" kern="1200" dirty="0" smtClean="0">
              <a:latin typeface="Arial" panose="020B0604020202020204" pitchFamily="34" charset="0"/>
              <a:cs typeface="Arial" panose="020B0604020202020204" pitchFamily="34" charset="0"/>
            </a:rPr>
            <a:t>التزام الصفوة وأثره في صلاح المجتمع</a:t>
          </a:r>
        </a:p>
        <a:p>
          <a:pPr lvl="0" algn="ctr" defTabSz="755650" rtl="1">
            <a:lnSpc>
              <a:spcPct val="90000"/>
            </a:lnSpc>
            <a:spcBef>
              <a:spcPct val="0"/>
            </a:spcBef>
            <a:spcAft>
              <a:spcPct val="35000"/>
            </a:spcAft>
          </a:pPr>
          <a:endParaRPr lang="ar-IQ" sz="1700" kern="1200" dirty="0"/>
        </a:p>
      </dsp:txBody>
      <dsp:txXfrm>
        <a:off x="984043" y="426"/>
        <a:ext cx="6628581" cy="7933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CC32B-2D8E-4A1C-A4F3-74FF509D63B2}">
      <dsp:nvSpPr>
        <dsp:cNvPr id="0" name=""/>
        <dsp:cNvSpPr/>
      </dsp:nvSpPr>
      <dsp:spPr>
        <a:xfrm>
          <a:off x="0" y="12805"/>
          <a:ext cx="8596668" cy="129519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l" defTabSz="2400300">
            <a:lnSpc>
              <a:spcPct val="90000"/>
            </a:lnSpc>
            <a:spcBef>
              <a:spcPct val="0"/>
            </a:spcBef>
            <a:spcAft>
              <a:spcPct val="35000"/>
            </a:spcAft>
          </a:pPr>
          <a:r>
            <a:rPr lang="ar-IQ" sz="5400" b="1" kern="1200" smtClean="0"/>
            <a:t>نظرية الحاجات لـ(ماسلو) </a:t>
          </a:r>
          <a:endParaRPr lang="en-US" sz="5400" kern="1200"/>
        </a:p>
      </dsp:txBody>
      <dsp:txXfrm>
        <a:off x="63226" y="76031"/>
        <a:ext cx="8470216" cy="11687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4DB93-CDB4-41E5-8DB1-392DA8F08709}">
      <dsp:nvSpPr>
        <dsp:cNvPr id="0" name=""/>
        <dsp:cNvSpPr/>
      </dsp:nvSpPr>
      <dsp:spPr>
        <a:xfrm>
          <a:off x="0" y="943"/>
          <a:ext cx="5924282" cy="1209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kern="1200" dirty="0" smtClean="0">
              <a:latin typeface="Arial" panose="020B0604020202020204" pitchFamily="34" charset="0"/>
              <a:cs typeface="Arial" panose="020B0604020202020204" pitchFamily="34" charset="0"/>
            </a:rPr>
            <a:t/>
          </a:r>
          <a:br>
            <a:rPr lang="en-US" sz="3200" kern="1200" dirty="0" smtClean="0">
              <a:latin typeface="Arial" panose="020B0604020202020204" pitchFamily="34" charset="0"/>
              <a:cs typeface="Arial" panose="020B0604020202020204" pitchFamily="34" charset="0"/>
            </a:rPr>
          </a:br>
          <a:r>
            <a:rPr lang="ar-IQ" sz="3200" kern="1200" dirty="0" smtClean="0">
              <a:latin typeface="Arial" panose="020B0604020202020204" pitchFamily="34" charset="0"/>
              <a:cs typeface="Arial" panose="020B0604020202020204" pitchFamily="34" charset="0"/>
            </a:rPr>
            <a:t>نظرية العطاء</a:t>
          </a:r>
          <a:endParaRPr lang="ar-IQ" sz="3200" kern="1200" dirty="0">
            <a:latin typeface="Arial" panose="020B0604020202020204" pitchFamily="34" charset="0"/>
            <a:cs typeface="Arial" panose="020B0604020202020204" pitchFamily="34" charset="0"/>
          </a:endParaRPr>
        </a:p>
      </dsp:txBody>
      <dsp:txXfrm>
        <a:off x="59051" y="59994"/>
        <a:ext cx="5806180" cy="1091568"/>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690" y="2336800"/>
            <a:ext cx="8579554" cy="1196622"/>
          </a:xfrm>
        </p:spPr>
        <p:txBody>
          <a:bodyPr/>
          <a:lstStyle/>
          <a:p>
            <a:pPr algn="ctr"/>
            <a:r>
              <a:rPr lang="ar-IQ" sz="4800" dirty="0" smtClean="0">
                <a:latin typeface="Andalus" panose="02020603050405020304" pitchFamily="18" charset="-78"/>
                <a:cs typeface="Andalus" panose="02020603050405020304" pitchFamily="18" charset="-78"/>
              </a:rPr>
              <a:t>السلوك الوظيفي وأخلاقيات الوظيفة العامة</a:t>
            </a:r>
            <a:endParaRPr lang="ar-IQ" sz="4800"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320800" y="4050836"/>
            <a:ext cx="7953203" cy="1096896"/>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ctr"/>
            <a:r>
              <a:rPr lang="ar-IQ" sz="3200" dirty="0" smtClean="0">
                <a:solidFill>
                  <a:schemeClr val="accent4">
                    <a:lumMod val="50000"/>
                  </a:schemeClr>
                </a:solidFill>
              </a:rPr>
              <a:t>الاستاذ الدكتور </a:t>
            </a:r>
          </a:p>
          <a:p>
            <a:pPr algn="ctr"/>
            <a:r>
              <a:rPr lang="ar-IQ" sz="3200" dirty="0" smtClean="0">
                <a:solidFill>
                  <a:schemeClr val="accent4">
                    <a:lumMod val="50000"/>
                  </a:schemeClr>
                </a:solidFill>
              </a:rPr>
              <a:t>حاتم جاسم عزيز</a:t>
            </a:r>
            <a:endParaRPr lang="ar-IQ" sz="3200" dirty="0">
              <a:solidFill>
                <a:schemeClr val="accent4">
                  <a:lumMod val="50000"/>
                </a:schemeClr>
              </a:solidFill>
            </a:endParaRPr>
          </a:p>
        </p:txBody>
      </p:sp>
    </p:spTree>
    <p:extLst>
      <p:ext uri="{BB962C8B-B14F-4D97-AF65-F5344CB8AC3E}">
        <p14:creationId xmlns:p14="http://schemas.microsoft.com/office/powerpoint/2010/main" val="2542382539"/>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spcAft>
                <a:spcPts val="1000"/>
              </a:spcAft>
              <a:tabLst>
                <a:tab pos="1811020" algn="l"/>
              </a:tabLst>
            </a:pPr>
            <a:r>
              <a:rPr lang="ar-SA" b="1" u="sng" dirty="0">
                <a:solidFill>
                  <a:srgbClr val="000000"/>
                </a:solidFill>
                <a:latin typeface="Calibri"/>
                <a:ea typeface="Times New Roman"/>
                <a:cs typeface="Traditional Arabic"/>
              </a:rPr>
              <a:t>من أين تستمد المبادئ الأخلاقية ؟</a:t>
            </a:r>
            <a:r>
              <a:rPr lang="en-US" sz="1800" dirty="0">
                <a:latin typeface="Calibri"/>
                <a:ea typeface="Calibri"/>
                <a:cs typeface="Arial"/>
              </a:rPr>
              <a:t/>
            </a:r>
            <a:br>
              <a:rPr lang="en-US" sz="1800" dirty="0">
                <a:latin typeface="Calibri"/>
                <a:ea typeface="Calibri"/>
                <a:cs typeface="Arial"/>
              </a:rPr>
            </a:br>
            <a:endParaRPr lang="en-US" dirty="0"/>
          </a:p>
        </p:txBody>
      </p:sp>
      <p:sp>
        <p:nvSpPr>
          <p:cNvPr id="3" name="عنصر نائب للمحتوى 2"/>
          <p:cNvSpPr>
            <a:spLocks noGrp="1"/>
          </p:cNvSpPr>
          <p:nvPr>
            <p:ph idx="1"/>
          </p:nvPr>
        </p:nvSpPr>
        <p:spPr/>
        <p:txBody>
          <a:bodyPr/>
          <a:lstStyle/>
          <a:p>
            <a:r>
              <a:rPr lang="ar-SA" sz="2800" dirty="0">
                <a:solidFill>
                  <a:srgbClr val="FF0000"/>
                </a:solidFill>
              </a:rPr>
              <a:t>القيم الإنسانية الأساسية المنبثقة من الديانات السماوية : </a:t>
            </a:r>
            <a:r>
              <a:rPr lang="en-US" sz="2800" dirty="0">
                <a:solidFill>
                  <a:srgbClr val="FF0000"/>
                </a:solidFill>
                <a:sym typeface="AGA Arabesque"/>
              </a:rPr>
              <a:t></a:t>
            </a:r>
            <a:r>
              <a:rPr lang="en-US" sz="2800" dirty="0">
                <a:solidFill>
                  <a:srgbClr val="FF0000"/>
                </a:solidFill>
              </a:rPr>
              <a:t> </a:t>
            </a:r>
            <a:r>
              <a:rPr lang="ar-SA" sz="2800" dirty="0">
                <a:solidFill>
                  <a:srgbClr val="FF0000"/>
                </a:solidFill>
              </a:rPr>
              <a:t>وإنك لعلى خلق عظيم  </a:t>
            </a:r>
            <a:r>
              <a:rPr lang="en-US" sz="2800" dirty="0">
                <a:solidFill>
                  <a:srgbClr val="FF0000"/>
                </a:solidFill>
                <a:sym typeface="AGA Arabesque"/>
              </a:rPr>
              <a:t></a:t>
            </a:r>
            <a:r>
              <a:rPr lang="en-US" sz="2800" dirty="0">
                <a:solidFill>
                  <a:srgbClr val="FF0000"/>
                </a:solidFill>
              </a:rPr>
              <a:t> </a:t>
            </a:r>
            <a:r>
              <a:rPr lang="ar-SA" sz="2800" dirty="0">
                <a:solidFill>
                  <a:srgbClr val="FF0000"/>
                </a:solidFill>
              </a:rPr>
              <a:t>    ( إنما بُعِثْتُ لأتمم مكارم الأخلاق )</a:t>
            </a:r>
            <a:r>
              <a:rPr lang="ar-IQ" sz="2800" dirty="0">
                <a:solidFill>
                  <a:srgbClr val="FF0000"/>
                </a:solidFill>
              </a:rPr>
              <a:t> ولا يوجد دين ان كان  سماوياً أو وضعياً لا تحكمه مجموعه من القيم </a:t>
            </a:r>
          </a:p>
          <a:p>
            <a:r>
              <a:rPr lang="ar-SA" sz="2800" dirty="0" smtClean="0">
                <a:solidFill>
                  <a:srgbClr val="FF0000"/>
                </a:solidFill>
              </a:rPr>
              <a:t>الثقافة</a:t>
            </a:r>
            <a:r>
              <a:rPr lang="ar-IQ" sz="2800" dirty="0" smtClean="0">
                <a:solidFill>
                  <a:srgbClr val="FF0000"/>
                </a:solidFill>
              </a:rPr>
              <a:t> والفلسفة</a:t>
            </a:r>
            <a:r>
              <a:rPr lang="ar-SA" sz="2800" dirty="0" smtClean="0">
                <a:solidFill>
                  <a:srgbClr val="FF0000"/>
                </a:solidFill>
              </a:rPr>
              <a:t> </a:t>
            </a:r>
            <a:r>
              <a:rPr lang="ar-SA" sz="2800" dirty="0">
                <a:solidFill>
                  <a:srgbClr val="FF0000"/>
                </a:solidFill>
              </a:rPr>
              <a:t>السائدة </a:t>
            </a:r>
            <a:r>
              <a:rPr lang="ar-IQ" sz="2800" dirty="0" smtClean="0">
                <a:solidFill>
                  <a:srgbClr val="FF0000"/>
                </a:solidFill>
              </a:rPr>
              <a:t> </a:t>
            </a:r>
            <a:r>
              <a:rPr lang="ar-SA" sz="2800" dirty="0" smtClean="0">
                <a:solidFill>
                  <a:srgbClr val="FF0000"/>
                </a:solidFill>
              </a:rPr>
              <a:t>في </a:t>
            </a:r>
            <a:r>
              <a:rPr lang="ar-SA" sz="2800" dirty="0">
                <a:solidFill>
                  <a:srgbClr val="FF0000"/>
                </a:solidFill>
              </a:rPr>
              <a:t>المجتمع وما يفعله الآخرون </a:t>
            </a:r>
            <a:r>
              <a:rPr lang="ar-IQ" sz="2800" dirty="0" smtClean="0">
                <a:solidFill>
                  <a:srgbClr val="FF0000"/>
                </a:solidFill>
              </a:rPr>
              <a:t>. وكل الفلسفات اكدت على الثالوث القيمي الا وهو (الحق ، الخير ، الجمال)</a:t>
            </a:r>
            <a:r>
              <a:rPr lang="en-US" dirty="0"/>
              <a:t/>
            </a:r>
            <a:br>
              <a:rPr lang="en-US" dirty="0"/>
            </a:br>
            <a:endParaRPr lang="en-US" dirty="0"/>
          </a:p>
        </p:txBody>
      </p:sp>
    </p:spTree>
    <p:extLst>
      <p:ext uri="{BB962C8B-B14F-4D97-AF65-F5344CB8AC3E}">
        <p14:creationId xmlns:p14="http://schemas.microsoft.com/office/powerpoint/2010/main" val="1774216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961623"/>
          </a:xfrm>
        </p:spPr>
        <p:txBody>
          <a:bodyPr>
            <a:normAutofit fontScale="90000"/>
          </a:bodyPr>
          <a:lstStyle/>
          <a:p>
            <a:pPr algn="r"/>
            <a:r>
              <a:rPr lang="ar-SA" b="1" u="sng" dirty="0"/>
              <a:t>المنافع المترتبة على الالتزام الأخلاقي :</a:t>
            </a:r>
            <a:r>
              <a:rPr lang="en-US" dirty="0"/>
              <a:t/>
            </a:r>
            <a:br>
              <a:rPr lang="en-US" dirty="0"/>
            </a:br>
            <a:endParaRPr lang="en-US" dirty="0"/>
          </a:p>
        </p:txBody>
      </p:sp>
      <p:sp>
        <p:nvSpPr>
          <p:cNvPr id="3" name="عنصر نائب للمحتوى 2"/>
          <p:cNvSpPr>
            <a:spLocks noGrp="1"/>
          </p:cNvSpPr>
          <p:nvPr>
            <p:ph idx="1"/>
          </p:nvPr>
        </p:nvSpPr>
        <p:spPr>
          <a:xfrm>
            <a:off x="677334" y="1687133"/>
            <a:ext cx="8596668" cy="4354230"/>
          </a:xfrm>
        </p:spPr>
        <p:txBody>
          <a:bodyPr>
            <a:normAutofit/>
          </a:bodyPr>
          <a:lstStyle/>
          <a:p>
            <a:pPr lvl="0"/>
            <a:r>
              <a:rPr lang="ar-SA" sz="2400" dirty="0"/>
              <a:t>هناك مقولة تؤكد أنك إذا وظفت شخصاً لديك فقد وظفت أخلاقه معه ، هذه قاعدة سلوكية عامة ، فلا يُتصور منطقياً أن ينفصل الشخص عن خلقه.</a:t>
            </a:r>
            <a:endParaRPr lang="en-US" sz="2400" dirty="0"/>
          </a:p>
          <a:p>
            <a:pPr lvl="0"/>
            <a:r>
              <a:rPr lang="ar-SA" sz="2400" dirty="0"/>
              <a:t>الاهتمام بالأخلاق يسهم في تحسين المجتمع ككل ، فتتراجع الممارسات الظالمة ،وتتوافر الفرص المتكافئة للناس ، وتنفذ الأعمال بوساطة الأعلى كفاءةً .</a:t>
            </a:r>
            <a:endParaRPr lang="en-US" sz="2400" dirty="0"/>
          </a:p>
          <a:p>
            <a:pPr lvl="0"/>
            <a:r>
              <a:rPr lang="ar-SA" sz="2400" dirty="0"/>
              <a:t>الالتزام بأخلاقيات العمل يسهم في شيوع الرضا الاجتماعي بين غالبية الناس، كنتيجة لعدالة التعامل والمعاملات والعقود وإسناد الأعمال وتوزيع الثروة وربط الدخل بالمجهود.</a:t>
            </a:r>
            <a:endParaRPr lang="en-US" sz="2400" dirty="0"/>
          </a:p>
          <a:p>
            <a:pPr lvl="0"/>
            <a:r>
              <a:rPr lang="ar-SA" sz="2400" dirty="0"/>
              <a:t>أخلاقيات العمل تدعم البيئة المواتية لروح الفريق وزيادة الإنتاجية.</a:t>
            </a:r>
            <a:endParaRPr lang="en-US" sz="2400" dirty="0"/>
          </a:p>
          <a:p>
            <a:endParaRPr lang="en-US" dirty="0"/>
          </a:p>
        </p:txBody>
      </p:sp>
    </p:spTree>
    <p:extLst>
      <p:ext uri="{BB962C8B-B14F-4D97-AF65-F5344CB8AC3E}">
        <p14:creationId xmlns:p14="http://schemas.microsoft.com/office/powerpoint/2010/main" val="947969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7334" y="489397"/>
            <a:ext cx="8596668" cy="5551965"/>
          </a:xfrm>
        </p:spPr>
        <p:txBody>
          <a:bodyPr>
            <a:normAutofit lnSpcReduction="10000"/>
          </a:bodyPr>
          <a:lstStyle/>
          <a:p>
            <a:r>
              <a:rPr lang="ar-SA" sz="2400" dirty="0"/>
              <a:t>الالتزام بأخلاقيات العمل ، بدعم عدد من البرامج الأخرى المهمة مثل برامج التنمية البشرية ، وبرامج الجودة الشاملة ، وبرامج التخطيط </a:t>
            </a:r>
            <a:r>
              <a:rPr lang="ar-SA" sz="2400" dirty="0" smtClean="0"/>
              <a:t>الاستراتيجي </a:t>
            </a:r>
            <a:r>
              <a:rPr lang="ar-SA" sz="2400" dirty="0"/>
              <a:t>، وكل هذا يصب في اتجاه دعم الجامعة وتنميتها ونجاحها </a:t>
            </a:r>
            <a:endParaRPr lang="ar-IQ" sz="2400" dirty="0" smtClean="0"/>
          </a:p>
          <a:p>
            <a:pPr lvl="0"/>
            <a:r>
              <a:rPr lang="ar-SA" sz="2400" dirty="0"/>
              <a:t>إن وجود ميثاق أخلاقي تلتزم به المهنة أو الجامعة ، يكون بمثابة دليل أو مرجع يسترشد به الجميع ، ليس فقط في تصرفاتهم ، وإنما أيضا عندما تثور الخلافات أو يثور الجدل حول ما السلوك الواجب الإتباع في مثل هذه الخلافات </a:t>
            </a:r>
            <a:r>
              <a:rPr lang="ar-SA" sz="2400" dirty="0" smtClean="0"/>
              <a:t>.</a:t>
            </a:r>
            <a:endParaRPr lang="ar-IQ" sz="2400" dirty="0" smtClean="0"/>
          </a:p>
          <a:p>
            <a:r>
              <a:rPr lang="ar-SA" sz="2400" dirty="0"/>
              <a:t>الالتزام الأخلاقي يؤمن الجامعة ضد المخاطر إذْ يكون هناك التزام بالشرعية والابتعاد عن المخالفات ، والتمسك بالقانون ، فالقانون من قبلُ ومن بعدُ ليس إلا قيمة أخلاقية</a:t>
            </a:r>
            <a:r>
              <a:rPr lang="ar-SA" sz="2400" dirty="0" smtClean="0"/>
              <a:t>.</a:t>
            </a:r>
            <a:endParaRPr lang="ar-IQ" sz="2400" dirty="0" smtClean="0"/>
          </a:p>
          <a:p>
            <a:pPr lvl="0"/>
            <a:r>
              <a:rPr lang="ar-SA" sz="2400" dirty="0"/>
              <a:t>إدارة أخلاقيات العمل بكفاءة تشعر العاملين بالثقة بالنفس ، والثقة في العمل، وبأنهم يقفون على أرض صلبة ونزيهة وشريفة ، وكل هذا يقلل القلق والتوتر والضغوط ، ويحقق المزيد من الاستقرار.</a:t>
            </a:r>
            <a:endParaRPr lang="en-US" sz="2400" dirty="0"/>
          </a:p>
          <a:p>
            <a:endParaRPr lang="en-US" dirty="0"/>
          </a:p>
          <a:p>
            <a:pPr lvl="0"/>
            <a:endParaRPr lang="en-US" dirty="0"/>
          </a:p>
          <a:p>
            <a:endParaRPr lang="en-US" dirty="0"/>
          </a:p>
        </p:txBody>
      </p:sp>
    </p:spTree>
    <p:extLst>
      <p:ext uri="{BB962C8B-B14F-4D97-AF65-F5344CB8AC3E}">
        <p14:creationId xmlns:p14="http://schemas.microsoft.com/office/powerpoint/2010/main" val="1902587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5138" y="2471738"/>
            <a:ext cx="87249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4230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4400" dirty="0" smtClean="0">
                <a:latin typeface="Arial" panose="020B0604020202020204" pitchFamily="34" charset="0"/>
                <a:cs typeface="Arial" panose="020B0604020202020204" pitchFamily="34" charset="0"/>
              </a:rPr>
              <a:t>آيات قرآنية تؤكد على أهم السلوكيات الانسانية</a:t>
            </a:r>
            <a:endParaRPr lang="ar-IQ"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2073499"/>
            <a:ext cx="8724242" cy="3967863"/>
          </a:xfrm>
        </p:spPr>
        <p:txBody>
          <a:bodyPr>
            <a:normAutofit/>
          </a:bodyPr>
          <a:lstStyle/>
          <a:p>
            <a:pPr marL="0" indent="0">
              <a:buNone/>
            </a:pPr>
            <a:endParaRPr lang="ar-IQ" sz="2000" dirty="0" smtClean="0">
              <a:latin typeface="Arial" panose="020B0604020202020204" pitchFamily="34" charset="0"/>
              <a:cs typeface="Arial" panose="020B0604020202020204" pitchFamily="34" charset="0"/>
            </a:endParaRPr>
          </a:p>
          <a:p>
            <a:pPr marL="0" indent="0">
              <a:buNone/>
            </a:pPr>
            <a:r>
              <a:rPr lang="ar-IQ" sz="4000" dirty="0">
                <a:solidFill>
                  <a:srgbClr val="90C226"/>
                </a:solidFill>
                <a:latin typeface="Arial" panose="020B0604020202020204" pitchFamily="34" charset="0"/>
                <a:ea typeface="+mj-ea"/>
                <a:cs typeface="Arial" panose="020B0604020202020204" pitchFamily="34" charset="0"/>
              </a:rPr>
              <a:t>- قال تعالى: ((وَأَنْ </a:t>
            </a:r>
            <a:r>
              <a:rPr lang="ar-IQ" sz="4000" b="1" dirty="0">
                <a:solidFill>
                  <a:srgbClr val="90C226"/>
                </a:solidFill>
                <a:latin typeface="Arial" panose="020B0604020202020204" pitchFamily="34" charset="0"/>
                <a:ea typeface="+mj-ea"/>
                <a:cs typeface="Arial" panose="020B0604020202020204" pitchFamily="34" charset="0"/>
              </a:rPr>
              <a:t>تَعْفُوا</a:t>
            </a:r>
            <a:r>
              <a:rPr lang="ar-IQ" sz="4000" dirty="0">
                <a:solidFill>
                  <a:srgbClr val="90C226"/>
                </a:solidFill>
                <a:latin typeface="Arial" panose="020B0604020202020204" pitchFamily="34" charset="0"/>
                <a:ea typeface="+mj-ea"/>
                <a:cs typeface="Arial" panose="020B0604020202020204" pitchFamily="34" charset="0"/>
              </a:rPr>
              <a:t> أَقْرَبُ لِلتَّقْوَى وَلاَ تَنسَوْا الْفَضْلَ بَيْنَكُمْ))</a:t>
            </a:r>
            <a:br>
              <a:rPr lang="ar-IQ" sz="4000" dirty="0">
                <a:solidFill>
                  <a:srgbClr val="90C226"/>
                </a:solidFill>
                <a:latin typeface="Arial" panose="020B0604020202020204" pitchFamily="34" charset="0"/>
                <a:ea typeface="+mj-ea"/>
                <a:cs typeface="Arial" panose="020B0604020202020204" pitchFamily="34" charset="0"/>
              </a:rPr>
            </a:br>
            <a:r>
              <a:rPr lang="ar-IQ" sz="4000" dirty="0">
                <a:solidFill>
                  <a:srgbClr val="90C226"/>
                </a:solidFill>
                <a:latin typeface="Arial" panose="020B0604020202020204" pitchFamily="34" charset="0"/>
                <a:ea typeface="+mj-ea"/>
                <a:cs typeface="Arial" panose="020B0604020202020204" pitchFamily="34" charset="0"/>
              </a:rPr>
              <a:t>- وقال تعالى: ((وَيَسْأَلُونَكَ مَاذَا يُنفِقُونَ قُلْ </a:t>
            </a:r>
            <a:r>
              <a:rPr lang="ar-IQ" sz="4000" b="1" dirty="0">
                <a:solidFill>
                  <a:srgbClr val="90C226"/>
                </a:solidFill>
                <a:latin typeface="Arial" panose="020B0604020202020204" pitchFamily="34" charset="0"/>
                <a:ea typeface="+mj-ea"/>
                <a:cs typeface="Arial" panose="020B0604020202020204" pitchFamily="34" charset="0"/>
              </a:rPr>
              <a:t>الْعَفْوَ</a:t>
            </a:r>
            <a:r>
              <a:rPr lang="ar-IQ" sz="4000" dirty="0">
                <a:solidFill>
                  <a:srgbClr val="90C226"/>
                </a:solidFill>
                <a:latin typeface="Arial" panose="020B0604020202020204" pitchFamily="34" charset="0"/>
                <a:ea typeface="+mj-ea"/>
                <a:cs typeface="Arial" panose="020B0604020202020204" pitchFamily="34" charset="0"/>
              </a:rPr>
              <a:t>))</a:t>
            </a:r>
            <a:br>
              <a:rPr lang="ar-IQ" sz="4000" dirty="0">
                <a:solidFill>
                  <a:srgbClr val="90C226"/>
                </a:solidFill>
                <a:latin typeface="Arial" panose="020B0604020202020204" pitchFamily="34" charset="0"/>
                <a:ea typeface="+mj-ea"/>
                <a:cs typeface="Arial" panose="020B0604020202020204" pitchFamily="34" charset="0"/>
              </a:rPr>
            </a:br>
            <a:r>
              <a:rPr lang="ar-IQ" sz="4000" dirty="0">
                <a:solidFill>
                  <a:srgbClr val="90C226"/>
                </a:solidFill>
                <a:latin typeface="Arial" panose="020B0604020202020204" pitchFamily="34" charset="0"/>
                <a:ea typeface="+mj-ea"/>
                <a:cs typeface="Arial" panose="020B0604020202020204" pitchFamily="34" charset="0"/>
              </a:rPr>
              <a:t>- وقال عز وجل: ((</a:t>
            </a:r>
            <a:r>
              <a:rPr lang="ar-IQ" sz="4000" b="1" dirty="0">
                <a:solidFill>
                  <a:srgbClr val="90C226"/>
                </a:solidFill>
                <a:latin typeface="Arial" panose="020B0604020202020204" pitchFamily="34" charset="0"/>
                <a:ea typeface="+mj-ea"/>
                <a:cs typeface="Arial" panose="020B0604020202020204" pitchFamily="34" charset="0"/>
              </a:rPr>
              <a:t>وَلْيَعْفُوا وَلْيَصْفَحُوا </a:t>
            </a:r>
            <a:r>
              <a:rPr lang="ar-IQ" sz="4000" dirty="0">
                <a:solidFill>
                  <a:srgbClr val="90C226"/>
                </a:solidFill>
                <a:latin typeface="Arial" panose="020B0604020202020204" pitchFamily="34" charset="0"/>
                <a:ea typeface="+mj-ea"/>
                <a:cs typeface="Arial" panose="020B0604020202020204" pitchFamily="34" charset="0"/>
              </a:rPr>
              <a:t>أَلاَ تُحِبُّونَ أَنْ يَغْفِرَ اللهُ لَكُمْ))</a:t>
            </a:r>
            <a:endParaRPr lang="ar-IQ"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41168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822" y="489398"/>
            <a:ext cx="8382179" cy="616914"/>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r"/>
            <a:r>
              <a:rPr lang="ar-IQ" dirty="0" smtClean="0"/>
              <a:t>أقوال مهمة في تحديد سلوك الانسان؟</a:t>
            </a:r>
            <a:endParaRPr lang="ar-IQ" dirty="0"/>
          </a:p>
        </p:txBody>
      </p:sp>
      <p:sp>
        <p:nvSpPr>
          <p:cNvPr id="3" name="Content Placeholder 2"/>
          <p:cNvSpPr>
            <a:spLocks noGrp="1"/>
          </p:cNvSpPr>
          <p:nvPr>
            <p:ph idx="1"/>
          </p:nvPr>
        </p:nvSpPr>
        <p:spPr>
          <a:xfrm>
            <a:off x="677334" y="1253067"/>
            <a:ext cx="8596668" cy="4788295"/>
          </a:xfrm>
        </p:spPr>
        <p:txBody>
          <a:bodyPr>
            <a:normAutofit lnSpcReduction="10000"/>
          </a:bodyPr>
          <a:lstStyle/>
          <a:p>
            <a:r>
              <a:rPr lang="ar-SA" sz="2400"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a:t>
            </a:r>
            <a:r>
              <a:rPr lang="ar-IQ" sz="2400" dirty="0">
                <a:solidFill>
                  <a:schemeClr val="accent5">
                    <a:lumMod val="75000"/>
                  </a:schemeClr>
                </a:solidFill>
              </a:rPr>
              <a:t> قيل لعلي ابن ابي طالب (ع) يا أمير المؤمنين صف لنا صفة المؤمن كأنّنا ننظر إليه</a:t>
            </a:r>
          </a:p>
          <a:p>
            <a:pPr marL="0" indent="0" algn="ctr">
              <a:buNone/>
            </a:pPr>
            <a:r>
              <a:rPr lang="ar-IQ" sz="2800" dirty="0">
                <a:solidFill>
                  <a:schemeClr val="accent5">
                    <a:lumMod val="75000"/>
                  </a:schemeClr>
                </a:solidFill>
                <a:latin typeface="Arial" panose="020B0604020202020204" pitchFamily="34" charset="0"/>
                <a:cs typeface="Arial" panose="020B0604020202020204" pitchFamily="34" charset="0"/>
              </a:rPr>
              <a:t>فقال (عليه السلام): «... </a:t>
            </a:r>
            <a:r>
              <a:rPr lang="ar-IQ" sz="2800" b="1" dirty="0">
                <a:solidFill>
                  <a:schemeClr val="accent2">
                    <a:lumMod val="60000"/>
                    <a:lumOff val="40000"/>
                  </a:schemeClr>
                </a:solidFill>
                <a:latin typeface="Arial" panose="020B0604020202020204" pitchFamily="34" charset="0"/>
                <a:cs typeface="Arial" panose="020B0604020202020204" pitchFamily="34" charset="0"/>
              </a:rPr>
              <a:t>سهل الخليقة، لين العريكة</a:t>
            </a:r>
            <a:r>
              <a:rPr lang="ar-IQ" sz="2800" dirty="0">
                <a:solidFill>
                  <a:schemeClr val="accent5">
                    <a:lumMod val="75000"/>
                  </a:schemeClr>
                </a:solidFill>
                <a:latin typeface="Arial" panose="020B0604020202020204" pitchFamily="34" charset="0"/>
                <a:cs typeface="Arial" panose="020B0604020202020204" pitchFamily="34" charset="0"/>
              </a:rPr>
              <a:t>، رصين الوفا، </a:t>
            </a:r>
            <a:r>
              <a:rPr lang="ar-IQ" sz="2800" b="1" dirty="0">
                <a:solidFill>
                  <a:schemeClr val="accent2">
                    <a:lumMod val="60000"/>
                    <a:lumOff val="40000"/>
                  </a:schemeClr>
                </a:solidFill>
                <a:latin typeface="Arial" panose="020B0604020202020204" pitchFamily="34" charset="0"/>
                <a:cs typeface="Arial" panose="020B0604020202020204" pitchFamily="34" charset="0"/>
              </a:rPr>
              <a:t>قليل الأذى</a:t>
            </a:r>
            <a:r>
              <a:rPr lang="ar-IQ" sz="2800" dirty="0">
                <a:solidFill>
                  <a:schemeClr val="accent5">
                    <a:lumMod val="75000"/>
                  </a:schemeClr>
                </a:solidFill>
                <a:latin typeface="Arial" panose="020B0604020202020204" pitchFamily="34" charset="0"/>
                <a:cs typeface="Arial" panose="020B0604020202020204" pitchFamily="34" charset="0"/>
              </a:rPr>
              <a:t>، لا </a:t>
            </a:r>
            <a:r>
              <a:rPr lang="ar-IQ" sz="2800" dirty="0" err="1">
                <a:solidFill>
                  <a:schemeClr val="accent5">
                    <a:lumMod val="75000"/>
                  </a:schemeClr>
                </a:solidFill>
                <a:latin typeface="Arial" panose="020B0604020202020204" pitchFamily="34" charset="0"/>
                <a:cs typeface="Arial" panose="020B0604020202020204" pitchFamily="34" charset="0"/>
              </a:rPr>
              <a:t>متأفّك</a:t>
            </a:r>
            <a:r>
              <a:rPr lang="ar-IQ" sz="2800" dirty="0">
                <a:solidFill>
                  <a:schemeClr val="accent5">
                    <a:lumMod val="75000"/>
                  </a:schemeClr>
                </a:solidFill>
                <a:latin typeface="Arial" panose="020B0604020202020204" pitchFamily="34" charset="0"/>
                <a:cs typeface="Arial" panose="020B0604020202020204" pitchFamily="34" charset="0"/>
              </a:rPr>
              <a:t> ولا متهتّك، إن ضحك لم يخرق، </a:t>
            </a:r>
            <a:r>
              <a:rPr lang="ar-IQ" sz="2800" b="1" dirty="0">
                <a:solidFill>
                  <a:schemeClr val="accent2">
                    <a:lumMod val="60000"/>
                    <a:lumOff val="40000"/>
                  </a:schemeClr>
                </a:solidFill>
                <a:latin typeface="Arial" panose="020B0604020202020204" pitchFamily="34" charset="0"/>
                <a:cs typeface="Arial" panose="020B0604020202020204" pitchFamily="34" charset="0"/>
              </a:rPr>
              <a:t>وإن غضب لم ينزق</a:t>
            </a:r>
            <a:r>
              <a:rPr lang="ar-IQ" sz="2800" dirty="0">
                <a:solidFill>
                  <a:schemeClr val="accent5">
                    <a:lumMod val="75000"/>
                  </a:schemeClr>
                </a:solidFill>
                <a:latin typeface="Arial" panose="020B0604020202020204" pitchFamily="34" charset="0"/>
                <a:cs typeface="Arial" panose="020B0604020202020204" pitchFamily="34" charset="0"/>
              </a:rPr>
              <a:t>، ضحكه تبسّم، واستفهامه تعلّم، ومراجعته تفهّم، كثير علمه، </a:t>
            </a:r>
            <a:r>
              <a:rPr lang="ar-IQ" sz="2800" b="1" dirty="0">
                <a:solidFill>
                  <a:schemeClr val="accent2">
                    <a:lumMod val="60000"/>
                    <a:lumOff val="40000"/>
                  </a:schemeClr>
                </a:solidFill>
                <a:latin typeface="Arial" panose="020B0604020202020204" pitchFamily="34" charset="0"/>
                <a:cs typeface="Arial" panose="020B0604020202020204" pitchFamily="34" charset="0"/>
              </a:rPr>
              <a:t>عظيم حلمه، كثير الرحمة</a:t>
            </a:r>
            <a:r>
              <a:rPr lang="ar-IQ" sz="2800" dirty="0">
                <a:solidFill>
                  <a:schemeClr val="accent5">
                    <a:lumMod val="75000"/>
                  </a:schemeClr>
                </a:solidFill>
                <a:latin typeface="Arial" panose="020B0604020202020204" pitchFamily="34" charset="0"/>
                <a:cs typeface="Arial" panose="020B0604020202020204" pitchFamily="34" charset="0"/>
              </a:rPr>
              <a:t>، لا ينجل ولا يعجل، ولا يضجر ولا يبطر، ولا يحيف في حكمه، ولا يجور في علمه، نفسه أصلب من الصلد، </a:t>
            </a:r>
            <a:r>
              <a:rPr lang="ar-IQ" sz="2800" dirty="0" err="1">
                <a:solidFill>
                  <a:schemeClr val="accent5">
                    <a:lumMod val="75000"/>
                  </a:schemeClr>
                </a:solidFill>
                <a:latin typeface="Arial" panose="020B0604020202020204" pitchFamily="34" charset="0"/>
                <a:cs typeface="Arial" panose="020B0604020202020204" pitchFamily="34" charset="0"/>
              </a:rPr>
              <a:t>ومكادحته</a:t>
            </a:r>
            <a:r>
              <a:rPr lang="ar-IQ" sz="2800" dirty="0">
                <a:solidFill>
                  <a:schemeClr val="accent5">
                    <a:lumMod val="75000"/>
                  </a:schemeClr>
                </a:solidFill>
                <a:latin typeface="Arial" panose="020B0604020202020204" pitchFamily="34" charset="0"/>
                <a:cs typeface="Arial" panose="020B0604020202020204" pitchFamily="34" charset="0"/>
              </a:rPr>
              <a:t> أحلى من الشهد، لا جشع ولا هلع، </a:t>
            </a:r>
            <a:r>
              <a:rPr lang="ar-IQ" sz="2800" b="1" dirty="0">
                <a:solidFill>
                  <a:schemeClr val="accent2">
                    <a:lumMod val="60000"/>
                    <a:lumOff val="40000"/>
                  </a:schemeClr>
                </a:solidFill>
                <a:latin typeface="Arial" panose="020B0604020202020204" pitchFamily="34" charset="0"/>
                <a:cs typeface="Arial" panose="020B0604020202020204" pitchFamily="34" charset="0"/>
              </a:rPr>
              <a:t>ولا عنف ولا صلف</a:t>
            </a:r>
            <a:r>
              <a:rPr lang="ar-IQ" sz="2800" dirty="0">
                <a:solidFill>
                  <a:schemeClr val="accent5">
                    <a:lumMod val="75000"/>
                  </a:schemeClr>
                </a:solidFill>
                <a:latin typeface="Arial" panose="020B0604020202020204" pitchFamily="34" charset="0"/>
                <a:cs typeface="Arial" panose="020B0604020202020204" pitchFamily="34" charset="0"/>
              </a:rPr>
              <a:t>، ولا متكلّف ولا متعمّق، جميل المنازعة، كريم المراجعة، عدل إن غضب، </a:t>
            </a:r>
            <a:r>
              <a:rPr lang="ar-IQ" sz="2800" b="1" dirty="0">
                <a:solidFill>
                  <a:schemeClr val="accent1"/>
                </a:solidFill>
                <a:latin typeface="Arial" panose="020B0604020202020204" pitchFamily="34" charset="0"/>
                <a:cs typeface="Arial" panose="020B0604020202020204" pitchFamily="34" charset="0"/>
              </a:rPr>
              <a:t>رفيق إن طلب</a:t>
            </a:r>
            <a:r>
              <a:rPr lang="ar-IQ" sz="2800" dirty="0">
                <a:solidFill>
                  <a:schemeClr val="accent5">
                    <a:lumMod val="75000"/>
                  </a:schemeClr>
                </a:solidFill>
                <a:latin typeface="Arial" panose="020B0604020202020204" pitchFamily="34" charset="0"/>
                <a:cs typeface="Arial" panose="020B0604020202020204" pitchFamily="34" charset="0"/>
              </a:rPr>
              <a:t>، لا يتهوّر ولا يتهتّك ولا يتجبّر، خالص الودّ، وثيق العهد، </a:t>
            </a:r>
            <a:r>
              <a:rPr lang="ar-IQ" sz="2800" b="1" dirty="0">
                <a:solidFill>
                  <a:schemeClr val="accent2">
                    <a:lumMod val="60000"/>
                    <a:lumOff val="40000"/>
                  </a:schemeClr>
                </a:solidFill>
                <a:latin typeface="Arial" panose="020B0604020202020204" pitchFamily="34" charset="0"/>
                <a:cs typeface="Arial" panose="020B0604020202020204" pitchFamily="34" charset="0"/>
              </a:rPr>
              <a:t>وفيّ شفيق</a:t>
            </a:r>
            <a:r>
              <a:rPr lang="ar-IQ" sz="2800" dirty="0">
                <a:solidFill>
                  <a:schemeClr val="accent5">
                    <a:lumMod val="75000"/>
                  </a:schemeClr>
                </a:solidFill>
                <a:latin typeface="Arial" panose="020B0604020202020204" pitchFamily="34" charset="0"/>
                <a:cs typeface="Arial" panose="020B0604020202020204" pitchFamily="34" charset="0"/>
              </a:rPr>
              <a:t>، وصول حليم حمول، قليل الفضول، راض عن الله عز وجل، مخالف لهواه،</a:t>
            </a:r>
            <a:r>
              <a:rPr lang="ar-IQ" sz="2800" b="1" dirty="0">
                <a:solidFill>
                  <a:schemeClr val="accent2">
                    <a:lumMod val="60000"/>
                    <a:lumOff val="40000"/>
                  </a:schemeClr>
                </a:solidFill>
                <a:latin typeface="Arial" panose="020B0604020202020204" pitchFamily="34" charset="0"/>
                <a:cs typeface="Arial" panose="020B0604020202020204" pitchFamily="34" charset="0"/>
              </a:rPr>
              <a:t> لا يغلظ على من دونه</a:t>
            </a:r>
            <a:r>
              <a:rPr lang="ar-IQ" sz="2800" dirty="0">
                <a:solidFill>
                  <a:schemeClr val="accent5">
                    <a:lumMod val="75000"/>
                  </a:schemeClr>
                </a:solidFill>
                <a:latin typeface="Arial" panose="020B0604020202020204" pitchFamily="34" charset="0"/>
                <a:cs typeface="Arial" panose="020B0604020202020204" pitchFamily="34" charset="0"/>
              </a:rPr>
              <a:t>.</a:t>
            </a:r>
          </a:p>
          <a:p>
            <a:pPr marL="0" indent="0">
              <a:lnSpc>
                <a:spcPct val="107000"/>
              </a:lnSpc>
              <a:spcAft>
                <a:spcPts val="800"/>
              </a:spcAft>
              <a:buNone/>
            </a:pPr>
            <a:endParaRPr lang="en-US" sz="2400" dirty="0" smtClean="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3488228056"/>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903361648"/>
              </p:ext>
            </p:extLst>
          </p:nvPr>
        </p:nvGraphicFramePr>
        <p:xfrm>
          <a:off x="180305" y="618186"/>
          <a:ext cx="9324304" cy="1751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2668237741"/>
              </p:ext>
            </p:extLst>
          </p:nvPr>
        </p:nvGraphicFramePr>
        <p:xfrm>
          <a:off x="206062" y="2408349"/>
          <a:ext cx="9337183" cy="323259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7804737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3669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7"/>
          <p:cNvGraphicFramePr/>
          <p:nvPr>
            <p:extLst>
              <p:ext uri="{D42A27DB-BD31-4B8C-83A1-F6EECF244321}">
                <p14:modId xmlns:p14="http://schemas.microsoft.com/office/powerpoint/2010/main" val="2435157819"/>
              </p:ext>
            </p:extLst>
          </p:nvPr>
        </p:nvGraphicFramePr>
        <p:xfrm>
          <a:off x="463639" y="1339401"/>
          <a:ext cx="9247031" cy="428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6696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60817050"/>
              </p:ext>
            </p:extLst>
          </p:nvPr>
        </p:nvGraphicFramePr>
        <p:xfrm>
          <a:off x="677334" y="609600"/>
          <a:ext cx="8596668" cy="794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677333" y="1493949"/>
            <a:ext cx="8634091" cy="4547413"/>
          </a:xfrm>
        </p:spPr>
        <p:txBody>
          <a:bodyPr>
            <a:normAutofit fontScale="92500" lnSpcReduction="20000"/>
          </a:bodyPr>
          <a:lstStyle/>
          <a:p>
            <a:r>
              <a:rPr lang="ar-IQ" sz="3600" b="1" dirty="0" smtClean="0">
                <a:latin typeface="Arial" panose="020B0604020202020204" pitchFamily="34" charset="0"/>
                <a:cs typeface="Arial" panose="020B0604020202020204" pitchFamily="34" charset="0"/>
              </a:rPr>
              <a:t>ولا </a:t>
            </a:r>
            <a:r>
              <a:rPr lang="ar-IQ" sz="3600" b="1" dirty="0">
                <a:latin typeface="Arial" panose="020B0604020202020204" pitchFamily="34" charset="0"/>
                <a:cs typeface="Arial" panose="020B0604020202020204" pitchFamily="34" charset="0"/>
              </a:rPr>
              <a:t>شك أن أي مجتمع إنما يتمسك بقيمه ويتحلى بالأخلاق المتعارفة لديه، حينما تكون صفوة هذا المجتمع متحلية بتلك الأخلاق، حريصة على تمثلها، عاملة على التزام بقية الأفراد بها، حينئذ لن يكون هناك أي مشكلة، بل سنجد أغلب الناس يتنافسون في التحلي بتلك الأخلاق، حريصين على التمسك بها في مسالكهم الفردية وعلاقاتهم الاجتماعية. أما عندما تكون صفوة المجتمع سادرة في مهاوي الانحراف، ممعنة في التحلل من القيم والأخلاق، دائبة في ارتكاب ما تشمئز منه النفوس السليمة، فلا عجب أن يتنافس بقية الناس بعد ذلك في التحلل من القيم والمبادئ، لينغمسوا في الانحراف والتخلص من نداء الأخلاق</a:t>
            </a:r>
            <a:r>
              <a:rPr lang="ar-IQ" sz="3600" b="1">
                <a:latin typeface="Arial" panose="020B0604020202020204" pitchFamily="34" charset="0"/>
                <a:cs typeface="Arial" panose="020B0604020202020204" pitchFamily="34" charset="0"/>
              </a:rPr>
              <a:t>. </a:t>
            </a:r>
            <a:endParaRPr lang="ar-IQ" sz="3600" b="1" dirty="0">
              <a:latin typeface="Arial" panose="020B0604020202020204" pitchFamily="34" charset="0"/>
              <a:cs typeface="Arial" panose="020B0604020202020204" pitchFamily="34" charset="0"/>
            </a:endParaRPr>
          </a:p>
          <a:p>
            <a:endParaRPr lang="ar-IQ"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8276348"/>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938715777"/>
              </p:ext>
            </p:extLst>
          </p:nvPr>
        </p:nvGraphicFramePr>
        <p:xfrm>
          <a:off x="677334" y="609600"/>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lstStyle/>
          <a:p>
            <a:r>
              <a:rPr lang="ar-IQ" dirty="0"/>
              <a:t>ان المساهمة الخاصة التي قدمها (</a:t>
            </a:r>
            <a:r>
              <a:rPr lang="ar-IQ" dirty="0" err="1"/>
              <a:t>ماسلو</a:t>
            </a:r>
            <a:r>
              <a:rPr lang="ar-IQ" dirty="0"/>
              <a:t>) لعلم النفس الانساني هو مفهومه الخاص بهرم الحاجات الذي بناه نظرياً من ان الانسان يجب ان يبدأ اولاً </a:t>
            </a:r>
            <a:r>
              <a:rPr lang="ar-IQ" dirty="0" err="1"/>
              <a:t>باشباع</a:t>
            </a:r>
            <a:r>
              <a:rPr lang="ar-IQ" dirty="0"/>
              <a:t> حاجاته التي تقع في قاعدة الهرم صعوداً الى قمتها حيث الحاجة الى تحقيق </a:t>
            </a:r>
            <a:r>
              <a:rPr lang="ar-IQ" dirty="0" smtClean="0"/>
              <a:t>الذات، </a:t>
            </a:r>
            <a:r>
              <a:rPr lang="ar-IQ" dirty="0"/>
              <a:t>وقد رتبت هذه الحاجات بالتسلسل الاتي :</a:t>
            </a:r>
          </a:p>
          <a:p>
            <a:r>
              <a:rPr lang="ar-IQ" dirty="0"/>
              <a:t>الحاجات الفسيولوجية ، </a:t>
            </a:r>
            <a:endParaRPr lang="ar-IQ" dirty="0" smtClean="0"/>
          </a:p>
          <a:p>
            <a:r>
              <a:rPr lang="ar-IQ" dirty="0" smtClean="0"/>
              <a:t>وحاجات </a:t>
            </a:r>
            <a:r>
              <a:rPr lang="ar-IQ" dirty="0"/>
              <a:t>الامن ، </a:t>
            </a:r>
            <a:endParaRPr lang="ar-IQ" dirty="0" smtClean="0"/>
          </a:p>
          <a:p>
            <a:r>
              <a:rPr lang="ar-IQ" dirty="0" smtClean="0"/>
              <a:t>وحاجات </a:t>
            </a:r>
            <a:r>
              <a:rPr lang="ar-IQ" dirty="0"/>
              <a:t>الحب والانتماء ، </a:t>
            </a:r>
            <a:endParaRPr lang="ar-IQ" dirty="0" smtClean="0"/>
          </a:p>
          <a:p>
            <a:r>
              <a:rPr lang="ar-IQ" dirty="0" smtClean="0"/>
              <a:t>وحاجات </a:t>
            </a:r>
            <a:r>
              <a:rPr lang="ar-IQ" dirty="0"/>
              <a:t>الاحترام ، </a:t>
            </a:r>
            <a:endParaRPr lang="ar-IQ" dirty="0" smtClean="0"/>
          </a:p>
          <a:p>
            <a:r>
              <a:rPr lang="ar-IQ" dirty="0" smtClean="0"/>
              <a:t>وحاجات </a:t>
            </a:r>
            <a:r>
              <a:rPr lang="ar-IQ" dirty="0"/>
              <a:t>تحقيق الذات ، </a:t>
            </a:r>
            <a:endParaRPr lang="ar-IQ" dirty="0" smtClean="0"/>
          </a:p>
          <a:p>
            <a:r>
              <a:rPr lang="ar-IQ" dirty="0" smtClean="0"/>
              <a:t>وقد </a:t>
            </a:r>
            <a:r>
              <a:rPr lang="ar-IQ" dirty="0"/>
              <a:t>اضاف نوعين اخرين الى هذه الحاجات وهما الحاجة الى الفهم والمعرفة والحاجة الى الجمال</a:t>
            </a:r>
            <a:endParaRPr lang="ar-IQ" dirty="0" smtClean="0"/>
          </a:p>
        </p:txBody>
      </p:sp>
    </p:spTree>
    <p:extLst>
      <p:ext uri="{BB962C8B-B14F-4D97-AF65-F5344CB8AC3E}">
        <p14:creationId xmlns:p14="http://schemas.microsoft.com/office/powerpoint/2010/main" val="641099527"/>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932200224"/>
              </p:ext>
            </p:extLst>
          </p:nvPr>
        </p:nvGraphicFramePr>
        <p:xfrm>
          <a:off x="1596981" y="296214"/>
          <a:ext cx="5924282" cy="1210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677334" y="1957589"/>
            <a:ext cx="8596668" cy="4083773"/>
          </a:xfrm>
        </p:spPr>
        <p:txBody>
          <a:bodyPr>
            <a:normAutofit/>
          </a:bodyPr>
          <a:lstStyle/>
          <a:p>
            <a:r>
              <a:rPr lang="ar-IQ" sz="2400" dirty="0" smtClean="0"/>
              <a:t>س/ ما هي نظرية العطاء</a:t>
            </a:r>
          </a:p>
          <a:p>
            <a:r>
              <a:rPr lang="ar-IQ" sz="2400" dirty="0" smtClean="0">
                <a:solidFill>
                  <a:srgbClr val="FF0000"/>
                </a:solidFill>
              </a:rPr>
              <a:t>ج/ هي واحدة من النظريات الحديثة التي تؤكد على ان الانسان كلما ازداد عطائه كلما قلت عنده الامراض نتيجة افراز الغدد للهرمونات واهم هذه الهرمونات هو هرمون السعادة ومن خلال العطاء يتم تحقيق الذات الذي اكد عليه </a:t>
            </a:r>
            <a:r>
              <a:rPr lang="ar-IQ" sz="2400" dirty="0" err="1" smtClean="0">
                <a:solidFill>
                  <a:srgbClr val="FF0000"/>
                </a:solidFill>
              </a:rPr>
              <a:t>ماسلو</a:t>
            </a:r>
            <a:r>
              <a:rPr lang="ar-IQ" sz="2400" dirty="0" smtClean="0">
                <a:solidFill>
                  <a:srgbClr val="FF0000"/>
                </a:solidFill>
              </a:rPr>
              <a:t> في نظريته</a:t>
            </a:r>
            <a:endParaRPr lang="ar-IQ" sz="2400" dirty="0">
              <a:solidFill>
                <a:srgbClr val="FF0000"/>
              </a:solidFill>
            </a:endParaRPr>
          </a:p>
        </p:txBody>
      </p:sp>
    </p:spTree>
    <p:extLst>
      <p:ext uri="{BB962C8B-B14F-4D97-AF65-F5344CB8AC3E}">
        <p14:creationId xmlns:p14="http://schemas.microsoft.com/office/powerpoint/2010/main" val="3112622796"/>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412</TotalTime>
  <Words>812</Words>
  <Application>Microsoft Office PowerPoint</Application>
  <PresentationFormat>مخصص</PresentationFormat>
  <Paragraphs>48</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Facet</vt:lpstr>
      <vt:lpstr>السلوك الوظيفي وأخلاقيات الوظيفة العامة</vt:lpstr>
      <vt:lpstr>آيات قرآنية تؤكد على أهم السلوكيات الانسانية</vt:lpstr>
      <vt:lpstr>أقوال مهمة في تحديد سلوك الانسان؟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من أين تستمد المبادئ الأخلاقية ؟ </vt:lpstr>
      <vt:lpstr>المنافع المترتبة على الالتزام الأخلاقي : </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العنف الانعكاسي واثره على العلاقات الاسرية</dc:title>
  <dc:creator>hp</dc:creator>
  <cp:lastModifiedBy>pc</cp:lastModifiedBy>
  <cp:revision>38</cp:revision>
  <dcterms:created xsi:type="dcterms:W3CDTF">2017-12-10T19:12:32Z</dcterms:created>
  <dcterms:modified xsi:type="dcterms:W3CDTF">2019-11-12T09:59:11Z</dcterms:modified>
</cp:coreProperties>
</file>