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57" r:id="rId4"/>
    <p:sldId id="259" r:id="rId5"/>
    <p:sldId id="261" r:id="rId6"/>
    <p:sldId id="262" r:id="rId7"/>
    <p:sldId id="263" r:id="rId8"/>
    <p:sldId id="264" r:id="rId9"/>
    <p:sldId id="275" r:id="rId10"/>
    <p:sldId id="27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B9FC89-E3FA-47D5-86D9-92102D9936FC}"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IQ"/>
        </a:p>
      </dgm:t>
    </dgm:pt>
    <dgm:pt modelId="{B205C988-9182-49F1-959A-4EA5CE093F1B}">
      <dgm:prSet custT="1"/>
      <dgm:spPr/>
      <dgm:t>
        <a:bodyPr/>
        <a:lstStyle/>
        <a:p>
          <a:pPr algn="r" rtl="0"/>
          <a:r>
            <a:rPr lang="ar-SA" sz="2800" b="1" dirty="0" smtClean="0">
              <a:solidFill>
                <a:schemeClr val="accent4">
                  <a:lumMod val="75000"/>
                </a:schemeClr>
              </a:solidFill>
              <a:latin typeface="Arial" panose="020B0604020202020204" pitchFamily="34" charset="0"/>
              <a:cs typeface="Arial" panose="020B0604020202020204" pitchFamily="34" charset="0"/>
            </a:rPr>
            <a:t>العنف:</a:t>
          </a:r>
          <a:r>
            <a:rPr lang="ar-SA" sz="2800" dirty="0" smtClean="0">
              <a:solidFill>
                <a:schemeClr val="accent4">
                  <a:lumMod val="75000"/>
                </a:schemeClr>
              </a:solidFill>
              <a:latin typeface="Arial" panose="020B0604020202020204" pitchFamily="34" charset="0"/>
              <a:cs typeface="Arial" panose="020B0604020202020204" pitchFamily="34" charset="0"/>
            </a:rPr>
            <a:t> </a:t>
          </a:r>
          <a:r>
            <a:rPr lang="ar-SA" sz="2800" dirty="0" smtClean="0">
              <a:latin typeface="Arial" panose="020B0604020202020204" pitchFamily="34" charset="0"/>
              <a:cs typeface="Arial" panose="020B0604020202020204" pitchFamily="34" charset="0"/>
            </a:rPr>
            <a:t>ويقصد به الإيذاء المادي المحسوس، ومنها الأضرار الجسدية والنفسية والعاطفية والجنسية التي يسُببها أحد أفراد الأسرة للآخرين</a:t>
          </a:r>
          <a:endParaRPr lang="ar-IQ" sz="2800" dirty="0">
            <a:latin typeface="Arial" panose="020B0604020202020204" pitchFamily="34" charset="0"/>
            <a:cs typeface="Arial" panose="020B0604020202020204" pitchFamily="34" charset="0"/>
          </a:endParaRPr>
        </a:p>
      </dgm:t>
    </dgm:pt>
    <dgm:pt modelId="{0D373E27-6A70-4E0B-8B5A-FE6F292DA1EE}" type="parTrans" cxnId="{420C1A15-49EC-4EB5-8267-318C0D44B895}">
      <dgm:prSet/>
      <dgm:spPr/>
      <dgm:t>
        <a:bodyPr/>
        <a:lstStyle/>
        <a:p>
          <a:pPr rtl="1"/>
          <a:endParaRPr lang="ar-IQ"/>
        </a:p>
      </dgm:t>
    </dgm:pt>
    <dgm:pt modelId="{5844D2CD-8A59-48D9-92E5-695093B71B67}" type="sibTrans" cxnId="{420C1A15-49EC-4EB5-8267-318C0D44B895}">
      <dgm:prSet/>
      <dgm:spPr/>
      <dgm:t>
        <a:bodyPr/>
        <a:lstStyle/>
        <a:p>
          <a:pPr rtl="1"/>
          <a:endParaRPr lang="ar-IQ"/>
        </a:p>
      </dgm:t>
    </dgm:pt>
    <dgm:pt modelId="{A160C871-D45D-42AA-9849-4543A632F123}" type="pres">
      <dgm:prSet presAssocID="{7FB9FC89-E3FA-47D5-86D9-92102D9936FC}" presName="linear" presStyleCnt="0">
        <dgm:presLayoutVars>
          <dgm:animLvl val="lvl"/>
          <dgm:resizeHandles val="exact"/>
        </dgm:presLayoutVars>
      </dgm:prSet>
      <dgm:spPr/>
      <dgm:t>
        <a:bodyPr/>
        <a:lstStyle/>
        <a:p>
          <a:pPr rtl="1"/>
          <a:endParaRPr lang="ar-IQ"/>
        </a:p>
      </dgm:t>
    </dgm:pt>
    <dgm:pt modelId="{A42DA2A8-3659-445C-905C-CCE41F8C63F8}" type="pres">
      <dgm:prSet presAssocID="{B205C988-9182-49F1-959A-4EA5CE093F1B}" presName="parentText" presStyleLbl="node1" presStyleIdx="0" presStyleCnt="1">
        <dgm:presLayoutVars>
          <dgm:chMax val="0"/>
          <dgm:bulletEnabled val="1"/>
        </dgm:presLayoutVars>
      </dgm:prSet>
      <dgm:spPr/>
      <dgm:t>
        <a:bodyPr/>
        <a:lstStyle/>
        <a:p>
          <a:pPr rtl="1"/>
          <a:endParaRPr lang="ar-IQ"/>
        </a:p>
      </dgm:t>
    </dgm:pt>
  </dgm:ptLst>
  <dgm:cxnLst>
    <dgm:cxn modelId="{9C68F14A-3172-4967-B387-579E50F58BEE}" type="presOf" srcId="{B205C988-9182-49F1-959A-4EA5CE093F1B}" destId="{A42DA2A8-3659-445C-905C-CCE41F8C63F8}" srcOrd="0" destOrd="0" presId="urn:microsoft.com/office/officeart/2005/8/layout/vList2"/>
    <dgm:cxn modelId="{BFAE90DB-DFBF-40A8-A370-81F1354A7B59}" type="presOf" srcId="{7FB9FC89-E3FA-47D5-86D9-92102D9936FC}" destId="{A160C871-D45D-42AA-9849-4543A632F123}" srcOrd="0" destOrd="0" presId="urn:microsoft.com/office/officeart/2005/8/layout/vList2"/>
    <dgm:cxn modelId="{420C1A15-49EC-4EB5-8267-318C0D44B895}" srcId="{7FB9FC89-E3FA-47D5-86D9-92102D9936FC}" destId="{B205C988-9182-49F1-959A-4EA5CE093F1B}" srcOrd="0" destOrd="0" parTransId="{0D373E27-6A70-4E0B-8B5A-FE6F292DA1EE}" sibTransId="{5844D2CD-8A59-48D9-92E5-695093B71B67}"/>
    <dgm:cxn modelId="{AE7EC3F6-8175-4C7F-A3B7-38DE21DF5C17}" type="presParOf" srcId="{A160C871-D45D-42AA-9849-4543A632F123}" destId="{A42DA2A8-3659-445C-905C-CCE41F8C63F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4490E8-FD82-4508-AC23-DF4D63FF1056}"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9B368D7D-BEF7-4EB6-B882-23AB057E13F6}">
      <dgm:prSet custT="1"/>
      <dgm:spPr/>
      <dgm:t>
        <a:bodyPr/>
        <a:lstStyle/>
        <a:p>
          <a:pPr rtl="1"/>
          <a:endParaRPr lang="en-US" sz="2800" b="1" dirty="0" smtClean="0"/>
        </a:p>
        <a:p>
          <a:pPr rtl="1"/>
          <a:r>
            <a:rPr lang="ar-SA" sz="2800" b="1" dirty="0" smtClean="0">
              <a:solidFill>
                <a:schemeClr val="accent4">
                  <a:lumMod val="75000"/>
                </a:schemeClr>
              </a:solidFill>
              <a:latin typeface="Arial" panose="020B0604020202020204" pitchFamily="34" charset="0"/>
              <a:cs typeface="Arial" panose="020B0604020202020204" pitchFamily="34" charset="0"/>
            </a:rPr>
            <a:t>الأسرة:</a:t>
          </a:r>
          <a:r>
            <a:rPr lang="ar-SA" sz="2800" b="0" dirty="0" smtClean="0">
              <a:solidFill>
                <a:schemeClr val="accent4">
                  <a:lumMod val="75000"/>
                </a:schemeClr>
              </a:solidFill>
              <a:latin typeface="Arial" panose="020B0604020202020204" pitchFamily="34" charset="0"/>
              <a:cs typeface="Arial" panose="020B0604020202020204" pitchFamily="34" charset="0"/>
            </a:rPr>
            <a:t> </a:t>
          </a:r>
          <a:r>
            <a:rPr lang="ar-SA" sz="2800" b="0" dirty="0" smtClean="0">
              <a:latin typeface="Arial" panose="020B0604020202020204" pitchFamily="34" charset="0"/>
              <a:cs typeface="Arial" panose="020B0604020202020204" pitchFamily="34" charset="0"/>
            </a:rPr>
            <a:t>هي  المؤسسة الاجتماعية التي تنشأ من اقتران رجل وامرأة بعقد يرمي إلى إنشاء اللبنة التي تساهم في بناء المجتمع، وأهم أركانها الزوج، والزوجة، والأولاد</a:t>
          </a:r>
          <a:r>
            <a:rPr lang="ar-IQ" sz="2800" b="0" dirty="0" smtClean="0">
              <a:latin typeface="Arial" panose="020B0604020202020204" pitchFamily="34" charset="0"/>
              <a:cs typeface="Arial" panose="020B0604020202020204" pitchFamily="34" charset="0"/>
            </a:rPr>
            <a:t>.</a:t>
          </a:r>
          <a:r>
            <a:rPr lang="en-US" sz="2600" b="0" dirty="0" smtClean="0">
              <a:latin typeface="Arial" panose="020B0604020202020204" pitchFamily="34" charset="0"/>
              <a:cs typeface="Arial" panose="020B0604020202020204" pitchFamily="34" charset="0"/>
            </a:rPr>
            <a:t/>
          </a:r>
          <a:br>
            <a:rPr lang="en-US" sz="2600" b="0" dirty="0" smtClean="0">
              <a:latin typeface="Arial" panose="020B0604020202020204" pitchFamily="34" charset="0"/>
              <a:cs typeface="Arial" panose="020B0604020202020204" pitchFamily="34" charset="0"/>
            </a:rPr>
          </a:br>
          <a:endParaRPr lang="ar-IQ" sz="2600" dirty="0">
            <a:latin typeface="Arial" panose="020B0604020202020204" pitchFamily="34" charset="0"/>
            <a:cs typeface="Arial" panose="020B0604020202020204" pitchFamily="34" charset="0"/>
          </a:endParaRPr>
        </a:p>
      </dgm:t>
    </dgm:pt>
    <dgm:pt modelId="{229701B0-344D-446C-A34F-9F95D2E097ED}" type="parTrans" cxnId="{030CCD80-33B8-44C6-B95D-C4DFB3196CA3}">
      <dgm:prSet/>
      <dgm:spPr/>
      <dgm:t>
        <a:bodyPr/>
        <a:lstStyle/>
        <a:p>
          <a:pPr rtl="1"/>
          <a:endParaRPr lang="ar-IQ"/>
        </a:p>
      </dgm:t>
    </dgm:pt>
    <dgm:pt modelId="{EF2ED187-D9E1-49D4-891B-1869A78D7FA5}" type="sibTrans" cxnId="{030CCD80-33B8-44C6-B95D-C4DFB3196CA3}">
      <dgm:prSet/>
      <dgm:spPr/>
      <dgm:t>
        <a:bodyPr/>
        <a:lstStyle/>
        <a:p>
          <a:pPr rtl="1"/>
          <a:endParaRPr lang="ar-IQ"/>
        </a:p>
      </dgm:t>
    </dgm:pt>
    <dgm:pt modelId="{9F2AFCA2-EA56-4259-9FB2-399ABF362589}" type="pres">
      <dgm:prSet presAssocID="{614490E8-FD82-4508-AC23-DF4D63FF1056}" presName="linear" presStyleCnt="0">
        <dgm:presLayoutVars>
          <dgm:animLvl val="lvl"/>
          <dgm:resizeHandles val="exact"/>
        </dgm:presLayoutVars>
      </dgm:prSet>
      <dgm:spPr/>
      <dgm:t>
        <a:bodyPr/>
        <a:lstStyle/>
        <a:p>
          <a:pPr rtl="1"/>
          <a:endParaRPr lang="ar-IQ"/>
        </a:p>
      </dgm:t>
    </dgm:pt>
    <dgm:pt modelId="{378BC462-BFC9-47FF-BF16-235F0B557950}" type="pres">
      <dgm:prSet presAssocID="{9B368D7D-BEF7-4EB6-B882-23AB057E13F6}" presName="parentText" presStyleLbl="node1" presStyleIdx="0" presStyleCnt="1">
        <dgm:presLayoutVars>
          <dgm:chMax val="0"/>
          <dgm:bulletEnabled val="1"/>
        </dgm:presLayoutVars>
      </dgm:prSet>
      <dgm:spPr/>
      <dgm:t>
        <a:bodyPr/>
        <a:lstStyle/>
        <a:p>
          <a:pPr rtl="1"/>
          <a:endParaRPr lang="ar-IQ"/>
        </a:p>
      </dgm:t>
    </dgm:pt>
  </dgm:ptLst>
  <dgm:cxnLst>
    <dgm:cxn modelId="{030CCD80-33B8-44C6-B95D-C4DFB3196CA3}" srcId="{614490E8-FD82-4508-AC23-DF4D63FF1056}" destId="{9B368D7D-BEF7-4EB6-B882-23AB057E13F6}" srcOrd="0" destOrd="0" parTransId="{229701B0-344D-446C-A34F-9F95D2E097ED}" sibTransId="{EF2ED187-D9E1-49D4-891B-1869A78D7FA5}"/>
    <dgm:cxn modelId="{838E6280-E1A7-4BB9-A84C-3EDA42DFE6B9}" type="presOf" srcId="{9B368D7D-BEF7-4EB6-B882-23AB057E13F6}" destId="{378BC462-BFC9-47FF-BF16-235F0B557950}" srcOrd="0" destOrd="0" presId="urn:microsoft.com/office/officeart/2005/8/layout/vList2"/>
    <dgm:cxn modelId="{B18F95C8-A0E9-46D2-83D2-F77BAF8A327F}" type="presOf" srcId="{614490E8-FD82-4508-AC23-DF4D63FF1056}" destId="{9F2AFCA2-EA56-4259-9FB2-399ABF362589}" srcOrd="0" destOrd="0" presId="urn:microsoft.com/office/officeart/2005/8/layout/vList2"/>
    <dgm:cxn modelId="{53A8D969-670B-441D-8D16-6E83E4573C61}" type="presParOf" srcId="{9F2AFCA2-EA56-4259-9FB2-399ABF362589}" destId="{378BC462-BFC9-47FF-BF16-235F0B557950}"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848CDE-9644-43BE-A756-AF7D9A2BEAAF}"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27586592-62A2-4B2C-8D49-F01F7ADF1782}">
      <dgm:prSet custT="1"/>
      <dgm:spPr/>
      <dgm:t>
        <a:bodyPr/>
        <a:lstStyle/>
        <a:p>
          <a:pPr rtl="1"/>
          <a:endParaRPr lang="ar-IQ" sz="2400" dirty="0" smtClean="0">
            <a:latin typeface="Arial" panose="020B0604020202020204" pitchFamily="34" charset="0"/>
            <a:cs typeface="Arial" panose="020B0604020202020204" pitchFamily="34" charset="0"/>
          </a:endParaRPr>
        </a:p>
        <a:p>
          <a:pPr rtl="1"/>
          <a:endParaRPr lang="ar-IQ" sz="2400" dirty="0" smtClean="0">
            <a:latin typeface="Arial" panose="020B0604020202020204" pitchFamily="34" charset="0"/>
            <a:cs typeface="Arial" panose="020B0604020202020204" pitchFamily="34" charset="0"/>
          </a:endParaRPr>
        </a:p>
        <a:p>
          <a:pPr rtl="1"/>
          <a:r>
            <a:rPr lang="ar-IQ" sz="2400" dirty="0" smtClean="0">
              <a:solidFill>
                <a:schemeClr val="accent5">
                  <a:lumMod val="75000"/>
                </a:schemeClr>
              </a:solidFill>
              <a:latin typeface="Arial" panose="020B0604020202020204" pitchFamily="34" charset="0"/>
              <a:cs typeface="Arial" panose="020B0604020202020204" pitchFamily="34" charset="0"/>
            </a:rPr>
            <a:t>العنف الانعكاسي </a:t>
          </a:r>
          <a:r>
            <a:rPr lang="ar-IQ" sz="2400" dirty="0" smtClean="0">
              <a:latin typeface="Arial" panose="020B0604020202020204" pitchFamily="34" charset="0"/>
              <a:cs typeface="Arial" panose="020B0604020202020204" pitchFamily="34" charset="0"/>
            </a:rPr>
            <a:t>: هو العنف الناتج من احد افراد الاسرة تجاه فرد أخر منها نتيجة لتعرضه للعنف اما من احد افراد الاسرة أو المجتمع او المسؤول او نتيجة ضغوطات الحياة بدون مبرر اخر مما يولد الدهشة والاستغراب كون العنف يصدر بدون سبب ظاهر وبشكل مفاجيء مما يؤدي الى حدوث الالم. </a:t>
          </a:r>
          <a:r>
            <a:rPr lang="en-US" sz="1400" dirty="0" smtClean="0"/>
            <a:t>												</a:t>
          </a:r>
          <a:r>
            <a:rPr lang="en-US" sz="1300" dirty="0" smtClean="0"/>
            <a:t>																								</a:t>
          </a:r>
          <a:endParaRPr lang="ar-IQ" sz="1300" dirty="0"/>
        </a:p>
      </dgm:t>
    </dgm:pt>
    <dgm:pt modelId="{E1071009-2B76-4D40-849B-16553D040F7D}" type="parTrans" cxnId="{0E5F9194-D253-4CCC-A32F-0F4EEA03F649}">
      <dgm:prSet/>
      <dgm:spPr/>
      <dgm:t>
        <a:bodyPr/>
        <a:lstStyle/>
        <a:p>
          <a:pPr rtl="1"/>
          <a:endParaRPr lang="ar-IQ"/>
        </a:p>
      </dgm:t>
    </dgm:pt>
    <dgm:pt modelId="{2711598D-4CA4-4585-8F64-D62FD3FDF9B2}" type="sibTrans" cxnId="{0E5F9194-D253-4CCC-A32F-0F4EEA03F649}">
      <dgm:prSet/>
      <dgm:spPr/>
      <dgm:t>
        <a:bodyPr/>
        <a:lstStyle/>
        <a:p>
          <a:pPr rtl="1"/>
          <a:endParaRPr lang="ar-IQ"/>
        </a:p>
      </dgm:t>
    </dgm:pt>
    <dgm:pt modelId="{4FA4F8FF-B921-479E-AF7E-638C61AEF201}" type="pres">
      <dgm:prSet presAssocID="{6C848CDE-9644-43BE-A756-AF7D9A2BEAAF}" presName="linear" presStyleCnt="0">
        <dgm:presLayoutVars>
          <dgm:animLvl val="lvl"/>
          <dgm:resizeHandles val="exact"/>
        </dgm:presLayoutVars>
      </dgm:prSet>
      <dgm:spPr/>
      <dgm:t>
        <a:bodyPr/>
        <a:lstStyle/>
        <a:p>
          <a:pPr rtl="1"/>
          <a:endParaRPr lang="ar-IQ"/>
        </a:p>
      </dgm:t>
    </dgm:pt>
    <dgm:pt modelId="{0AB9D3A6-82BA-45D6-A9FC-13EC2144949E}" type="pres">
      <dgm:prSet presAssocID="{27586592-62A2-4B2C-8D49-F01F7ADF1782}" presName="parentText" presStyleLbl="node1" presStyleIdx="0" presStyleCnt="1" custScaleY="206764">
        <dgm:presLayoutVars>
          <dgm:chMax val="0"/>
          <dgm:bulletEnabled val="1"/>
        </dgm:presLayoutVars>
      </dgm:prSet>
      <dgm:spPr/>
      <dgm:t>
        <a:bodyPr/>
        <a:lstStyle/>
        <a:p>
          <a:pPr rtl="1"/>
          <a:endParaRPr lang="ar-IQ"/>
        </a:p>
      </dgm:t>
    </dgm:pt>
  </dgm:ptLst>
  <dgm:cxnLst>
    <dgm:cxn modelId="{0E5F9194-D253-4CCC-A32F-0F4EEA03F649}" srcId="{6C848CDE-9644-43BE-A756-AF7D9A2BEAAF}" destId="{27586592-62A2-4B2C-8D49-F01F7ADF1782}" srcOrd="0" destOrd="0" parTransId="{E1071009-2B76-4D40-849B-16553D040F7D}" sibTransId="{2711598D-4CA4-4585-8F64-D62FD3FDF9B2}"/>
    <dgm:cxn modelId="{28F487F0-FEB1-44BD-81F1-A13D3D92A0B2}" type="presOf" srcId="{27586592-62A2-4B2C-8D49-F01F7ADF1782}" destId="{0AB9D3A6-82BA-45D6-A9FC-13EC2144949E}" srcOrd="0" destOrd="0" presId="urn:microsoft.com/office/officeart/2005/8/layout/vList2"/>
    <dgm:cxn modelId="{D9A064AF-6ED9-4D82-AC49-F371860EA4A1}" type="presOf" srcId="{6C848CDE-9644-43BE-A756-AF7D9A2BEAAF}" destId="{4FA4F8FF-B921-479E-AF7E-638C61AEF201}" srcOrd="0" destOrd="0" presId="urn:microsoft.com/office/officeart/2005/8/layout/vList2"/>
    <dgm:cxn modelId="{CE81EB5A-F9F0-4482-BB5A-77317B617240}" type="presParOf" srcId="{4FA4F8FF-B921-479E-AF7E-638C61AEF201}" destId="{0AB9D3A6-82BA-45D6-A9FC-13EC2144949E}"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CB8351-F747-4F3C-94FE-E444C1AE607B}" type="doc">
      <dgm:prSet loTypeId="urn:microsoft.com/office/officeart/2005/8/layout/default" loCatId="list" qsTypeId="urn:microsoft.com/office/officeart/2005/8/quickstyle/simple3" qsCatId="simple" csTypeId="urn:microsoft.com/office/officeart/2005/8/colors/accent1_2" csCatId="accent1" phldr="1"/>
      <dgm:spPr/>
      <dgm:t>
        <a:bodyPr/>
        <a:lstStyle/>
        <a:p>
          <a:pPr rtl="1"/>
          <a:endParaRPr lang="ar-IQ"/>
        </a:p>
      </dgm:t>
    </dgm:pt>
    <dgm:pt modelId="{7492AE63-615F-4891-963C-E51B43E5C114}">
      <dgm:prSet custT="1"/>
      <dgm:spPr/>
      <dgm:t>
        <a:bodyPr/>
        <a:lstStyle/>
        <a:p>
          <a:pPr rtl="1"/>
          <a:r>
            <a:rPr lang="ar-SA" sz="2400" b="1" dirty="0" smtClean="0"/>
            <a:t>أسباب ظاهرة العنف الأسري</a:t>
          </a:r>
          <a:r>
            <a:rPr lang="en-US" sz="1700" dirty="0" smtClean="0"/>
            <a:t/>
          </a:r>
          <a:br>
            <a:rPr lang="en-US" sz="1700" dirty="0" smtClean="0"/>
          </a:br>
          <a:endParaRPr lang="ar-IQ" sz="1700" dirty="0"/>
        </a:p>
      </dgm:t>
    </dgm:pt>
    <dgm:pt modelId="{32EAD5AA-CDBD-47BC-89DD-877F4AA93639}" type="parTrans" cxnId="{0DD713DA-BC99-4985-A933-00D15CFD3DC2}">
      <dgm:prSet/>
      <dgm:spPr/>
      <dgm:t>
        <a:bodyPr/>
        <a:lstStyle/>
        <a:p>
          <a:pPr rtl="1"/>
          <a:endParaRPr lang="ar-IQ"/>
        </a:p>
      </dgm:t>
    </dgm:pt>
    <dgm:pt modelId="{1869B55D-BA78-4169-A445-25143C24EF45}" type="sibTrans" cxnId="{0DD713DA-BC99-4985-A933-00D15CFD3DC2}">
      <dgm:prSet/>
      <dgm:spPr/>
      <dgm:t>
        <a:bodyPr/>
        <a:lstStyle/>
        <a:p>
          <a:pPr rtl="1"/>
          <a:endParaRPr lang="ar-IQ"/>
        </a:p>
      </dgm:t>
    </dgm:pt>
    <dgm:pt modelId="{19276BE2-1977-464F-803A-6B95AE71E100}" type="pres">
      <dgm:prSet presAssocID="{F9CB8351-F747-4F3C-94FE-E444C1AE607B}" presName="diagram" presStyleCnt="0">
        <dgm:presLayoutVars>
          <dgm:dir/>
          <dgm:resizeHandles val="exact"/>
        </dgm:presLayoutVars>
      </dgm:prSet>
      <dgm:spPr/>
      <dgm:t>
        <a:bodyPr/>
        <a:lstStyle/>
        <a:p>
          <a:pPr rtl="1"/>
          <a:endParaRPr lang="ar-IQ"/>
        </a:p>
      </dgm:t>
    </dgm:pt>
    <dgm:pt modelId="{014CA64D-1DCF-4847-9BE6-13E4137EC5B5}" type="pres">
      <dgm:prSet presAssocID="{7492AE63-615F-4891-963C-E51B43E5C114}" presName="node" presStyleLbl="node1" presStyleIdx="0" presStyleCnt="1" custScaleX="347419">
        <dgm:presLayoutVars>
          <dgm:bulletEnabled val="1"/>
        </dgm:presLayoutVars>
      </dgm:prSet>
      <dgm:spPr/>
      <dgm:t>
        <a:bodyPr/>
        <a:lstStyle/>
        <a:p>
          <a:pPr rtl="1"/>
          <a:endParaRPr lang="ar-IQ"/>
        </a:p>
      </dgm:t>
    </dgm:pt>
  </dgm:ptLst>
  <dgm:cxnLst>
    <dgm:cxn modelId="{25E962C6-55E1-4E57-8017-5272EF58225E}" type="presOf" srcId="{7492AE63-615F-4891-963C-E51B43E5C114}" destId="{014CA64D-1DCF-4847-9BE6-13E4137EC5B5}" srcOrd="0" destOrd="0" presId="urn:microsoft.com/office/officeart/2005/8/layout/default"/>
    <dgm:cxn modelId="{0DD713DA-BC99-4985-A933-00D15CFD3DC2}" srcId="{F9CB8351-F747-4F3C-94FE-E444C1AE607B}" destId="{7492AE63-615F-4891-963C-E51B43E5C114}" srcOrd="0" destOrd="0" parTransId="{32EAD5AA-CDBD-47BC-89DD-877F4AA93639}" sibTransId="{1869B55D-BA78-4169-A445-25143C24EF45}"/>
    <dgm:cxn modelId="{64633C04-4D13-4619-A59F-0A73D65841EE}" type="presOf" srcId="{F9CB8351-F747-4F3C-94FE-E444C1AE607B}" destId="{19276BE2-1977-464F-803A-6B95AE71E100}" srcOrd="0" destOrd="0" presId="urn:microsoft.com/office/officeart/2005/8/layout/default"/>
    <dgm:cxn modelId="{86F78239-8403-421D-8780-CF1C4508627A}" type="presParOf" srcId="{19276BE2-1977-464F-803A-6B95AE71E100}" destId="{014CA64D-1DCF-4847-9BE6-13E4137EC5B5}"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9DD61A-05B6-4091-86A9-7AC55229C911}"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IQ"/>
        </a:p>
      </dgm:t>
    </dgm:pt>
    <dgm:pt modelId="{50EBC9DD-D5FA-41F9-9955-3D4103CD40E4}">
      <dgm:prSet/>
      <dgm:spPr/>
      <dgm:t>
        <a:bodyPr/>
        <a:lstStyle/>
        <a:p>
          <a:pPr algn="ctr" rtl="1"/>
          <a:r>
            <a:rPr lang="ar-SA" b="1" dirty="0" smtClean="0"/>
            <a:t>أشكال العنف الأسري</a:t>
          </a:r>
          <a:endParaRPr lang="ar-IQ" dirty="0"/>
        </a:p>
      </dgm:t>
    </dgm:pt>
    <dgm:pt modelId="{A8BFAC5C-DC3C-4866-A03C-1A9B6D93645A}" type="parTrans" cxnId="{45140D02-A825-4F62-9EE5-8B45EA2A9B37}">
      <dgm:prSet/>
      <dgm:spPr/>
      <dgm:t>
        <a:bodyPr/>
        <a:lstStyle/>
        <a:p>
          <a:pPr rtl="1"/>
          <a:endParaRPr lang="ar-IQ"/>
        </a:p>
      </dgm:t>
    </dgm:pt>
    <dgm:pt modelId="{01BEF692-597E-4B0C-AE0D-59EADFDA44D6}" type="sibTrans" cxnId="{45140D02-A825-4F62-9EE5-8B45EA2A9B37}">
      <dgm:prSet/>
      <dgm:spPr/>
      <dgm:t>
        <a:bodyPr/>
        <a:lstStyle/>
        <a:p>
          <a:pPr rtl="1"/>
          <a:endParaRPr lang="ar-IQ"/>
        </a:p>
      </dgm:t>
    </dgm:pt>
    <dgm:pt modelId="{A6DE8D6C-6CB2-46E4-BA5A-C3FE532AE419}" type="pres">
      <dgm:prSet presAssocID="{F89DD61A-05B6-4091-86A9-7AC55229C911}" presName="linear" presStyleCnt="0">
        <dgm:presLayoutVars>
          <dgm:animLvl val="lvl"/>
          <dgm:resizeHandles val="exact"/>
        </dgm:presLayoutVars>
      </dgm:prSet>
      <dgm:spPr/>
      <dgm:t>
        <a:bodyPr/>
        <a:lstStyle/>
        <a:p>
          <a:pPr rtl="1"/>
          <a:endParaRPr lang="ar-IQ"/>
        </a:p>
      </dgm:t>
    </dgm:pt>
    <dgm:pt modelId="{5C815CF7-6EE1-4755-B7B7-13344BA42A8D}" type="pres">
      <dgm:prSet presAssocID="{50EBC9DD-D5FA-41F9-9955-3D4103CD40E4}" presName="parentText" presStyleLbl="node1" presStyleIdx="0" presStyleCnt="1">
        <dgm:presLayoutVars>
          <dgm:chMax val="0"/>
          <dgm:bulletEnabled val="1"/>
        </dgm:presLayoutVars>
      </dgm:prSet>
      <dgm:spPr/>
      <dgm:t>
        <a:bodyPr/>
        <a:lstStyle/>
        <a:p>
          <a:pPr rtl="1"/>
          <a:endParaRPr lang="ar-IQ"/>
        </a:p>
      </dgm:t>
    </dgm:pt>
  </dgm:ptLst>
  <dgm:cxnLst>
    <dgm:cxn modelId="{45140D02-A825-4F62-9EE5-8B45EA2A9B37}" srcId="{F89DD61A-05B6-4091-86A9-7AC55229C911}" destId="{50EBC9DD-D5FA-41F9-9955-3D4103CD40E4}" srcOrd="0" destOrd="0" parTransId="{A8BFAC5C-DC3C-4866-A03C-1A9B6D93645A}" sibTransId="{01BEF692-597E-4B0C-AE0D-59EADFDA44D6}"/>
    <dgm:cxn modelId="{8302AAAF-6AF9-414B-A8C9-03D8B19F429B}" type="presOf" srcId="{F89DD61A-05B6-4091-86A9-7AC55229C911}" destId="{A6DE8D6C-6CB2-46E4-BA5A-C3FE532AE419}" srcOrd="0" destOrd="0" presId="urn:microsoft.com/office/officeart/2005/8/layout/vList2"/>
    <dgm:cxn modelId="{EC131671-220E-4591-B5BF-17F6E934FC61}" type="presOf" srcId="{50EBC9DD-D5FA-41F9-9955-3D4103CD40E4}" destId="{5C815CF7-6EE1-4755-B7B7-13344BA42A8D}" srcOrd="0" destOrd="0" presId="urn:microsoft.com/office/officeart/2005/8/layout/vList2"/>
    <dgm:cxn modelId="{92C303C2-8C82-410D-B72D-7BC7A272467D}" type="presParOf" srcId="{A6DE8D6C-6CB2-46E4-BA5A-C3FE532AE419}" destId="{5C815CF7-6EE1-4755-B7B7-13344BA42A8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613F109-BBAF-4FDA-B5D5-0F33D4EA9BE6}"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IQ"/>
        </a:p>
      </dgm:t>
    </dgm:pt>
    <dgm:pt modelId="{96800CA0-D33C-4740-AC93-A814A0799332}">
      <dgm:prSet custT="1"/>
      <dgm:spPr/>
      <dgm:t>
        <a:bodyPr/>
        <a:lstStyle/>
        <a:p>
          <a:pPr algn="ctr" rtl="1"/>
          <a:r>
            <a:rPr lang="ar-SA" sz="3200" b="1" smtClean="0">
              <a:latin typeface="Arial" panose="020B0604020202020204" pitchFamily="34" charset="0"/>
              <a:cs typeface="Arial" panose="020B0604020202020204" pitchFamily="34" charset="0"/>
            </a:rPr>
            <a:t>آثار العنف الأسري: </a:t>
          </a:r>
          <a:r>
            <a:rPr lang="en-US" sz="3200" smtClean="0">
              <a:latin typeface="Arial" panose="020B0604020202020204" pitchFamily="34" charset="0"/>
              <a:cs typeface="Arial" panose="020B0604020202020204" pitchFamily="34" charset="0"/>
            </a:rPr>
            <a:t/>
          </a:r>
          <a:br>
            <a:rPr lang="en-US" sz="3200" smtClean="0">
              <a:latin typeface="Arial" panose="020B0604020202020204" pitchFamily="34" charset="0"/>
              <a:cs typeface="Arial" panose="020B0604020202020204" pitchFamily="34" charset="0"/>
            </a:rPr>
          </a:br>
          <a:endParaRPr lang="ar-IQ" sz="3200">
            <a:latin typeface="Arial" panose="020B0604020202020204" pitchFamily="34" charset="0"/>
            <a:cs typeface="Arial" panose="020B0604020202020204" pitchFamily="34" charset="0"/>
          </a:endParaRPr>
        </a:p>
      </dgm:t>
    </dgm:pt>
    <dgm:pt modelId="{A3A90C05-C45B-44F1-B46F-11AE012CD77B}" type="parTrans" cxnId="{81477EFE-522F-4D63-A70B-527B66EB14F3}">
      <dgm:prSet/>
      <dgm:spPr/>
      <dgm:t>
        <a:bodyPr/>
        <a:lstStyle/>
        <a:p>
          <a:pPr algn="ctr" rtl="1"/>
          <a:endParaRPr lang="ar-IQ" sz="3200">
            <a:latin typeface="Arial" panose="020B0604020202020204" pitchFamily="34" charset="0"/>
            <a:cs typeface="Arial" panose="020B0604020202020204" pitchFamily="34" charset="0"/>
          </a:endParaRPr>
        </a:p>
      </dgm:t>
    </dgm:pt>
    <dgm:pt modelId="{AD4C9099-D1A7-459D-A6D1-EA5BC0490F77}" type="sibTrans" cxnId="{81477EFE-522F-4D63-A70B-527B66EB14F3}">
      <dgm:prSet/>
      <dgm:spPr/>
      <dgm:t>
        <a:bodyPr/>
        <a:lstStyle/>
        <a:p>
          <a:pPr algn="ctr" rtl="1"/>
          <a:endParaRPr lang="ar-IQ" sz="3200">
            <a:latin typeface="Arial" panose="020B0604020202020204" pitchFamily="34" charset="0"/>
            <a:cs typeface="Arial" panose="020B0604020202020204" pitchFamily="34" charset="0"/>
          </a:endParaRPr>
        </a:p>
      </dgm:t>
    </dgm:pt>
    <dgm:pt modelId="{AB49B810-9FD3-46DE-8C43-E86945AF74D0}" type="pres">
      <dgm:prSet presAssocID="{F613F109-BBAF-4FDA-B5D5-0F33D4EA9BE6}" presName="linear" presStyleCnt="0">
        <dgm:presLayoutVars>
          <dgm:animLvl val="lvl"/>
          <dgm:resizeHandles val="exact"/>
        </dgm:presLayoutVars>
      </dgm:prSet>
      <dgm:spPr/>
      <dgm:t>
        <a:bodyPr/>
        <a:lstStyle/>
        <a:p>
          <a:pPr rtl="1"/>
          <a:endParaRPr lang="ar-IQ"/>
        </a:p>
      </dgm:t>
    </dgm:pt>
    <dgm:pt modelId="{7434DB93-CDB4-41E5-8DB1-392DA8F08709}" type="pres">
      <dgm:prSet presAssocID="{96800CA0-D33C-4740-AC93-A814A0799332}" presName="parentText" presStyleLbl="node1" presStyleIdx="0" presStyleCnt="1" custLinFactNeighborY="1619">
        <dgm:presLayoutVars>
          <dgm:chMax val="0"/>
          <dgm:bulletEnabled val="1"/>
        </dgm:presLayoutVars>
      </dgm:prSet>
      <dgm:spPr/>
      <dgm:t>
        <a:bodyPr/>
        <a:lstStyle/>
        <a:p>
          <a:pPr rtl="1"/>
          <a:endParaRPr lang="ar-IQ"/>
        </a:p>
      </dgm:t>
    </dgm:pt>
  </dgm:ptLst>
  <dgm:cxnLst>
    <dgm:cxn modelId="{81477EFE-522F-4D63-A70B-527B66EB14F3}" srcId="{F613F109-BBAF-4FDA-B5D5-0F33D4EA9BE6}" destId="{96800CA0-D33C-4740-AC93-A814A0799332}" srcOrd="0" destOrd="0" parTransId="{A3A90C05-C45B-44F1-B46F-11AE012CD77B}" sibTransId="{AD4C9099-D1A7-459D-A6D1-EA5BC0490F77}"/>
    <dgm:cxn modelId="{93B77EE5-D3F7-447D-A39E-86D3CD9B36BB}" type="presOf" srcId="{96800CA0-D33C-4740-AC93-A814A0799332}" destId="{7434DB93-CDB4-41E5-8DB1-392DA8F08709}" srcOrd="0" destOrd="0" presId="urn:microsoft.com/office/officeart/2005/8/layout/vList2"/>
    <dgm:cxn modelId="{80B96E42-EAD4-4E00-98DC-D37289489120}" type="presOf" srcId="{F613F109-BBAF-4FDA-B5D5-0F33D4EA9BE6}" destId="{AB49B810-9FD3-46DE-8C43-E86945AF74D0}" srcOrd="0" destOrd="0" presId="urn:microsoft.com/office/officeart/2005/8/layout/vList2"/>
    <dgm:cxn modelId="{0428C960-99ED-4767-B9F9-B52F61DE67BE}" type="presParOf" srcId="{AB49B810-9FD3-46DE-8C43-E86945AF74D0}" destId="{7434DB93-CDB4-41E5-8DB1-392DA8F0870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15CF7-6EE1-4755-B7B7-13344BA42A8D}">
      <dsp:nvSpPr>
        <dsp:cNvPr id="0" name=""/>
        <dsp:cNvSpPr/>
      </dsp:nvSpPr>
      <dsp:spPr>
        <a:xfrm>
          <a:off x="0" y="812"/>
          <a:ext cx="8596668" cy="131917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ar-SA" sz="5500" b="1" kern="1200" dirty="0" smtClean="0"/>
            <a:t>أشكال العنف الأسري</a:t>
          </a:r>
          <a:endParaRPr lang="ar-IQ" sz="5500" kern="1200" dirty="0"/>
        </a:p>
      </dsp:txBody>
      <dsp:txXfrm>
        <a:off x="64397" y="65209"/>
        <a:ext cx="8467874" cy="11903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4DB93-CDB4-41E5-8DB1-392DA8F08709}">
      <dsp:nvSpPr>
        <dsp:cNvPr id="0" name=""/>
        <dsp:cNvSpPr/>
      </dsp:nvSpPr>
      <dsp:spPr>
        <a:xfrm>
          <a:off x="0" y="943"/>
          <a:ext cx="5924282" cy="12096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smtClean="0">
              <a:latin typeface="Arial" panose="020B0604020202020204" pitchFamily="34" charset="0"/>
              <a:cs typeface="Arial" panose="020B0604020202020204" pitchFamily="34" charset="0"/>
            </a:rPr>
            <a:t>آثار العنف الأسري: </a:t>
          </a:r>
          <a:r>
            <a:rPr lang="en-US" sz="3200" kern="1200" smtClean="0">
              <a:latin typeface="Arial" panose="020B0604020202020204" pitchFamily="34" charset="0"/>
              <a:cs typeface="Arial" panose="020B0604020202020204" pitchFamily="34" charset="0"/>
            </a:rPr>
            <a:t/>
          </a:r>
          <a:br>
            <a:rPr lang="en-US" sz="3200" kern="1200" smtClean="0">
              <a:latin typeface="Arial" panose="020B0604020202020204" pitchFamily="34" charset="0"/>
              <a:cs typeface="Arial" panose="020B0604020202020204" pitchFamily="34" charset="0"/>
            </a:rPr>
          </a:br>
          <a:endParaRPr lang="ar-IQ" sz="3200" kern="1200">
            <a:latin typeface="Arial" panose="020B0604020202020204" pitchFamily="34" charset="0"/>
            <a:cs typeface="Arial" panose="020B0604020202020204" pitchFamily="34" charset="0"/>
          </a:endParaRPr>
        </a:p>
      </dsp:txBody>
      <dsp:txXfrm>
        <a:off x="59051" y="59994"/>
        <a:ext cx="5806180" cy="10915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5690" y="2336800"/>
            <a:ext cx="8579554" cy="1196622"/>
          </a:xfrm>
        </p:spPr>
        <p:txBody>
          <a:bodyPr/>
          <a:lstStyle/>
          <a:p>
            <a:pPr algn="ctr"/>
            <a:r>
              <a:rPr lang="ar-IQ" sz="4800" dirty="0" smtClean="0">
                <a:latin typeface="Andalus" panose="02020603050405020304" pitchFamily="18" charset="-78"/>
                <a:cs typeface="Andalus" panose="02020603050405020304" pitchFamily="18" charset="-78"/>
              </a:rPr>
              <a:t>العنف الانعكاسي واثره على العلاقات الاسرية</a:t>
            </a:r>
            <a:endParaRPr lang="ar-IQ" sz="4800"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320800" y="4050836"/>
            <a:ext cx="7953203" cy="1096896"/>
          </a:xfrm>
        </p:spPr>
        <p:txBody>
          <a:bodyPr>
            <a:normAutofit lnSpcReduction="10000"/>
          </a:bodyPr>
          <a:lstStyle/>
          <a:p>
            <a:pPr algn="ctr"/>
            <a:r>
              <a:rPr lang="ar-IQ" sz="3200" dirty="0" smtClean="0">
                <a:solidFill>
                  <a:schemeClr val="accent5">
                    <a:lumMod val="60000"/>
                    <a:lumOff val="40000"/>
                  </a:schemeClr>
                </a:solidFill>
              </a:rPr>
              <a:t>الاستاذ الدكتور </a:t>
            </a:r>
          </a:p>
          <a:p>
            <a:pPr algn="ctr"/>
            <a:r>
              <a:rPr lang="ar-IQ" sz="3200" dirty="0" smtClean="0">
                <a:solidFill>
                  <a:schemeClr val="accent5">
                    <a:lumMod val="60000"/>
                    <a:lumOff val="40000"/>
                  </a:schemeClr>
                </a:solidFill>
              </a:rPr>
              <a:t>حاتم جاسم عزيز</a:t>
            </a:r>
            <a:endParaRPr lang="ar-IQ" sz="3200" dirty="0">
              <a:solidFill>
                <a:schemeClr val="accent5">
                  <a:lumMod val="60000"/>
                  <a:lumOff val="40000"/>
                </a:schemeClr>
              </a:solidFill>
            </a:endParaRPr>
          </a:p>
        </p:txBody>
      </p:sp>
    </p:spTree>
    <p:extLst>
      <p:ext uri="{BB962C8B-B14F-4D97-AF65-F5344CB8AC3E}">
        <p14:creationId xmlns:p14="http://schemas.microsoft.com/office/powerpoint/2010/main" val="2542382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257837"/>
          </a:xfrm>
        </p:spPr>
        <p:txBody>
          <a:bodyPr>
            <a:normAutofit fontScale="90000"/>
          </a:bodyPr>
          <a:lstStyle/>
          <a:p>
            <a:pPr marL="571500" indent="-571500" algn="r">
              <a:buFont typeface="Wingdings" panose="05000000000000000000" pitchFamily="2" charset="2"/>
              <a:buChar char="q"/>
            </a:pPr>
            <a:r>
              <a:rPr lang="ar-IQ" sz="4000" dirty="0" smtClean="0">
                <a:solidFill>
                  <a:schemeClr val="accent1">
                    <a:lumMod val="50000"/>
                  </a:schemeClr>
                </a:solidFill>
                <a:latin typeface="Arabic Typesetting" panose="03020402040406030203" pitchFamily="66" charset="-78"/>
                <a:cs typeface="Arabic Typesetting" panose="03020402040406030203" pitchFamily="66" charset="-78"/>
              </a:rPr>
              <a:t>- الرجال </a:t>
            </a:r>
            <a:r>
              <a:rPr lang="ar-IQ" sz="4000" dirty="0">
                <a:solidFill>
                  <a:schemeClr val="accent1">
                    <a:lumMod val="50000"/>
                  </a:schemeClr>
                </a:solidFill>
                <a:latin typeface="Arabic Typesetting" panose="03020402040406030203" pitchFamily="66" charset="-78"/>
                <a:cs typeface="Arabic Typesetting" panose="03020402040406030203" pitchFamily="66" charset="-78"/>
              </a:rPr>
              <a:t>والنساء: أيهما أكثر عنفا</a:t>
            </a:r>
            <a:r>
              <a:rPr lang="ar-IQ" sz="4000" dirty="0" smtClean="0">
                <a:solidFill>
                  <a:schemeClr val="accent1">
                    <a:lumMod val="50000"/>
                  </a:schemeClr>
                </a:solidFill>
                <a:latin typeface="Arabic Typesetting" panose="03020402040406030203" pitchFamily="66" charset="-78"/>
                <a:cs typeface="Arabic Typesetting" panose="03020402040406030203" pitchFamily="66" charset="-78"/>
              </a:rPr>
              <a:t>؟</a:t>
            </a:r>
            <a:r>
              <a:rPr lang="ar-IQ" sz="4000" dirty="0">
                <a:solidFill>
                  <a:schemeClr val="accent1">
                    <a:lumMod val="50000"/>
                  </a:schemeClr>
                </a:solidFill>
                <a:latin typeface="Arabic Typesetting" panose="03020402040406030203" pitchFamily="66" charset="-78"/>
                <a:cs typeface="Arabic Typesetting" panose="03020402040406030203" pitchFamily="66" charset="-78"/>
              </a:rPr>
              <a:t/>
            </a:r>
            <a:br>
              <a:rPr lang="ar-IQ" sz="4000" dirty="0">
                <a:solidFill>
                  <a:schemeClr val="accent1">
                    <a:lumMod val="50000"/>
                  </a:schemeClr>
                </a:solidFill>
                <a:latin typeface="Arabic Typesetting" panose="03020402040406030203" pitchFamily="66" charset="-78"/>
                <a:cs typeface="Arabic Typesetting" panose="03020402040406030203" pitchFamily="66" charset="-78"/>
              </a:rPr>
            </a:br>
            <a:r>
              <a:rPr lang="ar-IQ" sz="4000" dirty="0" smtClean="0">
                <a:solidFill>
                  <a:schemeClr val="accent1">
                    <a:lumMod val="50000"/>
                  </a:schemeClr>
                </a:solidFill>
                <a:latin typeface="Arabic Typesetting" panose="03020402040406030203" pitchFamily="66" charset="-78"/>
                <a:cs typeface="Arabic Typesetting" panose="03020402040406030203" pitchFamily="66" charset="-78"/>
              </a:rPr>
              <a:t>- أين </a:t>
            </a:r>
            <a:r>
              <a:rPr lang="ar-IQ" sz="4000" dirty="0">
                <a:solidFill>
                  <a:schemeClr val="accent1">
                    <a:lumMod val="50000"/>
                  </a:schemeClr>
                </a:solidFill>
                <a:latin typeface="Arabic Typesetting" panose="03020402040406030203" pitchFamily="66" charset="-78"/>
                <a:cs typeface="Arabic Typesetting" panose="03020402040406030203" pitchFamily="66" charset="-78"/>
              </a:rPr>
              <a:t>يذهب المعنفون؟</a:t>
            </a:r>
          </a:p>
        </p:txBody>
      </p:sp>
      <p:sp>
        <p:nvSpPr>
          <p:cNvPr id="3" name="Content Placeholder 2"/>
          <p:cNvSpPr>
            <a:spLocks noGrp="1"/>
          </p:cNvSpPr>
          <p:nvPr>
            <p:ph idx="1"/>
          </p:nvPr>
        </p:nvSpPr>
        <p:spPr/>
        <p:txBody>
          <a:bodyPr/>
          <a:lstStyle/>
          <a:p>
            <a:r>
              <a:rPr lang="ar-SA" sz="3600" dirty="0">
                <a:solidFill>
                  <a:schemeClr val="accent1">
                    <a:lumMod val="50000"/>
                  </a:schemeClr>
                </a:solidFill>
                <a:latin typeface="Arabic Typesetting" panose="03020402040406030203" pitchFamily="66" charset="-78"/>
                <a:cs typeface="Arabic Typesetting" panose="03020402040406030203" pitchFamily="66" charset="-78"/>
              </a:rPr>
              <a:t>مديرية حماية الأسرة والطفل من العنف" التابعة لوزارة </a:t>
            </a:r>
            <a:r>
              <a:rPr lang="ar-SA" sz="3600" dirty="0" smtClean="0">
                <a:solidFill>
                  <a:schemeClr val="accent1">
                    <a:lumMod val="50000"/>
                  </a:schemeClr>
                </a:solidFill>
                <a:latin typeface="Arabic Typesetting" panose="03020402040406030203" pitchFamily="66" charset="-78"/>
                <a:cs typeface="Arabic Typesetting" panose="03020402040406030203" pitchFamily="66" charset="-78"/>
              </a:rPr>
              <a:t>الداخلية</a:t>
            </a:r>
            <a:r>
              <a:rPr lang="ar-IQ" sz="3600" dirty="0" smtClean="0">
                <a:solidFill>
                  <a:schemeClr val="accent1">
                    <a:lumMod val="50000"/>
                  </a:schemeClr>
                </a:solidFill>
                <a:latin typeface="Arabic Typesetting" panose="03020402040406030203" pitchFamily="66" charset="-78"/>
                <a:cs typeface="Arabic Typesetting" panose="03020402040406030203" pitchFamily="66" charset="-78"/>
              </a:rPr>
              <a:t> بينت مظاهر العنف في العراق بالارقام</a:t>
            </a:r>
          </a:p>
          <a:p>
            <a:r>
              <a:rPr lang="ar-IQ" dirty="0" smtClean="0"/>
              <a:t>- اعتداء الزوج على الزوجة: 54 %</a:t>
            </a:r>
          </a:p>
          <a:p>
            <a:r>
              <a:rPr lang="ar-IQ" dirty="0" smtClean="0"/>
              <a:t>- </a:t>
            </a:r>
            <a:r>
              <a:rPr lang="ar-IQ" dirty="0"/>
              <a:t>اعتداء الزوجة على الزوج: 7 %</a:t>
            </a:r>
          </a:p>
          <a:p>
            <a:r>
              <a:rPr lang="ar-IQ" dirty="0"/>
              <a:t>- الاعتداء ما بين الإخوان والأخوات: 5 %</a:t>
            </a:r>
          </a:p>
          <a:p>
            <a:r>
              <a:rPr lang="ar-IQ" dirty="0"/>
              <a:t>- اعتداء الأبناء على الأب والأم: 6 %</a:t>
            </a:r>
          </a:p>
          <a:p>
            <a:r>
              <a:rPr lang="ar-IQ" dirty="0"/>
              <a:t>- اعتداء الأب والأم على الأبناء: 12 %</a:t>
            </a:r>
          </a:p>
          <a:p>
            <a:r>
              <a:rPr lang="ar-IQ" dirty="0"/>
              <a:t>اعتداءات أخرى: 16 %.</a:t>
            </a:r>
          </a:p>
          <a:p>
            <a:pPr marL="0" indent="0">
              <a:buNone/>
            </a:pPr>
            <a:endParaRPr lang="ar-IQ" dirty="0"/>
          </a:p>
        </p:txBody>
      </p:sp>
    </p:spTree>
    <p:extLst>
      <p:ext uri="{BB962C8B-B14F-4D97-AF65-F5344CB8AC3E}">
        <p14:creationId xmlns:p14="http://schemas.microsoft.com/office/powerpoint/2010/main" val="42348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00063" y="657225"/>
            <a:ext cx="8858249" cy="5300663"/>
          </a:xfrm>
          <a:prstGeom prst="rect">
            <a:avLst/>
          </a:prstGeom>
        </p:spPr>
      </p:pic>
    </p:spTree>
    <p:extLst>
      <p:ext uri="{BB962C8B-B14F-4D97-AF65-F5344CB8AC3E}">
        <p14:creationId xmlns:p14="http://schemas.microsoft.com/office/powerpoint/2010/main" val="3353245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42951" y="657225"/>
            <a:ext cx="8586788" cy="5614987"/>
          </a:xfrm>
          <a:prstGeom prst="rect">
            <a:avLst/>
          </a:prstGeom>
        </p:spPr>
      </p:pic>
    </p:spTree>
    <p:extLst>
      <p:ext uri="{BB962C8B-B14F-4D97-AF65-F5344CB8AC3E}">
        <p14:creationId xmlns:p14="http://schemas.microsoft.com/office/powerpoint/2010/main" val="3378892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71476" y="900113"/>
            <a:ext cx="9058274" cy="4800600"/>
          </a:xfrm>
          <a:prstGeom prst="rect">
            <a:avLst/>
          </a:prstGeom>
        </p:spPr>
      </p:pic>
    </p:spTree>
    <p:extLst>
      <p:ext uri="{BB962C8B-B14F-4D97-AF65-F5344CB8AC3E}">
        <p14:creationId xmlns:p14="http://schemas.microsoft.com/office/powerpoint/2010/main" val="3313685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00113" y="295998"/>
            <a:ext cx="8540460" cy="5961927"/>
          </a:xfrm>
          <a:prstGeom prst="rect">
            <a:avLst/>
          </a:prstGeom>
        </p:spPr>
      </p:pic>
    </p:spTree>
    <p:extLst>
      <p:ext uri="{BB962C8B-B14F-4D97-AF65-F5344CB8AC3E}">
        <p14:creationId xmlns:p14="http://schemas.microsoft.com/office/powerpoint/2010/main" val="1033978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14351" y="457199"/>
            <a:ext cx="8843962" cy="5743575"/>
          </a:xfrm>
          <a:prstGeom prst="rect">
            <a:avLst/>
          </a:prstGeom>
        </p:spPr>
      </p:pic>
    </p:spTree>
    <p:extLst>
      <p:ext uri="{BB962C8B-B14F-4D97-AF65-F5344CB8AC3E}">
        <p14:creationId xmlns:p14="http://schemas.microsoft.com/office/powerpoint/2010/main" val="71931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00088" y="300038"/>
            <a:ext cx="8601075" cy="5957887"/>
          </a:xfrm>
          <a:prstGeom prst="rect">
            <a:avLst/>
          </a:prstGeom>
        </p:spPr>
      </p:pic>
    </p:spTree>
    <p:extLst>
      <p:ext uri="{BB962C8B-B14F-4D97-AF65-F5344CB8AC3E}">
        <p14:creationId xmlns:p14="http://schemas.microsoft.com/office/powerpoint/2010/main" val="444009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5800" y="657224"/>
            <a:ext cx="8443913" cy="5229225"/>
          </a:xfrm>
          <a:prstGeom prst="rect">
            <a:avLst/>
          </a:prstGeom>
        </p:spPr>
      </p:pic>
    </p:spTree>
    <p:extLst>
      <p:ext uri="{BB962C8B-B14F-4D97-AF65-F5344CB8AC3E}">
        <p14:creationId xmlns:p14="http://schemas.microsoft.com/office/powerpoint/2010/main" val="3093431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23886" y="259039"/>
            <a:ext cx="7780360" cy="6241774"/>
          </a:xfrm>
          <a:prstGeom prst="rect">
            <a:avLst/>
          </a:prstGeom>
        </p:spPr>
      </p:pic>
    </p:spTree>
    <p:extLst>
      <p:ext uri="{BB962C8B-B14F-4D97-AF65-F5344CB8AC3E}">
        <p14:creationId xmlns:p14="http://schemas.microsoft.com/office/powerpoint/2010/main" val="454230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400" dirty="0" smtClean="0">
                <a:latin typeface="Arial" panose="020B0604020202020204" pitchFamily="34" charset="0"/>
                <a:cs typeface="Arial" panose="020B0604020202020204" pitchFamily="34" charset="0"/>
              </a:rPr>
              <a:t>- قال </a:t>
            </a:r>
            <a:r>
              <a:rPr lang="ar-IQ" sz="2400" dirty="0">
                <a:latin typeface="Arial" panose="020B0604020202020204" pitchFamily="34" charset="0"/>
                <a:cs typeface="Arial" panose="020B0604020202020204" pitchFamily="34" charset="0"/>
              </a:rPr>
              <a:t>تعالى: ((وَأَنْ </a:t>
            </a:r>
            <a:r>
              <a:rPr lang="ar-IQ" sz="2400" b="1" dirty="0">
                <a:latin typeface="Arial" panose="020B0604020202020204" pitchFamily="34" charset="0"/>
                <a:cs typeface="Arial" panose="020B0604020202020204" pitchFamily="34" charset="0"/>
              </a:rPr>
              <a:t>تَعْفُوا</a:t>
            </a:r>
            <a:r>
              <a:rPr lang="ar-IQ" sz="2400" dirty="0">
                <a:latin typeface="Arial" panose="020B0604020202020204" pitchFamily="34" charset="0"/>
                <a:cs typeface="Arial" panose="020B0604020202020204" pitchFamily="34" charset="0"/>
              </a:rPr>
              <a:t> أَقْرَبُ لِلتَّقْوَى وَلاَ تَنسَوْا الْفَضْلَ بَيْنَكُمْ))</a:t>
            </a:r>
            <a:br>
              <a:rPr lang="ar-IQ"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 وقال تعالى: ((وَيَسْأَلُونَكَ مَاذَا يُنفِقُونَ قُلْ </a:t>
            </a:r>
            <a:r>
              <a:rPr lang="ar-IQ" sz="2400" b="1" dirty="0">
                <a:latin typeface="Arial" panose="020B0604020202020204" pitchFamily="34" charset="0"/>
                <a:cs typeface="Arial" panose="020B0604020202020204" pitchFamily="34" charset="0"/>
              </a:rPr>
              <a:t>الْعَفْوَ</a:t>
            </a:r>
            <a:r>
              <a:rPr lang="ar-IQ" sz="2400" dirty="0" smtClean="0">
                <a:latin typeface="Arial" panose="020B0604020202020204" pitchFamily="34" charset="0"/>
                <a:cs typeface="Arial" panose="020B0604020202020204" pitchFamily="34" charset="0"/>
              </a:rPr>
              <a:t>))</a:t>
            </a:r>
            <a:br>
              <a:rPr lang="ar-IQ" sz="2400" dirty="0" smtClean="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 وقال عز وجل: ((</a:t>
            </a:r>
            <a:r>
              <a:rPr lang="ar-IQ" sz="2400" b="1" dirty="0">
                <a:latin typeface="Arial" panose="020B0604020202020204" pitchFamily="34" charset="0"/>
                <a:cs typeface="Arial" panose="020B0604020202020204" pitchFamily="34" charset="0"/>
              </a:rPr>
              <a:t>وَلْيَعْفُوا وَلْيَصْفَحُوا </a:t>
            </a:r>
            <a:r>
              <a:rPr lang="ar-IQ" sz="2400" dirty="0">
                <a:latin typeface="Arial" panose="020B0604020202020204" pitchFamily="34" charset="0"/>
                <a:cs typeface="Arial" panose="020B0604020202020204" pitchFamily="34" charset="0"/>
              </a:rPr>
              <a:t>أَلاَ تُحِبُّونَ أَنْ يَغْفِرَ اللهُ لَكُمْ))</a:t>
            </a:r>
          </a:p>
        </p:txBody>
      </p:sp>
      <p:sp>
        <p:nvSpPr>
          <p:cNvPr id="3" name="Content Placeholder 2"/>
          <p:cNvSpPr>
            <a:spLocks noGrp="1"/>
          </p:cNvSpPr>
          <p:nvPr>
            <p:ph idx="1"/>
          </p:nvPr>
        </p:nvSpPr>
        <p:spPr>
          <a:xfrm>
            <a:off x="677334" y="2073499"/>
            <a:ext cx="8724242" cy="3967863"/>
          </a:xfrm>
        </p:spPr>
        <p:txBody>
          <a:bodyPr>
            <a:normAutofit/>
          </a:bodyPr>
          <a:lstStyle/>
          <a:p>
            <a:r>
              <a:rPr lang="ar-IQ" dirty="0" smtClean="0">
                <a:solidFill>
                  <a:schemeClr val="accent5">
                    <a:lumMod val="75000"/>
                  </a:schemeClr>
                </a:solidFill>
              </a:rPr>
              <a:t>قيل لعلي ابن ابي طالب (ع) يا </a:t>
            </a:r>
            <a:r>
              <a:rPr lang="ar-IQ" dirty="0">
                <a:solidFill>
                  <a:schemeClr val="accent5">
                    <a:lumMod val="75000"/>
                  </a:schemeClr>
                </a:solidFill>
              </a:rPr>
              <a:t>أمير المؤمنين صف لنا صفة المؤمن كأنّنا ننظر </a:t>
            </a:r>
            <a:r>
              <a:rPr lang="ar-IQ" dirty="0" smtClean="0">
                <a:solidFill>
                  <a:schemeClr val="accent5">
                    <a:lumMod val="75000"/>
                  </a:schemeClr>
                </a:solidFill>
              </a:rPr>
              <a:t>إليه</a:t>
            </a:r>
          </a:p>
          <a:p>
            <a:pPr marL="0" indent="0">
              <a:buNone/>
            </a:pPr>
            <a:r>
              <a:rPr lang="ar-IQ" dirty="0" smtClean="0">
                <a:solidFill>
                  <a:schemeClr val="accent5">
                    <a:lumMod val="75000"/>
                  </a:schemeClr>
                </a:solidFill>
                <a:latin typeface="Arial" panose="020B0604020202020204" pitchFamily="34" charset="0"/>
                <a:cs typeface="Arial" panose="020B0604020202020204" pitchFamily="34" charset="0"/>
              </a:rPr>
              <a:t>فقال </a:t>
            </a:r>
            <a:r>
              <a:rPr lang="ar-IQ" dirty="0">
                <a:solidFill>
                  <a:schemeClr val="accent5">
                    <a:lumMod val="75000"/>
                  </a:schemeClr>
                </a:solidFill>
                <a:latin typeface="Arial" panose="020B0604020202020204" pitchFamily="34" charset="0"/>
                <a:cs typeface="Arial" panose="020B0604020202020204" pitchFamily="34" charset="0"/>
              </a:rPr>
              <a:t>(عليه السلام): «... </a:t>
            </a:r>
            <a:r>
              <a:rPr lang="ar-IQ" b="1" dirty="0">
                <a:solidFill>
                  <a:schemeClr val="accent2">
                    <a:lumMod val="60000"/>
                    <a:lumOff val="40000"/>
                  </a:schemeClr>
                </a:solidFill>
                <a:latin typeface="Arial" panose="020B0604020202020204" pitchFamily="34" charset="0"/>
                <a:cs typeface="Arial" panose="020B0604020202020204" pitchFamily="34" charset="0"/>
              </a:rPr>
              <a:t>سهل الخليقة، لين العريكة</a:t>
            </a:r>
            <a:r>
              <a:rPr lang="ar-IQ" dirty="0">
                <a:solidFill>
                  <a:schemeClr val="accent5">
                    <a:lumMod val="75000"/>
                  </a:schemeClr>
                </a:solidFill>
                <a:latin typeface="Arial" panose="020B0604020202020204" pitchFamily="34" charset="0"/>
                <a:cs typeface="Arial" panose="020B0604020202020204" pitchFamily="34" charset="0"/>
              </a:rPr>
              <a:t>، رصين الوفا، </a:t>
            </a:r>
            <a:r>
              <a:rPr lang="ar-IQ" b="1" dirty="0">
                <a:solidFill>
                  <a:schemeClr val="accent2">
                    <a:lumMod val="60000"/>
                    <a:lumOff val="40000"/>
                  </a:schemeClr>
                </a:solidFill>
                <a:latin typeface="Arial" panose="020B0604020202020204" pitchFamily="34" charset="0"/>
                <a:cs typeface="Arial" panose="020B0604020202020204" pitchFamily="34" charset="0"/>
              </a:rPr>
              <a:t>قليل الأذى</a:t>
            </a:r>
            <a:r>
              <a:rPr lang="ar-IQ" dirty="0">
                <a:solidFill>
                  <a:schemeClr val="accent5">
                    <a:lumMod val="75000"/>
                  </a:schemeClr>
                </a:solidFill>
                <a:latin typeface="Arial" panose="020B0604020202020204" pitchFamily="34" charset="0"/>
                <a:cs typeface="Arial" panose="020B0604020202020204" pitchFamily="34" charset="0"/>
              </a:rPr>
              <a:t>، لا متأفّك ولا متهتّك، إن ضحك لم يخرق، </a:t>
            </a:r>
            <a:r>
              <a:rPr lang="ar-IQ" b="1" dirty="0">
                <a:solidFill>
                  <a:schemeClr val="accent2">
                    <a:lumMod val="60000"/>
                    <a:lumOff val="40000"/>
                  </a:schemeClr>
                </a:solidFill>
                <a:latin typeface="Arial" panose="020B0604020202020204" pitchFamily="34" charset="0"/>
                <a:cs typeface="Arial" panose="020B0604020202020204" pitchFamily="34" charset="0"/>
              </a:rPr>
              <a:t>وإن غضب لم ينزق</a:t>
            </a:r>
            <a:r>
              <a:rPr lang="ar-IQ" dirty="0">
                <a:solidFill>
                  <a:schemeClr val="accent5">
                    <a:lumMod val="75000"/>
                  </a:schemeClr>
                </a:solidFill>
                <a:latin typeface="Arial" panose="020B0604020202020204" pitchFamily="34" charset="0"/>
                <a:cs typeface="Arial" panose="020B0604020202020204" pitchFamily="34" charset="0"/>
              </a:rPr>
              <a:t>، ضحكه تبسّم، واستفهامه تعلّم، ومراجعته تفهّم، كثير علمه، </a:t>
            </a:r>
            <a:r>
              <a:rPr lang="ar-IQ" b="1" dirty="0">
                <a:solidFill>
                  <a:schemeClr val="accent2">
                    <a:lumMod val="60000"/>
                    <a:lumOff val="40000"/>
                  </a:schemeClr>
                </a:solidFill>
                <a:latin typeface="Arial" panose="020B0604020202020204" pitchFamily="34" charset="0"/>
                <a:cs typeface="Arial" panose="020B0604020202020204" pitchFamily="34" charset="0"/>
              </a:rPr>
              <a:t>عظيم حلمه، كثير الرحمة</a:t>
            </a:r>
            <a:r>
              <a:rPr lang="ar-IQ" dirty="0">
                <a:solidFill>
                  <a:schemeClr val="accent5">
                    <a:lumMod val="75000"/>
                  </a:schemeClr>
                </a:solidFill>
                <a:latin typeface="Arial" panose="020B0604020202020204" pitchFamily="34" charset="0"/>
                <a:cs typeface="Arial" panose="020B0604020202020204" pitchFamily="34" charset="0"/>
              </a:rPr>
              <a:t>، لا ينجل ولا يعجل، ولا يضجر ولا يبطر، ولا يحيف في حكمه، ولا يجور في علمه، نفسه أصلب من الصلد، ومكادحته أحلى من الشهد، لا جشع ولا هلع، </a:t>
            </a:r>
            <a:r>
              <a:rPr lang="ar-IQ" b="1" dirty="0">
                <a:solidFill>
                  <a:schemeClr val="accent2">
                    <a:lumMod val="60000"/>
                    <a:lumOff val="40000"/>
                  </a:schemeClr>
                </a:solidFill>
                <a:latin typeface="Arial" panose="020B0604020202020204" pitchFamily="34" charset="0"/>
                <a:cs typeface="Arial" panose="020B0604020202020204" pitchFamily="34" charset="0"/>
              </a:rPr>
              <a:t>ولا عنف ولا صلف</a:t>
            </a:r>
            <a:r>
              <a:rPr lang="ar-IQ" dirty="0">
                <a:solidFill>
                  <a:schemeClr val="accent5">
                    <a:lumMod val="75000"/>
                  </a:schemeClr>
                </a:solidFill>
                <a:latin typeface="Arial" panose="020B0604020202020204" pitchFamily="34" charset="0"/>
                <a:cs typeface="Arial" panose="020B0604020202020204" pitchFamily="34" charset="0"/>
              </a:rPr>
              <a:t>، ولا متكلّف ولا متعمّق، جميل المنازعة، كريم المراجعة، عدل إن غضب، </a:t>
            </a:r>
            <a:r>
              <a:rPr lang="ar-IQ" b="1" dirty="0">
                <a:solidFill>
                  <a:schemeClr val="accent1"/>
                </a:solidFill>
                <a:latin typeface="Arial" panose="020B0604020202020204" pitchFamily="34" charset="0"/>
                <a:cs typeface="Arial" panose="020B0604020202020204" pitchFamily="34" charset="0"/>
              </a:rPr>
              <a:t>رفيق إن طلب</a:t>
            </a:r>
            <a:r>
              <a:rPr lang="ar-IQ" dirty="0">
                <a:solidFill>
                  <a:schemeClr val="accent5">
                    <a:lumMod val="75000"/>
                  </a:schemeClr>
                </a:solidFill>
                <a:latin typeface="Arial" panose="020B0604020202020204" pitchFamily="34" charset="0"/>
                <a:cs typeface="Arial" panose="020B0604020202020204" pitchFamily="34" charset="0"/>
              </a:rPr>
              <a:t>، لا يتهوّر ولا يتهتّك ولا يتجبّر، خالص الودّ، وثيق العهد، </a:t>
            </a:r>
            <a:r>
              <a:rPr lang="ar-IQ" b="1" dirty="0">
                <a:solidFill>
                  <a:schemeClr val="accent2">
                    <a:lumMod val="60000"/>
                    <a:lumOff val="40000"/>
                  </a:schemeClr>
                </a:solidFill>
                <a:latin typeface="Arial" panose="020B0604020202020204" pitchFamily="34" charset="0"/>
                <a:cs typeface="Arial" panose="020B0604020202020204" pitchFamily="34" charset="0"/>
              </a:rPr>
              <a:t>وفيّ شفيق</a:t>
            </a:r>
            <a:r>
              <a:rPr lang="ar-IQ" dirty="0">
                <a:solidFill>
                  <a:schemeClr val="accent5">
                    <a:lumMod val="75000"/>
                  </a:schemeClr>
                </a:solidFill>
                <a:latin typeface="Arial" panose="020B0604020202020204" pitchFamily="34" charset="0"/>
                <a:cs typeface="Arial" panose="020B0604020202020204" pitchFamily="34" charset="0"/>
              </a:rPr>
              <a:t>، وصول حليم حمول، قليل الفضول، راض عن الله عز وجل، مخالف لهواه،</a:t>
            </a:r>
            <a:r>
              <a:rPr lang="ar-IQ" b="1" dirty="0">
                <a:solidFill>
                  <a:schemeClr val="accent2">
                    <a:lumMod val="60000"/>
                    <a:lumOff val="40000"/>
                  </a:schemeClr>
                </a:solidFill>
                <a:latin typeface="Arial" panose="020B0604020202020204" pitchFamily="34" charset="0"/>
                <a:cs typeface="Arial" panose="020B0604020202020204" pitchFamily="34" charset="0"/>
              </a:rPr>
              <a:t> لا يغلظ على من دونه</a:t>
            </a:r>
            <a:r>
              <a:rPr lang="ar-IQ" dirty="0">
                <a:solidFill>
                  <a:schemeClr val="accent5">
                    <a:lumMod val="75000"/>
                  </a:schemeClr>
                </a:solidFill>
                <a:latin typeface="Arial" panose="020B0604020202020204" pitchFamily="34" charset="0"/>
                <a:cs typeface="Arial" panose="020B0604020202020204" pitchFamily="34" charset="0"/>
              </a:rPr>
              <a:t>.</a:t>
            </a:r>
          </a:p>
          <a:p>
            <a:pPr marL="0" indent="0">
              <a:buNone/>
            </a:pPr>
            <a:endParaRPr lang="ar-IQ" dirty="0" smtClean="0">
              <a:solidFill>
                <a:schemeClr val="accent5">
                  <a:lumMod val="75000"/>
                </a:schemeClr>
              </a:solidFill>
            </a:endParaRPr>
          </a:p>
          <a:p>
            <a:r>
              <a:rPr lang="ar-IQ" dirty="0">
                <a:solidFill>
                  <a:schemeClr val="accent5">
                    <a:lumMod val="75000"/>
                  </a:schemeClr>
                </a:solidFill>
                <a:latin typeface="Arial" panose="020B0604020202020204" pitchFamily="34" charset="0"/>
                <a:cs typeface="Arial" panose="020B0604020202020204" pitchFamily="34" charset="0"/>
              </a:rPr>
              <a:t>عن الإمام علي بن الحسين (عليه السلام) قال: «كان ممّا أوصى به الخضر (عليه السلام) موسى بن عمران (عليه السلام) انّه قال: لا تعيّرن أحداً بذنب فإنّ أحبّ الاُمور إلى الله ثلاثة: القصد في الجدة، </a:t>
            </a:r>
            <a:r>
              <a:rPr lang="ar-IQ" b="1" dirty="0">
                <a:solidFill>
                  <a:schemeClr val="accent2">
                    <a:lumMod val="60000"/>
                    <a:lumOff val="40000"/>
                  </a:schemeClr>
                </a:solidFill>
                <a:latin typeface="Arial" panose="020B0604020202020204" pitchFamily="34" charset="0"/>
                <a:cs typeface="Arial" panose="020B0604020202020204" pitchFamily="34" charset="0"/>
              </a:rPr>
              <a:t>والعفو في المقدرة، والرفق بعباد الله</a:t>
            </a:r>
            <a:r>
              <a:rPr lang="ar-IQ" dirty="0">
                <a:solidFill>
                  <a:schemeClr val="accent5">
                    <a:lumMod val="75000"/>
                  </a:schemeClr>
                </a:solidFill>
                <a:latin typeface="Arial" panose="020B0604020202020204" pitchFamily="34" charset="0"/>
                <a:cs typeface="Arial" panose="020B0604020202020204" pitchFamily="34" charset="0"/>
              </a:rPr>
              <a:t>، وما أرفق أحداً بأحد في الدنيا إلاّ رفق الله به يوم القيامة»</a:t>
            </a:r>
          </a:p>
          <a:p>
            <a:endParaRPr lang="ar-IQ" dirty="0" smtClean="0">
              <a:solidFill>
                <a:schemeClr val="accent5">
                  <a:lumMod val="75000"/>
                </a:schemeClr>
              </a:solidFill>
            </a:endParaRPr>
          </a:p>
          <a:p>
            <a:pPr marL="0" indent="0">
              <a:buNone/>
            </a:pPr>
            <a:endParaRPr lang="ar-IQ" sz="2000" dirty="0" smtClean="0">
              <a:latin typeface="Arial" panose="020B0604020202020204" pitchFamily="34" charset="0"/>
              <a:cs typeface="Arial" panose="020B0604020202020204" pitchFamily="34" charset="0"/>
            </a:endParaRPr>
          </a:p>
          <a:p>
            <a:pPr marL="0" indent="0">
              <a:buNone/>
            </a:pPr>
            <a:endParaRPr lang="ar-IQ"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411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822" y="489398"/>
            <a:ext cx="8382179" cy="616914"/>
          </a:xfrm>
        </p:spPr>
        <p:txBody>
          <a:bodyPr>
            <a:normAutofit fontScale="90000"/>
          </a:bodyPr>
          <a:lstStyle/>
          <a:p>
            <a:pPr algn="r"/>
            <a:r>
              <a:rPr lang="ar-IQ" dirty="0" smtClean="0"/>
              <a:t>ما هي الاسرة؟</a:t>
            </a:r>
            <a:endParaRPr lang="ar-IQ" dirty="0"/>
          </a:p>
        </p:txBody>
      </p:sp>
      <p:sp>
        <p:nvSpPr>
          <p:cNvPr id="3" name="Content Placeholder 2"/>
          <p:cNvSpPr>
            <a:spLocks noGrp="1"/>
          </p:cNvSpPr>
          <p:nvPr>
            <p:ph idx="1"/>
          </p:nvPr>
        </p:nvSpPr>
        <p:spPr>
          <a:xfrm>
            <a:off x="677334" y="1253067"/>
            <a:ext cx="8596668" cy="4788295"/>
          </a:xfrm>
        </p:spPr>
        <p:txBody>
          <a:bodyPr/>
          <a:lstStyle/>
          <a:p>
            <a:pPr>
              <a:lnSpc>
                <a:spcPct val="107000"/>
              </a:lnSpc>
              <a:spcAft>
                <a:spcPts val="800"/>
              </a:spcAft>
            </a:pPr>
            <a:r>
              <a:rPr lang="ar-SA" sz="2400"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تعتبر الأسرة هي أساس المجتمع ويطلق عليها الأمة الصغيرة، فمنها تعلمّ عنصر الإنسان أفضل الأخلاق الإجتماعية، وأنبل المواقف وأكرم العادات. وهي من أهم الجماعات الأولية التي تتولى غرس القيم الثقافية العامة للمجتمع ككل، وفي الأسرة خاصةً يتم غرس كل أساليب الحياة وأساليب التفكير وأساليب تعامل الأشخاص مع بعضهم البعض في كافة المواقف والمجالات الحياتية.</a:t>
            </a:r>
            <a:endParaRPr lang="en-US" sz="2400"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z="2400"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وتعتبر </a:t>
            </a:r>
            <a:r>
              <a:rPr lang="ar-S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ظاهرة العنف الأسري ظاهرة اجتماعية أفرزتها ظروف الحياة بمتغيراتها الاجتماعية والثقافية والاقتصادية والسياسية، وهو ليس حالة ظرفية طارئة بقدر ما هو نمط من أنماط السلوك الإنساني، وما يثير ويلفت الانتباه هو تفشي معدلاته وازديادها، وتنوع أنماطه في هذا العصر حتى أصبح سمة ملازمة له، فلم تعد تخلو منه دولة أو مجتمع أو ثقافة، فهو متفش في المجتمعات المتقدمة والنامية على حدٍ سواء، فقد أصبح ظاهرة </a:t>
            </a:r>
            <a:r>
              <a:rPr lang="ar-SA" sz="2400"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آخذ</a:t>
            </a:r>
            <a:r>
              <a:rPr lang="ar-IQ" sz="2400"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ة </a:t>
            </a:r>
            <a:r>
              <a:rPr lang="ar-SA" sz="2400"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في </a:t>
            </a:r>
            <a:r>
              <a:rPr lang="ar-S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التزايد في مختلف المجتمعات البشرية.</a:t>
            </a:r>
            <a:endParaRPr lang="en-US"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val="348822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368" y="609599"/>
            <a:ext cx="8462633" cy="5572259"/>
          </a:xfrm>
        </p:spPr>
        <p:style>
          <a:lnRef idx="1">
            <a:schemeClr val="accent1"/>
          </a:lnRef>
          <a:fillRef idx="2">
            <a:schemeClr val="accent1"/>
          </a:fillRef>
          <a:effectRef idx="1">
            <a:schemeClr val="accent1"/>
          </a:effectRef>
          <a:fontRef idx="minor">
            <a:schemeClr val="dk1"/>
          </a:fontRef>
        </p:style>
        <p:txBody>
          <a:bodyPr>
            <a:normAutofit fontScale="90000"/>
          </a:bodyPr>
          <a:lstStyle/>
          <a:p>
            <a:pPr marL="3810" marR="73660" indent="-3810" algn="ctr">
              <a:lnSpc>
                <a:spcPct val="102000"/>
              </a:lnSpc>
              <a:spcAft>
                <a:spcPts val="20"/>
              </a:spcAft>
            </a:pPr>
            <a:r>
              <a:rPr lang="ar-IQ" dirty="0" smtClean="0"/>
              <a:t>العنف الاسري</a:t>
            </a:r>
            <a:br>
              <a:rPr lang="ar-IQ" dirty="0" smtClean="0"/>
            </a:br>
            <a:r>
              <a:rPr lang="ar-SA" sz="4400"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يعني مصطلح العنف الأسري كل سلوكات العنف التي </a:t>
            </a:r>
            <a:r>
              <a:rPr lang="ar-SA" sz="4400" dirty="0" smtClean="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تحد</a:t>
            </a:r>
            <a:r>
              <a:rPr lang="ar-IQ" sz="4400" dirty="0" smtClean="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ث</a:t>
            </a:r>
            <a:r>
              <a:rPr lang="ar-SA" sz="4400" dirty="0" smtClean="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 </a:t>
            </a:r>
            <a:r>
              <a:rPr lang="ar-SA" sz="4400"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في إطار العائلة ومن قبل أحد </a:t>
            </a:r>
            <a:r>
              <a:rPr lang="ar-SA" sz="4400" dirty="0" smtClean="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أفر</a:t>
            </a:r>
            <a:r>
              <a:rPr lang="ar-IQ" sz="4400" dirty="0" smtClean="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ا</a:t>
            </a:r>
            <a:r>
              <a:rPr lang="ar-SA" sz="4400" dirty="0" smtClean="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د </a:t>
            </a:r>
            <a:r>
              <a:rPr lang="ar-SA" sz="4400"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العائلة بما له من سلطة أو ولاية أو علاقة بالمجني عليه.</a:t>
            </a:r>
            <a:r>
              <a:rPr lang="ar-SA" sz="4400" b="1"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 </a:t>
            </a:r>
            <a:r>
              <a:rPr lang="ar-SA" sz="4400"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وبالتالي فالعنف الأسري يتضمن الإساءة في المعاملة داخل نطاق الأسرة بين مجموع </a:t>
            </a:r>
            <a:r>
              <a:rPr lang="ar-SA" sz="4400" dirty="0" smtClean="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الأطر</a:t>
            </a:r>
            <a:r>
              <a:rPr lang="ar-IQ" sz="4400" dirty="0" smtClean="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ا</a:t>
            </a:r>
            <a:r>
              <a:rPr lang="ar-SA" sz="4400" dirty="0" smtClean="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ف </a:t>
            </a:r>
            <a:r>
              <a:rPr lang="ar-SA" sz="4400"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المكونة لها؛ حيث يمكننا أن نجد العنف الأسري في صورة العنف بين الزوجين، الآباء تجاه الأبناء، الأبناء تجاه الآباء وحتى الأجداد ،... ألخ.</a:t>
            </a:r>
            <a:r>
              <a:rPr lang="ar-SA" sz="4400" b="1"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  </a:t>
            </a:r>
            <a:r>
              <a:rPr lang="ar-SA" sz="4400" b="1" dirty="0">
                <a:solidFill>
                  <a:srgbClr val="000000"/>
                </a:solidFill>
                <a:latin typeface="Simplified Arabic" panose="02020603050405020304" pitchFamily="18" charset="-78"/>
                <a:ea typeface="Times New Roman" panose="02020603050405020304" pitchFamily="18" charset="0"/>
                <a:cs typeface="Times New Roman" panose="02020603050405020304" pitchFamily="18" charset="0"/>
              </a:rPr>
              <a:t> </a:t>
            </a:r>
            <a:r>
              <a:rPr lang="en-US" sz="4400"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
            </a:r>
            <a:br>
              <a:rPr lang="en-US" sz="4400"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br>
            <a:r>
              <a:rPr lang="ar-IQ" sz="4400" dirty="0" smtClean="0"/>
              <a:t/>
            </a:r>
            <a:br>
              <a:rPr lang="ar-IQ" sz="4400" dirty="0" smtClean="0"/>
            </a:br>
            <a:endParaRPr lang="ar-IQ" sz="4400" dirty="0"/>
          </a:p>
        </p:txBody>
      </p:sp>
    </p:spTree>
    <p:extLst>
      <p:ext uri="{BB962C8B-B14F-4D97-AF65-F5344CB8AC3E}">
        <p14:creationId xmlns:p14="http://schemas.microsoft.com/office/powerpoint/2010/main" val="2020144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465107963"/>
              </p:ext>
            </p:extLst>
          </p:nvPr>
        </p:nvGraphicFramePr>
        <p:xfrm>
          <a:off x="180305" y="618186"/>
          <a:ext cx="9324304" cy="1751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3313112539"/>
              </p:ext>
            </p:extLst>
          </p:nvPr>
        </p:nvGraphicFramePr>
        <p:xfrm>
          <a:off x="206062" y="2408349"/>
          <a:ext cx="9337183" cy="160985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p:cNvGraphicFramePr/>
          <p:nvPr>
            <p:extLst>
              <p:ext uri="{D42A27DB-BD31-4B8C-83A1-F6EECF244321}">
                <p14:modId xmlns:p14="http://schemas.microsoft.com/office/powerpoint/2010/main" val="2400009332"/>
              </p:ext>
            </p:extLst>
          </p:nvPr>
        </p:nvGraphicFramePr>
        <p:xfrm>
          <a:off x="296214" y="4327301"/>
          <a:ext cx="9247031" cy="179016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878047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54943918"/>
              </p:ext>
            </p:extLst>
          </p:nvPr>
        </p:nvGraphicFramePr>
        <p:xfrm>
          <a:off x="677334" y="609600"/>
          <a:ext cx="8596668" cy="7941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677333" y="1493949"/>
            <a:ext cx="8634091" cy="4547413"/>
          </a:xfrm>
        </p:spPr>
        <p:txBody>
          <a:bodyPr>
            <a:normAutofit/>
          </a:bodyPr>
          <a:lstStyle/>
          <a:p>
            <a:r>
              <a:rPr lang="en-US" sz="3600" b="1" dirty="0" smtClean="0">
                <a:latin typeface="Arial" panose="020B0604020202020204" pitchFamily="34" charset="0"/>
                <a:cs typeface="Arial" panose="020B0604020202020204" pitchFamily="34" charset="0"/>
              </a:rPr>
              <a:t> </a:t>
            </a:r>
            <a:r>
              <a:rPr lang="ar-SA" sz="3600" b="1" dirty="0" smtClean="0">
                <a:latin typeface="Arial" panose="020B0604020202020204" pitchFamily="34" charset="0"/>
                <a:cs typeface="Arial" panose="020B0604020202020204" pitchFamily="34" charset="0"/>
              </a:rPr>
              <a:t>أسباب اقتصادية</a:t>
            </a:r>
            <a:endParaRPr lang="en-US" sz="3600" b="1" dirty="0" smtClean="0">
              <a:latin typeface="Arial" panose="020B0604020202020204" pitchFamily="34" charset="0"/>
              <a:cs typeface="Arial" panose="020B0604020202020204" pitchFamily="34" charset="0"/>
            </a:endParaRPr>
          </a:p>
          <a:p>
            <a:r>
              <a:rPr lang="ar-SA" sz="3600" b="1" dirty="0">
                <a:latin typeface="Arial" panose="020B0604020202020204" pitchFamily="34" charset="0"/>
                <a:cs typeface="Arial" panose="020B0604020202020204" pitchFamily="34" charset="0"/>
              </a:rPr>
              <a:t>دوافع </a:t>
            </a:r>
            <a:r>
              <a:rPr lang="ar-SA" sz="3600" b="1" dirty="0" smtClean="0">
                <a:latin typeface="Arial" panose="020B0604020202020204" pitchFamily="34" charset="0"/>
                <a:cs typeface="Arial" panose="020B0604020202020204" pitchFamily="34" charset="0"/>
              </a:rPr>
              <a:t>ذاتية</a:t>
            </a:r>
            <a:r>
              <a:rPr lang="en-US" sz="3600" b="1" dirty="0" smtClean="0">
                <a:latin typeface="Arial" panose="020B0604020202020204" pitchFamily="34" charset="0"/>
                <a:cs typeface="Arial" panose="020B0604020202020204" pitchFamily="34" charset="0"/>
              </a:rPr>
              <a:t>) :</a:t>
            </a:r>
            <a:r>
              <a:rPr lang="ar-SA" sz="3600" b="1" dirty="0" smtClean="0">
                <a:latin typeface="Arial" panose="020B0604020202020204" pitchFamily="34" charset="0"/>
                <a:cs typeface="Arial" panose="020B0604020202020204" pitchFamily="34" charset="0"/>
              </a:rPr>
              <a:t>أسباب فسيولوجية</a:t>
            </a:r>
            <a:r>
              <a:rPr lang="en-US" sz="3600" b="1" dirty="0" smtClean="0">
                <a:latin typeface="Arial" panose="020B0604020202020204" pitchFamily="34" charset="0"/>
                <a:cs typeface="Arial" panose="020B0604020202020204" pitchFamily="34" charset="0"/>
              </a:rPr>
              <a:t> -</a:t>
            </a:r>
            <a:r>
              <a:rPr lang="ar-SA" sz="3600" b="1" dirty="0">
                <a:latin typeface="Arial" panose="020B0604020202020204" pitchFamily="34" charset="0"/>
                <a:cs typeface="Arial" panose="020B0604020202020204" pitchFamily="34" charset="0"/>
              </a:rPr>
              <a:t>استخدام الكحول </a:t>
            </a:r>
            <a:r>
              <a:rPr lang="ar-SA" sz="3600" b="1" dirty="0" smtClean="0">
                <a:latin typeface="Arial" panose="020B0604020202020204" pitchFamily="34" charset="0"/>
                <a:cs typeface="Arial" panose="020B0604020202020204" pitchFamily="34" charset="0"/>
              </a:rPr>
              <a:t>والمخدرات</a:t>
            </a:r>
            <a:r>
              <a:rPr lang="ar-IQ" sz="3600" b="1" dirty="0" smtClean="0">
                <a:latin typeface="Arial" panose="020B0604020202020204" pitchFamily="34" charset="0"/>
                <a:cs typeface="Arial" panose="020B0604020202020204" pitchFamily="34" charset="0"/>
              </a:rPr>
              <a:t>-</a:t>
            </a:r>
            <a:r>
              <a:rPr lang="ar-SA" sz="3600" b="1" dirty="0">
                <a:latin typeface="Arial" panose="020B0604020202020204" pitchFamily="34" charset="0"/>
                <a:cs typeface="Arial" panose="020B0604020202020204" pitchFamily="34" charset="0"/>
              </a:rPr>
              <a:t>الأمراض النفسية والاعتلال </a:t>
            </a:r>
            <a:r>
              <a:rPr lang="ar-SA" sz="3600" b="1" dirty="0" smtClean="0">
                <a:latin typeface="Arial" panose="020B0604020202020204" pitchFamily="34" charset="0"/>
                <a:cs typeface="Arial" panose="020B0604020202020204" pitchFamily="34" charset="0"/>
              </a:rPr>
              <a:t>الشخصي</a:t>
            </a:r>
            <a:r>
              <a:rPr lang="ar-IQ" sz="3600" b="1" dirty="0" smtClean="0">
                <a:latin typeface="Arial" panose="020B0604020202020204" pitchFamily="34" charset="0"/>
                <a:cs typeface="Arial" panose="020B0604020202020204" pitchFamily="34" charset="0"/>
              </a:rPr>
              <a:t>)</a:t>
            </a:r>
          </a:p>
          <a:p>
            <a:r>
              <a:rPr lang="ar-SA" sz="3600" b="1" dirty="0">
                <a:latin typeface="Arial" panose="020B0604020202020204" pitchFamily="34" charset="0"/>
                <a:cs typeface="Arial" panose="020B0604020202020204" pitchFamily="34" charset="0"/>
              </a:rPr>
              <a:t>أسباب </a:t>
            </a:r>
            <a:r>
              <a:rPr lang="ar-SA" sz="3600" b="1" dirty="0" smtClean="0">
                <a:latin typeface="Arial" panose="020B0604020202020204" pitchFamily="34" charset="0"/>
                <a:cs typeface="Arial" panose="020B0604020202020204" pitchFamily="34" charset="0"/>
              </a:rPr>
              <a:t>أسرية</a:t>
            </a:r>
            <a:r>
              <a:rPr lang="en-US" sz="3600" b="1" dirty="0" smtClean="0">
                <a:latin typeface="Arial" panose="020B0604020202020204" pitchFamily="34" charset="0"/>
                <a:cs typeface="Arial" panose="020B0604020202020204" pitchFamily="34" charset="0"/>
              </a:rPr>
              <a:t> :</a:t>
            </a:r>
            <a:r>
              <a:rPr lang="ar-IQ" sz="3600" b="1" dirty="0" smtClean="0">
                <a:latin typeface="Arial" panose="020B0604020202020204" pitchFamily="34" charset="0"/>
                <a:cs typeface="Arial" panose="020B0604020202020204" pitchFamily="34" charset="0"/>
              </a:rPr>
              <a:t>(</a:t>
            </a:r>
            <a:r>
              <a:rPr lang="ar-SA" sz="3600" b="1" dirty="0">
                <a:latin typeface="Arial" panose="020B0604020202020204" pitchFamily="34" charset="0"/>
                <a:cs typeface="Arial" panose="020B0604020202020204" pitchFamily="34" charset="0"/>
              </a:rPr>
              <a:t>الضغوط </a:t>
            </a:r>
            <a:r>
              <a:rPr lang="ar-SA" sz="3600" b="1" dirty="0" smtClean="0">
                <a:latin typeface="Arial" panose="020B0604020202020204" pitchFamily="34" charset="0"/>
                <a:cs typeface="Arial" panose="020B0604020202020204" pitchFamily="34" charset="0"/>
              </a:rPr>
              <a:t>الاجتماعية</a:t>
            </a:r>
            <a:r>
              <a:rPr lang="ar-IQ" sz="3600" b="1" dirty="0" smtClean="0">
                <a:latin typeface="Arial" panose="020B0604020202020204" pitchFamily="34" charset="0"/>
                <a:cs typeface="Arial" panose="020B0604020202020204" pitchFamily="34" charset="0"/>
              </a:rPr>
              <a:t>-</a:t>
            </a:r>
            <a:r>
              <a:rPr lang="ar-SA" sz="3600" b="1" dirty="0" smtClean="0">
                <a:latin typeface="Arial" panose="020B0604020202020204" pitchFamily="34" charset="0"/>
                <a:cs typeface="Arial" panose="020B0604020202020204" pitchFamily="34" charset="0"/>
              </a:rPr>
              <a:t>الإحباط</a:t>
            </a:r>
            <a:r>
              <a:rPr lang="ar-IQ" sz="3600" b="1" dirty="0" smtClean="0">
                <a:latin typeface="Arial" panose="020B0604020202020204" pitchFamily="34" charset="0"/>
                <a:cs typeface="Arial" panose="020B0604020202020204" pitchFamily="34" charset="0"/>
              </a:rPr>
              <a:t>-</a:t>
            </a:r>
            <a:r>
              <a:rPr lang="ar-SA" sz="3600" b="1" dirty="0">
                <a:latin typeface="Arial" panose="020B0604020202020204" pitchFamily="34" charset="0"/>
                <a:cs typeface="Arial" panose="020B0604020202020204" pitchFamily="34" charset="0"/>
              </a:rPr>
              <a:t>تعدد </a:t>
            </a:r>
            <a:r>
              <a:rPr lang="ar-SA" sz="3600" b="1" dirty="0" smtClean="0">
                <a:latin typeface="Arial" panose="020B0604020202020204" pitchFamily="34" charset="0"/>
                <a:cs typeface="Arial" panose="020B0604020202020204" pitchFamily="34" charset="0"/>
              </a:rPr>
              <a:t>الزوجات</a:t>
            </a:r>
            <a:r>
              <a:rPr lang="ar-IQ" sz="3600" b="1" dirty="0" smtClean="0">
                <a:latin typeface="Arial" panose="020B0604020202020204" pitchFamily="34" charset="0"/>
                <a:cs typeface="Arial" panose="020B0604020202020204" pitchFamily="34" charset="0"/>
              </a:rPr>
              <a:t>-</a:t>
            </a:r>
            <a:r>
              <a:rPr lang="ar-SA" sz="3600" b="1" dirty="0">
                <a:latin typeface="Arial" panose="020B0604020202020204" pitchFamily="34" charset="0"/>
                <a:cs typeface="Arial" panose="020B0604020202020204" pitchFamily="34" charset="0"/>
              </a:rPr>
              <a:t>حجم </a:t>
            </a:r>
            <a:r>
              <a:rPr lang="ar-SA" sz="3600" b="1" dirty="0" smtClean="0">
                <a:latin typeface="Arial" panose="020B0604020202020204" pitchFamily="34" charset="0"/>
                <a:cs typeface="Arial" panose="020B0604020202020204" pitchFamily="34" charset="0"/>
              </a:rPr>
              <a:t>الأسرة</a:t>
            </a:r>
            <a:r>
              <a:rPr lang="ar-IQ" sz="3600" b="1" dirty="0" smtClean="0">
                <a:latin typeface="Arial" panose="020B0604020202020204" pitchFamily="34" charset="0"/>
                <a:cs typeface="Arial" panose="020B0604020202020204" pitchFamily="34" charset="0"/>
              </a:rPr>
              <a:t>-</a:t>
            </a:r>
            <a:r>
              <a:rPr lang="ar-SA" sz="3600" b="1" dirty="0">
                <a:latin typeface="Arial" panose="020B0604020202020204" pitchFamily="34" charset="0"/>
                <a:cs typeface="Arial" panose="020B0604020202020204" pitchFamily="34" charset="0"/>
              </a:rPr>
              <a:t>الزواج غير </a:t>
            </a:r>
            <a:r>
              <a:rPr lang="ar-SA" sz="3600" b="1" dirty="0" smtClean="0">
                <a:latin typeface="Arial" panose="020B0604020202020204" pitchFamily="34" charset="0"/>
                <a:cs typeface="Arial" panose="020B0604020202020204" pitchFamily="34" charset="0"/>
              </a:rPr>
              <a:t>المتكافئ</a:t>
            </a:r>
            <a:r>
              <a:rPr lang="ar-IQ" sz="3600" b="1" dirty="0" smtClean="0">
                <a:latin typeface="Arial" panose="020B0604020202020204" pitchFamily="34" charset="0"/>
                <a:cs typeface="Arial" panose="020B0604020202020204" pitchFamily="34" charset="0"/>
              </a:rPr>
              <a:t>)</a:t>
            </a:r>
          </a:p>
          <a:p>
            <a:r>
              <a:rPr lang="ar-SA" sz="3600" b="1" dirty="0">
                <a:latin typeface="Arial" panose="020B0604020202020204" pitchFamily="34" charset="0"/>
                <a:cs typeface="Arial" panose="020B0604020202020204" pitchFamily="34" charset="0"/>
              </a:rPr>
              <a:t>تصورات ومعتقدات </a:t>
            </a:r>
            <a:r>
              <a:rPr lang="ar-SA" sz="3600" b="1" dirty="0" smtClean="0">
                <a:latin typeface="Arial" panose="020B0604020202020204" pitchFamily="34" charset="0"/>
                <a:cs typeface="Arial" panose="020B0604020202020204" pitchFamily="34" charset="0"/>
              </a:rPr>
              <a:t>مجتمعية</a:t>
            </a:r>
            <a:r>
              <a:rPr lang="ar-IQ" sz="3600" b="1" dirty="0" smtClean="0">
                <a:latin typeface="Arial" panose="020B0604020202020204" pitchFamily="34" charset="0"/>
                <a:cs typeface="Arial" panose="020B0604020202020204" pitchFamily="34" charset="0"/>
              </a:rPr>
              <a:t>(ذكورية المجتمعات الشرقية)</a:t>
            </a:r>
            <a:endParaRPr lang="ar-IQ"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8276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19509660"/>
              </p:ext>
            </p:extLst>
          </p:nvPr>
        </p:nvGraphicFramePr>
        <p:xfrm>
          <a:off x="677334" y="609600"/>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lstStyle/>
          <a:p>
            <a:r>
              <a:rPr lang="ar-SA" b="1" dirty="0"/>
              <a:t>العنف النفسي: </a:t>
            </a:r>
            <a:r>
              <a:rPr lang="ar-SA" dirty="0"/>
              <a:t>أي فعل مؤذ </a:t>
            </a:r>
            <a:r>
              <a:rPr lang="ar-SA" dirty="0" smtClean="0"/>
              <a:t>لنفسية</a:t>
            </a:r>
            <a:r>
              <a:rPr lang="ar-IQ" dirty="0" smtClean="0"/>
              <a:t> </a:t>
            </a:r>
            <a:r>
              <a:rPr lang="ar-SA" dirty="0" smtClean="0"/>
              <a:t>المعنفَّ </a:t>
            </a:r>
            <a:r>
              <a:rPr lang="ar-SA" dirty="0"/>
              <a:t>ولعواطفه بدون أن تكون له أية آثار جسدية، لكنه يترك آلالامٌ في نفس الطفل قد تكون أكثر أثراً خاصةً في حال </a:t>
            </a:r>
            <a:r>
              <a:rPr lang="ar-SA" dirty="0" smtClean="0"/>
              <a:t>استمرارها</a:t>
            </a:r>
            <a:r>
              <a:rPr lang="ar-SA" dirty="0"/>
              <a:t>، </a:t>
            </a:r>
            <a:r>
              <a:rPr lang="ar-SA" dirty="0" smtClean="0"/>
              <a:t>لكنه يحطم شخصية </a:t>
            </a:r>
            <a:r>
              <a:rPr lang="ar-IQ" dirty="0" smtClean="0"/>
              <a:t>الاخر</a:t>
            </a:r>
            <a:r>
              <a:rPr lang="ar-SA" dirty="0" smtClean="0"/>
              <a:t> ويزعزع ثقته في نفسه حتى في المستقبل</a:t>
            </a:r>
            <a:r>
              <a:rPr lang="ar-SA" dirty="0"/>
              <a:t>، </a:t>
            </a:r>
            <a:r>
              <a:rPr lang="ar-SA" dirty="0" smtClean="0"/>
              <a:t>ويتجسد العنف النفسي في </a:t>
            </a:r>
            <a:r>
              <a:rPr lang="ar-SA" dirty="0"/>
              <a:t>)</a:t>
            </a:r>
            <a:r>
              <a:rPr lang="ar-SA" dirty="0" smtClean="0"/>
              <a:t>الشتم،الإهمال،عدم </a:t>
            </a:r>
            <a:r>
              <a:rPr lang="ar-SA" dirty="0"/>
              <a:t>تقدير الذات، </a:t>
            </a:r>
            <a:r>
              <a:rPr lang="ar-SA" dirty="0" smtClean="0"/>
              <a:t>التحقير</a:t>
            </a:r>
            <a:r>
              <a:rPr lang="ar-SA" dirty="0"/>
              <a:t>، </a:t>
            </a:r>
            <a:r>
              <a:rPr lang="ar-SA" dirty="0" smtClean="0"/>
              <a:t>النعت بألفاظ بذيئة</a:t>
            </a:r>
            <a:r>
              <a:rPr lang="ar-SA" dirty="0"/>
              <a:t>، </a:t>
            </a:r>
            <a:r>
              <a:rPr lang="ar-SA" dirty="0" smtClean="0"/>
              <a:t>الإحراج خاصة أمام الآخرين</a:t>
            </a:r>
            <a:r>
              <a:rPr lang="ar-SA" dirty="0"/>
              <a:t>، </a:t>
            </a:r>
            <a:r>
              <a:rPr lang="ar-SA" dirty="0" smtClean="0"/>
              <a:t>المعاملة كخادم</a:t>
            </a:r>
            <a:r>
              <a:rPr lang="ar-SA" dirty="0"/>
              <a:t>، </a:t>
            </a:r>
            <a:r>
              <a:rPr lang="ar-SA" dirty="0" smtClean="0"/>
              <a:t>توجيه </a:t>
            </a:r>
            <a:r>
              <a:rPr lang="ar-SA" dirty="0"/>
              <a:t>اللوم، الاتهام بالسوء، إساءة الظن، التخويف، الشعور </a:t>
            </a:r>
            <a:r>
              <a:rPr lang="ar-SA" dirty="0" smtClean="0"/>
              <a:t>بالذنب</a:t>
            </a:r>
            <a:r>
              <a:rPr lang="ar-IQ" dirty="0" smtClean="0"/>
              <a:t>.</a:t>
            </a:r>
          </a:p>
          <a:p>
            <a:r>
              <a:rPr lang="ar-SA" b="1" dirty="0"/>
              <a:t>العنف الجسدي: </a:t>
            </a:r>
            <a:r>
              <a:rPr lang="ar-SA" dirty="0"/>
              <a:t>أي فعل ينتج عنه إلحاق إصابة أو أذى بدني بشكل متعمد لأحد أفراد الأسرة من قبِل فرد </a:t>
            </a:r>
            <a:r>
              <a:rPr lang="ar-SA" dirty="0" smtClean="0"/>
              <a:t>آخر</a:t>
            </a:r>
            <a:r>
              <a:rPr lang="ar-IQ" dirty="0" smtClean="0"/>
              <a:t> ان كان الزوج او الزوجة او الاخ الاكبر ........الخ.</a:t>
            </a:r>
          </a:p>
          <a:p>
            <a:r>
              <a:rPr lang="ar-SA" b="1" dirty="0"/>
              <a:t>العنف الاقتصادي والاجتماعي: </a:t>
            </a:r>
            <a:r>
              <a:rPr lang="ar-SA" dirty="0"/>
              <a:t>وهو من أشكال العنف الأسري ويتجسد في حرمان الطفل من حقه في التعليم، تحت أسباب أخلاقية وهمية خاصةً لدى الفتيات وفي أطفال الرعاية الأسرية، وهناك شكل آخر يتجسد في دفع الطفل في العمل خارج المنزل دون مراعاة المرحلة العمرية </a:t>
            </a:r>
            <a:r>
              <a:rPr lang="ar-SA" dirty="0" smtClean="0"/>
              <a:t>للطفل</a:t>
            </a:r>
            <a:r>
              <a:rPr lang="ar-IQ" dirty="0" smtClean="0"/>
              <a:t>.</a:t>
            </a:r>
            <a:endParaRPr lang="ar-IQ" dirty="0"/>
          </a:p>
        </p:txBody>
      </p:sp>
    </p:spTree>
    <p:extLst>
      <p:ext uri="{BB962C8B-B14F-4D97-AF65-F5344CB8AC3E}">
        <p14:creationId xmlns:p14="http://schemas.microsoft.com/office/powerpoint/2010/main" val="641099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63325404"/>
              </p:ext>
            </p:extLst>
          </p:nvPr>
        </p:nvGraphicFramePr>
        <p:xfrm>
          <a:off x="1596981" y="296214"/>
          <a:ext cx="5924282" cy="1210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677334" y="1957589"/>
            <a:ext cx="8596668" cy="4083773"/>
          </a:xfrm>
        </p:spPr>
        <p:txBody>
          <a:bodyPr>
            <a:normAutofit/>
          </a:bodyPr>
          <a:lstStyle/>
          <a:p>
            <a:r>
              <a:rPr lang="ar-SA" sz="2800" dirty="0">
                <a:latin typeface="Arial" panose="020B0604020202020204" pitchFamily="34" charset="0"/>
                <a:cs typeface="Arial" panose="020B0604020202020204" pitchFamily="34" charset="0"/>
              </a:rPr>
              <a:t>إن الأضرار المترتبة على العنف ضد الأطفال لا تنال الأطفال المعنفّين فقط، وإنما تمتد آثار العنف إلى أبعد من ذلك بكثير فقد يساهم العنف الأسري في إعاقة حركة الأسرة، ويجعل من الصعب عليها القيام بوظائفها، وتختلف الآثار التي تظهر على الضحية التي تتعرض للعنف الأسري باختلاف الشخص الذي يقع عليه العنف، فالطفل الذي لم تتكون شخصيته بعد، يختلف عن المرأة التي تتعرض للعنف الزوجي بعد زواجها، و كذلك عن العنف الممارس ضد كبير السن الذي يحتاج في آخر شيخوخته لمن يحترم سنه ويشبع حاجته للحب والرعاية والحنان</a:t>
            </a:r>
            <a:r>
              <a:rPr lang="ar-SA" dirty="0"/>
              <a:t>،</a:t>
            </a:r>
            <a:endParaRPr lang="ar-IQ" dirty="0"/>
          </a:p>
        </p:txBody>
      </p:sp>
    </p:spTree>
    <p:extLst>
      <p:ext uri="{BB962C8B-B14F-4D97-AF65-F5344CB8AC3E}">
        <p14:creationId xmlns:p14="http://schemas.microsoft.com/office/powerpoint/2010/main" val="3112622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4000" dirty="0" smtClean="0">
                <a:latin typeface="Arial" panose="020B0604020202020204" pitchFamily="34" charset="0"/>
                <a:cs typeface="Arial" panose="020B0604020202020204" pitchFamily="34" charset="0"/>
              </a:rPr>
              <a:t>هل عرف القانون العراقي العنف  وحدد له عقوبة؟</a:t>
            </a:r>
            <a:endParaRPr lang="ar-IQ"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pPr>
              <a:lnSpc>
                <a:spcPct val="107000"/>
              </a:lnSpc>
              <a:spcAft>
                <a:spcPts val="2700"/>
              </a:spcAft>
            </a:pPr>
            <a:r>
              <a:rPr lang="ar-IQ" sz="2800" dirty="0" smtClean="0">
                <a:solidFill>
                  <a:srgbClr val="151515"/>
                </a:solidFill>
                <a:latin typeface="Arial" panose="020B0604020202020204" pitchFamily="34" charset="0"/>
                <a:ea typeface="Times New Roman" panose="02020603050405020304" pitchFamily="18" charset="0"/>
                <a:cs typeface="Arial" panose="020B0604020202020204" pitchFamily="34" charset="0"/>
              </a:rPr>
              <a:t>عرف القانون العراقي</a:t>
            </a:r>
            <a:r>
              <a:rPr lang="ar-SA" sz="2800" dirty="0" smtClean="0">
                <a:solidFill>
                  <a:srgbClr val="151515"/>
                </a:solidFill>
                <a:latin typeface="Arial" panose="020B0604020202020204" pitchFamily="34" charset="0"/>
                <a:ea typeface="Times New Roman" panose="02020603050405020304" pitchFamily="18" charset="0"/>
                <a:cs typeface="Arial" panose="020B0604020202020204" pitchFamily="34" charset="0"/>
              </a:rPr>
              <a:t>" </a:t>
            </a:r>
            <a:r>
              <a:rPr lang="ar-SA" sz="2800" dirty="0">
                <a:solidFill>
                  <a:srgbClr val="151515"/>
                </a:solidFill>
                <a:latin typeface="Arial" panose="020B0604020202020204" pitchFamily="34" charset="0"/>
                <a:ea typeface="Times New Roman" panose="02020603050405020304" pitchFamily="18" charset="0"/>
                <a:cs typeface="Arial" panose="020B0604020202020204" pitchFamily="34" charset="0"/>
              </a:rPr>
              <a:t>العنف الأسري"، بكونه كل ما يتضمن "الاعتداء الجسدي أو الجنسي أو النفسي أو الفكري أو الاقتصادي الذي يرتكب، أو يهدد بارتكابه، من قبل أي فرد من أفراد الأسرة ضد الآخر ويكون إما (جنحة أو جناية أو مخالفة) وفقاً للقانون".</a:t>
            </a:r>
            <a:endParaRPr lang="en-US" sz="28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2700"/>
              </a:spcAft>
            </a:pPr>
            <a:r>
              <a:rPr lang="ar-SA" sz="2800" dirty="0" smtClean="0">
                <a:solidFill>
                  <a:srgbClr val="151515"/>
                </a:solidFill>
                <a:latin typeface="Arial" panose="020B0604020202020204" pitchFamily="34" charset="0"/>
                <a:ea typeface="Times New Roman" panose="02020603050405020304" pitchFamily="18" charset="0"/>
                <a:cs typeface="Arial" panose="020B0604020202020204" pitchFamily="34" charset="0"/>
              </a:rPr>
              <a:t>أن </a:t>
            </a:r>
            <a:r>
              <a:rPr lang="ar-SA" sz="2800" dirty="0">
                <a:solidFill>
                  <a:srgbClr val="151515"/>
                </a:solidFill>
                <a:latin typeface="Arial" panose="020B0604020202020204" pitchFamily="34" charset="0"/>
                <a:ea typeface="Times New Roman" panose="02020603050405020304" pitchFamily="18" charset="0"/>
                <a:cs typeface="Arial" panose="020B0604020202020204" pitchFamily="34" charset="0"/>
              </a:rPr>
              <a:t>"القانون </a:t>
            </a:r>
            <a:r>
              <a:rPr lang="ar-SA" sz="2800" dirty="0" smtClean="0">
                <a:solidFill>
                  <a:srgbClr val="151515"/>
                </a:solidFill>
                <a:latin typeface="Arial" panose="020B0604020202020204" pitchFamily="34" charset="0"/>
                <a:ea typeface="Times New Roman" panose="02020603050405020304" pitchFamily="18" charset="0"/>
                <a:cs typeface="Arial" panose="020B0604020202020204" pitchFamily="34" charset="0"/>
              </a:rPr>
              <a:t>المدني</a:t>
            </a:r>
            <a:r>
              <a:rPr lang="ar-IQ" sz="2800" dirty="0" smtClean="0">
                <a:solidFill>
                  <a:srgbClr val="151515"/>
                </a:solidFill>
                <a:latin typeface="Arial" panose="020B0604020202020204" pitchFamily="34" charset="0"/>
                <a:ea typeface="Times New Roman" panose="02020603050405020304" pitchFamily="18" charset="0"/>
                <a:cs typeface="Arial" panose="020B0604020202020204" pitchFamily="34" charset="0"/>
              </a:rPr>
              <a:t> العراقي</a:t>
            </a:r>
            <a:r>
              <a:rPr lang="ar-SA" sz="2800" dirty="0" smtClean="0">
                <a:solidFill>
                  <a:srgbClr val="151515"/>
                </a:solidFill>
                <a:latin typeface="Arial" panose="020B0604020202020204" pitchFamily="34" charset="0"/>
                <a:ea typeface="Times New Roman" panose="02020603050405020304" pitchFamily="18" charset="0"/>
                <a:cs typeface="Arial" panose="020B0604020202020204" pitchFamily="34" charset="0"/>
              </a:rPr>
              <a:t> </a:t>
            </a:r>
            <a:r>
              <a:rPr lang="ar-SA" sz="2800" dirty="0">
                <a:solidFill>
                  <a:srgbClr val="151515"/>
                </a:solidFill>
                <a:latin typeface="Arial" panose="020B0604020202020204" pitchFamily="34" charset="0"/>
                <a:ea typeface="Times New Roman" panose="02020603050405020304" pitchFamily="18" charset="0"/>
                <a:cs typeface="Arial" panose="020B0604020202020204" pitchFamily="34" charset="0"/>
              </a:rPr>
              <a:t>ووفق المادة 39 حدد أطراف الأسرة بالأب والأم والأولاد والجد والجدة فقط"، موضحة أن مصادرة الأفكار والآراء داخل الأسرة تعتبر من قضايا العنف الأسري وتمثل ضررا أدبيا ونفسيا يقع على الشخص، أما العقوبات فعادة ما تكون "الحبس أو الغرامة تنفيذا لقانون العقوبات العراقي".</a:t>
            </a:r>
            <a:endParaRPr lang="en-US" sz="2800" dirty="0">
              <a:latin typeface="Arial" panose="020B060402020202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val="11114987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229</TotalTime>
  <Words>998</Words>
  <Application>Microsoft Office PowerPoint</Application>
  <PresentationFormat>Widescreen</PresentationFormat>
  <Paragraphs>41</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Andalus</vt:lpstr>
      <vt:lpstr>Arabic Typesetting</vt:lpstr>
      <vt:lpstr>Arial</vt:lpstr>
      <vt:lpstr>Calibri</vt:lpstr>
      <vt:lpstr>Simplified Arabic</vt:lpstr>
      <vt:lpstr>Tahoma</vt:lpstr>
      <vt:lpstr>Times New Roman</vt:lpstr>
      <vt:lpstr>Trebuchet MS</vt:lpstr>
      <vt:lpstr>Wingdings</vt:lpstr>
      <vt:lpstr>Wingdings 3</vt:lpstr>
      <vt:lpstr>Facet</vt:lpstr>
      <vt:lpstr>العنف الانعكاسي واثره على العلاقات الاسرية</vt:lpstr>
      <vt:lpstr>- قال تعالى: ((وَأَنْ تَعْفُوا أَقْرَبُ لِلتَّقْوَى وَلاَ تَنسَوْا الْفَضْلَ بَيْنَكُمْ)) - وقال تعالى: ((وَيَسْأَلُونَكَ مَاذَا يُنفِقُونَ قُلْ الْعَفْوَ)) - وقال عز وجل: ((وَلْيَعْفُوا وَلْيَصْفَحُوا أَلاَ تُحِبُّونَ أَنْ يَغْفِرَ اللهُ لَكُمْ))</vt:lpstr>
      <vt:lpstr>ما هي الاسرة؟</vt:lpstr>
      <vt:lpstr>العنف الاسري يعني مصطلح العنف الأسري كل سلوكات العنف التي تحدث في إطار العائلة ومن قبل أحد أفراد العائلة بما له من سلطة أو ولاية أو علاقة بالمجني عليه. وبالتالي فالعنف الأسري يتضمن الإساءة في المعاملة داخل نطاق الأسرة بين مجموع الأطراف المكونة لها؛ حيث يمكننا أن نجد العنف الأسري في صورة العنف بين الزوجين، الآباء تجاه الأبناء، الأبناء تجاه الآباء وحتى الأجداد ،... ألخ.     </vt:lpstr>
      <vt:lpstr>PowerPoint Presentation</vt:lpstr>
      <vt:lpstr>PowerPoint Presentation</vt:lpstr>
      <vt:lpstr>PowerPoint Presentation</vt:lpstr>
      <vt:lpstr>PowerPoint Presentation</vt:lpstr>
      <vt:lpstr>هل عرف القانون العراقي العنف  وحدد له عقوبة؟</vt:lpstr>
      <vt:lpstr>- الرجال والنساء: أيهما أكثر عنفا؟ - أين يذهب المعنفون؟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العنف الانعكاسي واثره على العلاقات الاسرية</dc:title>
  <dc:creator>hp</dc:creator>
  <cp:lastModifiedBy>hp</cp:lastModifiedBy>
  <cp:revision>23</cp:revision>
  <dcterms:created xsi:type="dcterms:W3CDTF">2017-12-10T19:12:32Z</dcterms:created>
  <dcterms:modified xsi:type="dcterms:W3CDTF">2017-12-15T20:07:24Z</dcterms:modified>
</cp:coreProperties>
</file>