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8" r:id="rId2"/>
    <p:sldId id="277" r:id="rId3"/>
    <p:sldId id="267" r:id="rId4"/>
    <p:sldId id="271" r:id="rId5"/>
    <p:sldId id="257" r:id="rId6"/>
    <p:sldId id="268" r:id="rId7"/>
    <p:sldId id="275" r:id="rId8"/>
    <p:sldId id="269" r:id="rId9"/>
    <p:sldId id="270" r:id="rId10"/>
    <p:sldId id="276" r:id="rId11"/>
    <p:sldId id="274" r:id="rId12"/>
    <p:sldId id="273" r:id="rId13"/>
    <p:sldId id="272" r:id="rId14"/>
    <p:sldId id="266" r:id="rId15"/>
    <p:sldId id="265" r:id="rId16"/>
    <p:sldId id="262" r:id="rId17"/>
    <p:sldId id="261" r:id="rId18"/>
    <p:sldId id="259" r:id="rId19"/>
    <p:sldId id="260"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88" autoAdjust="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94C27-6499-4DC6-8A23-73BE5DB94131}" type="datetimeFigureOut">
              <a:rPr lang="en-US" smtClean="0"/>
              <a:t>4/29/2019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44B999-29B3-46F2-BB08-B32032204A17}" type="slidenum">
              <a:rPr lang="en-US" smtClean="0"/>
              <a:t>‹#›</a:t>
            </a:fld>
            <a:endParaRPr lang="en-US"/>
          </a:p>
        </p:txBody>
      </p:sp>
    </p:spTree>
    <p:extLst>
      <p:ext uri="{BB962C8B-B14F-4D97-AF65-F5344CB8AC3E}">
        <p14:creationId xmlns:p14="http://schemas.microsoft.com/office/powerpoint/2010/main" val="356847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ltLang="ar-IQ" smtClean="0"/>
          </a:p>
        </p:txBody>
      </p:sp>
      <p:sp>
        <p:nvSpPr>
          <p:cNvPr id="10244"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cs typeface="Arial" charset="0"/>
              </a:defRPr>
            </a:lvl1pPr>
            <a:lvl2pPr marL="742950" indent="-285750">
              <a:defRPr sz="1200">
                <a:solidFill>
                  <a:schemeClr val="tx1"/>
                </a:solidFill>
                <a:latin typeface="Calibri" pitchFamily="34" charset="0"/>
                <a:cs typeface="Arial" charset="0"/>
              </a:defRPr>
            </a:lvl2pPr>
            <a:lvl3pPr marL="1143000" indent="-228600">
              <a:defRPr sz="1200">
                <a:solidFill>
                  <a:schemeClr val="tx1"/>
                </a:solidFill>
                <a:latin typeface="Calibri" pitchFamily="34" charset="0"/>
                <a:cs typeface="Arial" charset="0"/>
              </a:defRPr>
            </a:lvl3pPr>
            <a:lvl4pPr marL="1600200" indent="-228600">
              <a:defRPr sz="1200">
                <a:solidFill>
                  <a:schemeClr val="tx1"/>
                </a:solidFill>
                <a:latin typeface="Calibri" pitchFamily="34" charset="0"/>
                <a:cs typeface="Arial" charset="0"/>
              </a:defRPr>
            </a:lvl4pPr>
            <a:lvl5pPr marL="2057400" indent="-228600">
              <a:defRPr sz="1200">
                <a:solidFill>
                  <a:schemeClr val="tx1"/>
                </a:solidFill>
                <a:latin typeface="Calibri" pitchFamily="34" charset="0"/>
                <a:cs typeface="Arial" charset="0"/>
              </a:defRPr>
            </a:lvl5pPr>
            <a:lvl6pPr marL="2514600" indent="-228600" eaLnBrk="0" fontAlgn="base" hangingPunct="0">
              <a:spcBef>
                <a:spcPct val="30000"/>
              </a:spcBef>
              <a:spcAft>
                <a:spcPct val="0"/>
              </a:spcAft>
              <a:defRPr sz="1200">
                <a:solidFill>
                  <a:schemeClr val="tx1"/>
                </a:solidFill>
                <a:latin typeface="Calibri" pitchFamily="34" charset="0"/>
                <a:cs typeface="Arial" charset="0"/>
              </a:defRPr>
            </a:lvl6pPr>
            <a:lvl7pPr marL="2971800" indent="-228600" eaLnBrk="0" fontAlgn="base" hangingPunct="0">
              <a:spcBef>
                <a:spcPct val="30000"/>
              </a:spcBef>
              <a:spcAft>
                <a:spcPct val="0"/>
              </a:spcAft>
              <a:defRPr sz="1200">
                <a:solidFill>
                  <a:schemeClr val="tx1"/>
                </a:solidFill>
                <a:latin typeface="Calibri" pitchFamily="34" charset="0"/>
                <a:cs typeface="Arial" charset="0"/>
              </a:defRPr>
            </a:lvl7pPr>
            <a:lvl8pPr marL="3429000" indent="-228600" eaLnBrk="0" fontAlgn="base" hangingPunct="0">
              <a:spcBef>
                <a:spcPct val="30000"/>
              </a:spcBef>
              <a:spcAft>
                <a:spcPct val="0"/>
              </a:spcAft>
              <a:defRPr sz="1200">
                <a:solidFill>
                  <a:schemeClr val="tx1"/>
                </a:solidFill>
                <a:latin typeface="Calibri" pitchFamily="34" charset="0"/>
                <a:cs typeface="Arial" charset="0"/>
              </a:defRPr>
            </a:lvl8pPr>
            <a:lvl9pPr marL="3886200" indent="-228600" eaLnBrk="0" fontAlgn="base" hangingPunct="0">
              <a:spcBef>
                <a:spcPct val="30000"/>
              </a:spcBef>
              <a:spcAft>
                <a:spcPct val="0"/>
              </a:spcAft>
              <a:defRPr sz="1200">
                <a:solidFill>
                  <a:schemeClr val="tx1"/>
                </a:solidFill>
                <a:latin typeface="Calibri" pitchFamily="34" charset="0"/>
                <a:cs typeface="Arial" charset="0"/>
              </a:defRPr>
            </a:lvl9pPr>
          </a:lstStyle>
          <a:p>
            <a:fld id="{E103C367-838A-4D73-8A38-03988D94501F}" type="slidenum">
              <a:rPr lang="ar-SA" altLang="ar-IQ">
                <a:latin typeface="Arial" charset="0"/>
              </a:rPr>
              <a:pPr/>
              <a:t>1</a:t>
            </a:fld>
            <a:endParaRPr lang="ar-IQ" altLang="ar-IQ">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649D78B-D66C-4CFD-89B6-DDAAF5C0ED7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18617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649D78B-D66C-4CFD-89B6-DDAAF5C0ED7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364333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649D78B-D66C-4CFD-89B6-DDAAF5C0ED7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2473215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objAndTwoObj">
  <p:cSld name="عنوان، ومحتوى، واثنان من المحتوى">
    <p:spTree>
      <p:nvGrpSpPr>
        <p:cNvPr id="1" name=""/>
        <p:cNvGrpSpPr/>
        <p:nvPr/>
      </p:nvGrpSpPr>
      <p:grpSpPr>
        <a:xfrm>
          <a:off x="0" y="0"/>
          <a:ext cx="0" cy="0"/>
          <a:chOff x="0" y="0"/>
          <a:chExt cx="0" cy="0"/>
        </a:xfrm>
      </p:grpSpPr>
      <p:sp>
        <p:nvSpPr>
          <p:cNvPr id="6" name="شكل حر 5"/>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hangingPunct="1">
              <a:defRPr/>
            </a:pPr>
            <a:endParaRPr lang="en-US" dirty="0">
              <a:latin typeface="Arial" panose="020B0604020202020204" pitchFamily="34" charset="0"/>
              <a:cs typeface="Arial" panose="020B0604020202020204" pitchFamily="34" charset="0"/>
            </a:endParaRPr>
          </a:p>
        </p:txBody>
      </p:sp>
      <p:sp>
        <p:nvSpPr>
          <p:cNvPr id="7" name="شكل حر 6"/>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hangingPunct="1">
              <a:defRPr/>
            </a:pPr>
            <a:endParaRPr lang="en-US" dirty="0">
              <a:latin typeface="Arial" panose="020B0604020202020204" pitchFamily="34" charset="0"/>
              <a:cs typeface="Arial" panose="020B0604020202020204" pitchFamily="34" charset="0"/>
            </a:endParaRPr>
          </a:p>
        </p:txBody>
      </p:sp>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1"/>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quarter" idx="2"/>
          </p:nvPr>
        </p:nvSpPr>
        <p:spPr>
          <a:xfrm>
            <a:off x="4648200" y="1600201"/>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محتوى 4"/>
          <p:cNvSpPr>
            <a:spLocks noGrp="1"/>
          </p:cNvSpPr>
          <p:nvPr>
            <p:ph sz="quarter" idx="3"/>
          </p:nvPr>
        </p:nvSpPr>
        <p:spPr>
          <a:xfrm>
            <a:off x="4648200" y="3938589"/>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8" name="عنصر نائب للتاريخ 5"/>
          <p:cNvSpPr>
            <a:spLocks noGrp="1"/>
          </p:cNvSpPr>
          <p:nvPr>
            <p:ph type="dt" sz="half" idx="10"/>
          </p:nvPr>
        </p:nvSpPr>
        <p:spPr>
          <a:xfrm>
            <a:off x="6553200" y="6245225"/>
            <a:ext cx="2133600" cy="476250"/>
          </a:xfrm>
        </p:spPr>
        <p:txBody>
          <a:bodyPr/>
          <a:lstStyle>
            <a:lvl1pPr>
              <a:defRPr/>
            </a:lvl1pPr>
          </a:lstStyle>
          <a:p>
            <a:pPr>
              <a:defRPr/>
            </a:pPr>
            <a:r>
              <a:rPr lang="en-US" altLang="ar-IQ"/>
              <a:t>27/2/2014 </a:t>
            </a:r>
            <a:r>
              <a:rPr lang="ar-SA" altLang="ar-IQ"/>
              <a:t>د.فاضل الميالي</a:t>
            </a:r>
            <a:endParaRPr lang="en-US" altLang="ar-IQ"/>
          </a:p>
        </p:txBody>
      </p:sp>
      <p:sp>
        <p:nvSpPr>
          <p:cNvPr id="9" name="عنصر نائب للتذييل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10" name="عنصر نائب لرقم الشريحة 7"/>
          <p:cNvSpPr>
            <a:spLocks noGrp="1"/>
          </p:cNvSpPr>
          <p:nvPr>
            <p:ph type="sldNum" sz="quarter" idx="12"/>
          </p:nvPr>
        </p:nvSpPr>
        <p:spPr>
          <a:xfrm>
            <a:off x="457200" y="6245225"/>
            <a:ext cx="2133600" cy="476250"/>
          </a:xfrm>
        </p:spPr>
        <p:txBody>
          <a:bodyPr/>
          <a:lstStyle>
            <a:lvl1pPr>
              <a:defRPr/>
            </a:lvl1pPr>
          </a:lstStyle>
          <a:p>
            <a:fld id="{5E6590EA-D8D2-4625-B76B-5E1AB00A5BDE}" type="slidenum">
              <a:rPr lang="ar-IQ" altLang="ar-IQ"/>
              <a:pPr/>
              <a:t>‹#›</a:t>
            </a:fld>
            <a:endParaRPr lang="en-US" altLang="ar-IQ"/>
          </a:p>
        </p:txBody>
      </p:sp>
    </p:spTree>
    <p:extLst>
      <p:ext uri="{BB962C8B-B14F-4D97-AF65-F5344CB8AC3E}">
        <p14:creationId xmlns:p14="http://schemas.microsoft.com/office/powerpoint/2010/main" val="252539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649D78B-D66C-4CFD-89B6-DDAAF5C0ED7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401739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649D78B-D66C-4CFD-89B6-DDAAF5C0ED74}" type="datetimeFigureOut">
              <a:rPr lang="en-US" smtClean="0"/>
              <a:t>4/29/2019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3666584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649D78B-D66C-4CFD-89B6-DDAAF5C0ED74}" type="datetimeFigureOut">
              <a:rPr lang="en-US" smtClean="0"/>
              <a:t>4/29/2019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86085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649D78B-D66C-4CFD-89B6-DDAAF5C0ED74}" type="datetimeFigureOut">
              <a:rPr lang="en-US" smtClean="0"/>
              <a:t>4/29/2019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177174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649D78B-D66C-4CFD-89B6-DDAAF5C0ED74}" type="datetimeFigureOut">
              <a:rPr lang="en-US" smtClean="0"/>
              <a:t>4/29/2019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223907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649D78B-D66C-4CFD-89B6-DDAAF5C0ED74}" type="datetimeFigureOut">
              <a:rPr lang="en-US" smtClean="0"/>
              <a:t>4/29/2019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122138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649D78B-D66C-4CFD-89B6-DDAAF5C0ED74}" type="datetimeFigureOut">
              <a:rPr lang="en-US" smtClean="0"/>
              <a:t>4/29/2019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419755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649D78B-D66C-4CFD-89B6-DDAAF5C0ED74}" type="datetimeFigureOut">
              <a:rPr lang="en-US" smtClean="0"/>
              <a:t>4/29/2019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3C8F222-711F-4A14-AE77-4A8510363AD5}" type="slidenum">
              <a:rPr lang="en-US" smtClean="0"/>
              <a:t>‹#›</a:t>
            </a:fld>
            <a:endParaRPr lang="en-US"/>
          </a:p>
        </p:txBody>
      </p:sp>
    </p:spTree>
    <p:extLst>
      <p:ext uri="{BB962C8B-B14F-4D97-AF65-F5344CB8AC3E}">
        <p14:creationId xmlns:p14="http://schemas.microsoft.com/office/powerpoint/2010/main" val="1501254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9D78B-D66C-4CFD-89B6-DDAAF5C0ED74}" type="datetimeFigureOut">
              <a:rPr lang="en-US" smtClean="0"/>
              <a:t>4/29/2019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8F222-711F-4A14-AE77-4A8510363AD5}" type="slidenum">
              <a:rPr lang="en-US" smtClean="0"/>
              <a:t>‹#›</a:t>
            </a:fld>
            <a:endParaRPr lang="en-US"/>
          </a:p>
        </p:txBody>
      </p:sp>
    </p:spTree>
    <p:extLst>
      <p:ext uri="{BB962C8B-B14F-4D97-AF65-F5344CB8AC3E}">
        <p14:creationId xmlns:p14="http://schemas.microsoft.com/office/powerpoint/2010/main" val="1801088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0"/>
            <a:ext cx="8472488" cy="1571625"/>
          </a:xfrm>
        </p:spPr>
        <p:txBody>
          <a:bodyPr>
            <a:normAutofit fontScale="90000"/>
          </a:bodyPr>
          <a:lstStyle/>
          <a:p>
            <a:pPr algn="r" eaLnBrk="1" hangingPunct="1">
              <a:defRPr/>
            </a:pPr>
            <a:r>
              <a:rPr lang="ar-IQ" sz="2500" b="1" dirty="0" smtClean="0">
                <a:latin typeface="Monotype Koufi" pitchFamily="2" charset="-78"/>
                <a:cs typeface="Monotype Koufi" pitchFamily="2" charset="-78"/>
              </a:rPr>
              <a:t/>
            </a:r>
            <a:br>
              <a:rPr lang="ar-IQ" sz="2500" b="1" dirty="0" smtClean="0">
                <a:latin typeface="Monotype Koufi" pitchFamily="2" charset="-78"/>
                <a:cs typeface="Monotype Koufi" pitchFamily="2" charset="-78"/>
              </a:rPr>
            </a:br>
            <a:r>
              <a:rPr lang="ar-IQ" sz="2800" b="1" dirty="0" smtClean="0">
                <a:solidFill>
                  <a:srgbClr val="FF0000"/>
                </a:solidFill>
                <a:latin typeface="Monotype Koufi" pitchFamily="2" charset="-78"/>
                <a:cs typeface="Monotype Koufi" pitchFamily="2" charset="-78"/>
              </a:rPr>
              <a:t>وزارة التعليم العالي والبحث العلمي</a:t>
            </a:r>
            <a:br>
              <a:rPr lang="ar-IQ" sz="2800" b="1" dirty="0" smtClean="0">
                <a:solidFill>
                  <a:srgbClr val="FF0000"/>
                </a:solidFill>
                <a:latin typeface="Monotype Koufi" pitchFamily="2" charset="-78"/>
                <a:cs typeface="Monotype Koufi" pitchFamily="2" charset="-78"/>
              </a:rPr>
            </a:br>
            <a:r>
              <a:rPr lang="ar-IQ" sz="2800" b="1" dirty="0" smtClean="0">
                <a:solidFill>
                  <a:srgbClr val="FF0000"/>
                </a:solidFill>
                <a:latin typeface="Monotype Koufi" pitchFamily="2" charset="-78"/>
                <a:cs typeface="Monotype Koufi" pitchFamily="2" charset="-78"/>
              </a:rPr>
              <a:t>               جامعة ديالى </a:t>
            </a:r>
            <a:br>
              <a:rPr lang="ar-IQ" sz="2800" b="1" dirty="0" smtClean="0">
                <a:solidFill>
                  <a:srgbClr val="FF0000"/>
                </a:solidFill>
                <a:latin typeface="Monotype Koufi" pitchFamily="2" charset="-78"/>
                <a:cs typeface="Monotype Koufi" pitchFamily="2" charset="-78"/>
              </a:rPr>
            </a:br>
            <a:r>
              <a:rPr lang="ar-IQ" sz="2900" b="1" dirty="0" smtClean="0">
                <a:solidFill>
                  <a:srgbClr val="FF0000"/>
                </a:solidFill>
              </a:rPr>
              <a:t/>
            </a:r>
            <a:br>
              <a:rPr lang="ar-IQ" sz="2900" b="1" dirty="0" smtClean="0">
                <a:solidFill>
                  <a:srgbClr val="FF0000"/>
                </a:solidFill>
              </a:rPr>
            </a:br>
            <a:endParaRPr lang="en-US" sz="2900" b="1" dirty="0" smtClean="0">
              <a:solidFill>
                <a:srgbClr val="FF0000"/>
              </a:solidFill>
            </a:endParaRPr>
          </a:p>
        </p:txBody>
      </p:sp>
      <p:sp>
        <p:nvSpPr>
          <p:cNvPr id="8196" name="Rectangle 17"/>
          <p:cNvSpPr>
            <a:spLocks noGrp="1" noChangeArrowheads="1"/>
          </p:cNvSpPr>
          <p:nvPr>
            <p:ph sz="half" idx="1"/>
          </p:nvPr>
        </p:nvSpPr>
        <p:spPr>
          <a:xfrm>
            <a:off x="684213" y="1341438"/>
            <a:ext cx="7920037" cy="1943100"/>
          </a:xfrm>
          <a:solidFill>
            <a:srgbClr val="CCFFFF">
              <a:alpha val="50195"/>
            </a:srgbClr>
          </a:solidFill>
        </p:spPr>
        <p:txBody>
          <a:bodyPr anchor="ctr">
            <a:normAutofit fontScale="92500" lnSpcReduction="10000"/>
          </a:bodyPr>
          <a:lstStyle/>
          <a:p>
            <a:pPr algn="ctr" eaLnBrk="1" hangingPunct="1">
              <a:buFont typeface="Wingdings 2" pitchFamily="18" charset="2"/>
              <a:buNone/>
              <a:defRPr/>
            </a:pPr>
            <a:r>
              <a:rPr lang="ar-IQ" altLang="ar-IQ" sz="3200" b="1" dirty="0" smtClean="0">
                <a:solidFill>
                  <a:srgbClr val="0000CC"/>
                </a:solidFill>
                <a:latin typeface="Monotype Koufi" pitchFamily="2" charset="-78"/>
                <a:cs typeface="Monotype Koufi" pitchFamily="2" charset="-78"/>
              </a:rPr>
              <a:t>	</a:t>
            </a:r>
            <a:br>
              <a:rPr lang="ar-IQ" altLang="ar-IQ" sz="3200" b="1" dirty="0" smtClean="0">
                <a:solidFill>
                  <a:srgbClr val="0000CC"/>
                </a:solidFill>
                <a:latin typeface="Monotype Koufi" pitchFamily="2" charset="-78"/>
                <a:cs typeface="Monotype Koufi" pitchFamily="2" charset="-78"/>
              </a:rPr>
            </a:br>
            <a:r>
              <a:rPr lang="ar-IQ" altLang="ar-IQ" sz="4800" b="1" dirty="0" smtClean="0">
                <a:solidFill>
                  <a:schemeClr val="accent6">
                    <a:lumMod val="50000"/>
                  </a:schemeClr>
                </a:solidFill>
                <a:latin typeface="Monotype Koufi" pitchFamily="2" charset="-78"/>
                <a:cs typeface="Monotype Koufi" pitchFamily="2" charset="-78"/>
              </a:rPr>
              <a:t>ظاهرة الغش </a:t>
            </a:r>
          </a:p>
          <a:p>
            <a:pPr algn="ctr" eaLnBrk="1" hangingPunct="1">
              <a:buFont typeface="Wingdings 2" pitchFamily="18" charset="2"/>
              <a:buNone/>
              <a:defRPr/>
            </a:pPr>
            <a:r>
              <a:rPr lang="ar-IQ" altLang="ar-IQ" sz="4800" b="1" dirty="0" smtClean="0">
                <a:solidFill>
                  <a:schemeClr val="accent6">
                    <a:lumMod val="50000"/>
                  </a:schemeClr>
                </a:solidFill>
                <a:latin typeface="Monotype Koufi" pitchFamily="2" charset="-78"/>
                <a:cs typeface="Monotype Koufi" pitchFamily="2" charset="-78"/>
              </a:rPr>
              <a:t>الاثار السلبية وسبل الوقاية منها</a:t>
            </a:r>
            <a:endParaRPr lang="en-US" altLang="ar-IQ" sz="4800" b="1" dirty="0" smtClean="0">
              <a:solidFill>
                <a:schemeClr val="accent6">
                  <a:lumMod val="50000"/>
                </a:schemeClr>
              </a:solidFill>
              <a:latin typeface="Monotype Koufi" pitchFamily="2" charset="-78"/>
              <a:cs typeface="Monotype Koufi" pitchFamily="2" charset="-78"/>
            </a:endParaRPr>
          </a:p>
        </p:txBody>
      </p:sp>
      <p:sp>
        <p:nvSpPr>
          <p:cNvPr id="9220" name="Rectangle 3"/>
          <p:cNvSpPr>
            <a:spLocks noGrp="1" noChangeArrowheads="1"/>
          </p:cNvSpPr>
          <p:nvPr>
            <p:ph sz="quarter" idx="2"/>
          </p:nvPr>
        </p:nvSpPr>
        <p:spPr>
          <a:xfrm>
            <a:off x="250825" y="3644900"/>
            <a:ext cx="8607425" cy="2481263"/>
          </a:xfrm>
          <a:solidFill>
            <a:srgbClr val="CCFFFF">
              <a:alpha val="50195"/>
            </a:srgbClr>
          </a:solidFill>
        </p:spPr>
        <p:txBody>
          <a:bodyPr anchor="ctr"/>
          <a:lstStyle/>
          <a:p>
            <a:pPr algn="ctr" eaLnBrk="1" hangingPunct="1">
              <a:buFont typeface="Wingdings 2" pitchFamily="18" charset="2"/>
              <a:buNone/>
            </a:pPr>
            <a:r>
              <a:rPr lang="ar-IQ" altLang="ar-IQ" sz="2800" b="1" dirty="0" smtClean="0">
                <a:solidFill>
                  <a:srgbClr val="FFFF00"/>
                </a:solidFill>
                <a:latin typeface="Monotype Koufi" pitchFamily="2" charset="-78"/>
                <a:cs typeface="Monotype Koufi" pitchFamily="2" charset="-78"/>
              </a:rPr>
              <a:t> </a:t>
            </a:r>
            <a:r>
              <a:rPr lang="ar-IQ" altLang="ar-IQ" sz="4800" b="1" dirty="0" err="1" smtClean="0">
                <a:solidFill>
                  <a:srgbClr val="0000CC"/>
                </a:solidFill>
                <a:latin typeface="Monotype Koufi" pitchFamily="2" charset="-78"/>
                <a:cs typeface="Monotype Koufi" pitchFamily="2" charset="-78"/>
              </a:rPr>
              <a:t>أ.د.حاتم</a:t>
            </a:r>
            <a:r>
              <a:rPr lang="ar-IQ" altLang="ar-IQ" sz="4800" b="1" dirty="0" smtClean="0">
                <a:solidFill>
                  <a:srgbClr val="0000CC"/>
                </a:solidFill>
                <a:latin typeface="Monotype Koufi" pitchFamily="2" charset="-78"/>
                <a:cs typeface="Monotype Koufi" pitchFamily="2" charset="-78"/>
              </a:rPr>
              <a:t> جاسم عزيز</a:t>
            </a:r>
          </a:p>
          <a:p>
            <a:pPr algn="ctr" eaLnBrk="1" hangingPunct="1">
              <a:buFont typeface="Wingdings 2" pitchFamily="18" charset="2"/>
              <a:buNone/>
            </a:pPr>
            <a:r>
              <a:rPr lang="ar-IQ" altLang="ar-IQ" sz="4800" b="1" dirty="0" smtClean="0">
                <a:solidFill>
                  <a:srgbClr val="0000CC"/>
                </a:solidFill>
                <a:latin typeface="Monotype Koufi" pitchFamily="2" charset="-78"/>
                <a:cs typeface="Monotype Koufi" pitchFamily="2" charset="-78"/>
              </a:rPr>
              <a:t>رئاسة جامعة ديالى</a:t>
            </a:r>
          </a:p>
        </p:txBody>
      </p:sp>
    </p:spTree>
    <p:extLst>
      <p:ext uri="{BB962C8B-B14F-4D97-AF65-F5344CB8AC3E}">
        <p14:creationId xmlns:p14="http://schemas.microsoft.com/office/powerpoint/2010/main" val="4028847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0">
                                            <p:bg/>
                                          </p:spTgt>
                                        </p:tgtEl>
                                        <p:attrNameLst>
                                          <p:attrName>style.visibility</p:attrName>
                                        </p:attrNameLst>
                                      </p:cBhvr>
                                      <p:to>
                                        <p:strVal val="visible"/>
                                      </p:to>
                                    </p:set>
                                    <p:animEffect transition="in" filter="fade">
                                      <p:cBhvr>
                                        <p:cTn id="7" dur="1000"/>
                                        <p:tgtEl>
                                          <p:spTgt spid="9220">
                                            <p:bg/>
                                          </p:spTgt>
                                        </p:tgtEl>
                                      </p:cBhvr>
                                    </p:animEffect>
                                    <p:anim calcmode="lin" valueType="num">
                                      <p:cBhvr>
                                        <p:cTn id="8" dur="1000" fill="hold"/>
                                        <p:tgtEl>
                                          <p:spTgt spid="9220">
                                            <p:bg/>
                                          </p:spTgt>
                                        </p:tgtEl>
                                        <p:attrNameLst>
                                          <p:attrName>ppt_x</p:attrName>
                                        </p:attrNameLst>
                                      </p:cBhvr>
                                      <p:tavLst>
                                        <p:tav tm="0">
                                          <p:val>
                                            <p:strVal val="#ppt_x"/>
                                          </p:val>
                                        </p:tav>
                                        <p:tav tm="100000">
                                          <p:val>
                                            <p:strVal val="#ppt_x"/>
                                          </p:val>
                                        </p:tav>
                                      </p:tavLst>
                                    </p:anim>
                                    <p:anim calcmode="lin" valueType="num">
                                      <p:cBhvr>
                                        <p:cTn id="9" dur="1000" fill="hold"/>
                                        <p:tgtEl>
                                          <p:spTgt spid="9220">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20">
                                            <p:txEl>
                                              <p:pRg st="0" end="0"/>
                                            </p:txEl>
                                          </p:spTgt>
                                        </p:tgtEl>
                                        <p:attrNameLst>
                                          <p:attrName>style.visibility</p:attrName>
                                        </p:attrNameLst>
                                      </p:cBhvr>
                                      <p:to>
                                        <p:strVal val="visible"/>
                                      </p:to>
                                    </p:set>
                                    <p:animEffect transition="in" filter="fade">
                                      <p:cBhvr>
                                        <p:cTn id="14" dur="1000"/>
                                        <p:tgtEl>
                                          <p:spTgt spid="9220">
                                            <p:txEl>
                                              <p:pRg st="0" end="0"/>
                                            </p:txEl>
                                          </p:spTgt>
                                        </p:tgtEl>
                                      </p:cBhvr>
                                    </p:animEffect>
                                    <p:anim calcmode="lin" valueType="num">
                                      <p:cBhvr>
                                        <p:cTn id="15"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0">
                                            <p:txEl>
                                              <p:pRg st="1" end="1"/>
                                            </p:txEl>
                                          </p:spTgt>
                                        </p:tgtEl>
                                        <p:attrNameLst>
                                          <p:attrName>style.visibility</p:attrName>
                                        </p:attrNameLst>
                                      </p:cBhvr>
                                      <p:to>
                                        <p:strVal val="visible"/>
                                      </p:to>
                                    </p:set>
                                    <p:animEffect transition="in" filter="fade">
                                      <p:cBhvr>
                                        <p:cTn id="21" dur="1000"/>
                                        <p:tgtEl>
                                          <p:spTgt spid="9220">
                                            <p:txEl>
                                              <p:pRg st="1" end="1"/>
                                            </p:txEl>
                                          </p:spTgt>
                                        </p:tgtEl>
                                      </p:cBhvr>
                                    </p:animEffect>
                                    <p:anim calcmode="lin" valueType="num">
                                      <p:cBhvr>
                                        <p:cTn id="22" dur="1000" fill="hold"/>
                                        <p:tgtEl>
                                          <p:spTgt spid="922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6">
                                            <p:bg/>
                                          </p:spTgt>
                                        </p:tgtEl>
                                        <p:attrNameLst>
                                          <p:attrName>style.visibility</p:attrName>
                                        </p:attrNameLst>
                                      </p:cBhvr>
                                      <p:to>
                                        <p:strVal val="visible"/>
                                      </p:to>
                                    </p:set>
                                    <p:animEffect transition="in" filter="fade">
                                      <p:cBhvr>
                                        <p:cTn id="28" dur="1000"/>
                                        <p:tgtEl>
                                          <p:spTgt spid="8196">
                                            <p:bg/>
                                          </p:spTgt>
                                        </p:tgtEl>
                                      </p:cBhvr>
                                    </p:animEffect>
                                    <p:anim calcmode="lin" valueType="num">
                                      <p:cBhvr>
                                        <p:cTn id="29" dur="1000" fill="hold"/>
                                        <p:tgtEl>
                                          <p:spTgt spid="8196">
                                            <p:bg/>
                                          </p:spTgt>
                                        </p:tgtEl>
                                        <p:attrNameLst>
                                          <p:attrName>ppt_x</p:attrName>
                                        </p:attrNameLst>
                                      </p:cBhvr>
                                      <p:tavLst>
                                        <p:tav tm="0">
                                          <p:val>
                                            <p:strVal val="#ppt_x"/>
                                          </p:val>
                                        </p:tav>
                                        <p:tav tm="100000">
                                          <p:val>
                                            <p:strVal val="#ppt_x"/>
                                          </p:val>
                                        </p:tav>
                                      </p:tavLst>
                                    </p:anim>
                                    <p:anim calcmode="lin" valueType="num">
                                      <p:cBhvr>
                                        <p:cTn id="30" dur="1000" fill="hold"/>
                                        <p:tgtEl>
                                          <p:spTgt spid="8196">
                                            <p:bg/>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6">
                                            <p:txEl>
                                              <p:pRg st="0" end="0"/>
                                            </p:txEl>
                                          </p:spTgt>
                                        </p:tgtEl>
                                        <p:attrNameLst>
                                          <p:attrName>style.visibility</p:attrName>
                                        </p:attrNameLst>
                                      </p:cBhvr>
                                      <p:to>
                                        <p:strVal val="visible"/>
                                      </p:to>
                                    </p:set>
                                    <p:animEffect transition="in" filter="fade">
                                      <p:cBhvr>
                                        <p:cTn id="35" dur="1000"/>
                                        <p:tgtEl>
                                          <p:spTgt spid="8196">
                                            <p:txEl>
                                              <p:pRg st="0" end="0"/>
                                            </p:txEl>
                                          </p:spTgt>
                                        </p:tgtEl>
                                      </p:cBhvr>
                                    </p:animEffect>
                                    <p:anim calcmode="lin" valueType="num">
                                      <p:cBhvr>
                                        <p:cTn id="36" dur="1000" fill="hold"/>
                                        <p:tgtEl>
                                          <p:spTgt spid="819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1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196">
                                            <p:txEl>
                                              <p:pRg st="1" end="1"/>
                                            </p:txEl>
                                          </p:spTgt>
                                        </p:tgtEl>
                                        <p:attrNameLst>
                                          <p:attrName>style.visibility</p:attrName>
                                        </p:attrNameLst>
                                      </p:cBhvr>
                                      <p:to>
                                        <p:strVal val="visible"/>
                                      </p:to>
                                    </p:set>
                                    <p:animEffect transition="in" filter="fade">
                                      <p:cBhvr>
                                        <p:cTn id="42" dur="1000"/>
                                        <p:tgtEl>
                                          <p:spTgt spid="8196">
                                            <p:txEl>
                                              <p:pRg st="1" end="1"/>
                                            </p:txEl>
                                          </p:spTgt>
                                        </p:tgtEl>
                                      </p:cBhvr>
                                    </p:animEffect>
                                    <p:anim calcmode="lin" valueType="num">
                                      <p:cBhvr>
                                        <p:cTn id="43" dur="1000" fill="hold"/>
                                        <p:tgtEl>
                                          <p:spTgt spid="819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19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animBg="1"/>
      <p:bldP spid="9220"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ØªØ¹Ø±ÙÙ Ø§ÙØº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24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ÙØ³Ø§Ø¦Ù ÙØ­Ø§Ø±Ø¨Ø© Ø§ÙØº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391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Ø¨Ø­Ø« Ø¹Ù Ø¸Ø§ÙØ±Ø© Ø§ÙØº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543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6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Ø£Ø³Ø¨Ø§Ø¨ Ø§ÙØºØ´ ÙÙ Ø§ÙØ§ÙØªØ­Ø§ÙØ§Ø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838200"/>
            <a:ext cx="73152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88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Ø¸Ø§ÙØ±Ø© Ø§ÙØºØ´ ÙÙ Ø§ÙØ§ÙØªØ­Ø§ÙØ§Ø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924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23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208" y="1600200"/>
            <a:ext cx="593958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768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1230313"/>
            <a:ext cx="6853237"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57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طرق العلاج</a:t>
            </a:r>
            <a:endParaRPr lang="en-US" dirty="0"/>
          </a:p>
        </p:txBody>
      </p:sp>
      <p:sp>
        <p:nvSpPr>
          <p:cNvPr id="3" name="عنصر نائب للمحتوى 2"/>
          <p:cNvSpPr>
            <a:spLocks noGrp="1"/>
          </p:cNvSpPr>
          <p:nvPr>
            <p:ph idx="1"/>
          </p:nvPr>
        </p:nvSpPr>
        <p:spPr/>
        <p:txBody>
          <a:bodyPr>
            <a:normAutofit fontScale="92500" lnSpcReduction="20000"/>
          </a:bodyPr>
          <a:lstStyle/>
          <a:p>
            <a:pPr algn="r"/>
            <a:r>
              <a:rPr lang="ar-IQ" dirty="0" smtClean="0"/>
              <a:t>- تفعيل </a:t>
            </a:r>
            <a:r>
              <a:rPr lang="ar-IQ" dirty="0"/>
              <a:t>دور المرشد </a:t>
            </a:r>
            <a:r>
              <a:rPr lang="ar-IQ" dirty="0" smtClean="0"/>
              <a:t>التربوي؛ </a:t>
            </a:r>
            <a:r>
              <a:rPr lang="ar-IQ" dirty="0"/>
              <a:t>بحيث يوضح للطلبة طرق الاستعداد للامتحان، والتقليل من التوتر الناتج عنه. </a:t>
            </a:r>
            <a:endParaRPr lang="ar-IQ" dirty="0" smtClean="0"/>
          </a:p>
          <a:p>
            <a:pPr algn="r"/>
            <a:r>
              <a:rPr lang="ar-IQ" dirty="0" smtClean="0"/>
              <a:t>- تعزيز </a:t>
            </a:r>
            <a:r>
              <a:rPr lang="ar-IQ" dirty="0"/>
              <a:t>الوازع الديني والأخلاقي لدى الطلبة، وتنمية ضمائرهم؛ </a:t>
            </a:r>
            <a:r>
              <a:rPr lang="ar-IQ" dirty="0" smtClean="0"/>
              <a:t>- وضع الادارة </a:t>
            </a:r>
            <a:r>
              <a:rPr lang="ar-IQ" dirty="0"/>
              <a:t>والهيئة التدريسية لبرنامج يوضح </a:t>
            </a:r>
            <a:r>
              <a:rPr lang="ar-IQ" dirty="0" smtClean="0"/>
              <a:t>القوانين والتعليمات </a:t>
            </a:r>
            <a:r>
              <a:rPr lang="ar-IQ" dirty="0" err="1" smtClean="0"/>
              <a:t>الامتحانية</a:t>
            </a:r>
            <a:r>
              <a:rPr lang="ar-IQ" dirty="0" smtClean="0"/>
              <a:t>، </a:t>
            </a:r>
            <a:r>
              <a:rPr lang="ar-IQ" dirty="0"/>
              <a:t>وخصوصاً العامة منها، وبيان العقوبات في حال تم الفعل</a:t>
            </a:r>
            <a:r>
              <a:rPr lang="ar-IQ" dirty="0" smtClean="0"/>
              <a:t>.</a:t>
            </a:r>
          </a:p>
          <a:p>
            <a:pPr algn="r"/>
            <a:r>
              <a:rPr lang="ar-IQ" dirty="0" smtClean="0"/>
              <a:t>- التركيز </a:t>
            </a:r>
            <a:r>
              <a:rPr lang="ar-IQ" dirty="0"/>
              <a:t>على أن تكون الأسئلة مبنية على التحليل، والتركيب، والتمييز والنقد.</a:t>
            </a:r>
            <a:br>
              <a:rPr lang="ar-IQ" dirty="0"/>
            </a:br>
            <a:r>
              <a:rPr lang="ar-IQ" dirty="0" smtClean="0"/>
              <a:t>- </a:t>
            </a:r>
            <a:r>
              <a:rPr lang="ar-IQ" dirty="0" err="1" smtClean="0"/>
              <a:t>ضيط</a:t>
            </a:r>
            <a:r>
              <a:rPr lang="ar-IQ" dirty="0" smtClean="0"/>
              <a:t> القاعات الدراسية وتنظيمها بالشكل الذي لا يساعد على الغش.</a:t>
            </a:r>
            <a:r>
              <a:rPr lang="ar-IQ" dirty="0"/>
              <a:t/>
            </a:r>
            <a:br>
              <a:rPr lang="ar-IQ" dirty="0"/>
            </a:br>
            <a:endParaRPr lang="en-US" dirty="0"/>
          </a:p>
        </p:txBody>
      </p:sp>
    </p:spTree>
    <p:extLst>
      <p:ext uri="{BB962C8B-B14F-4D97-AF65-F5344CB8AC3E}">
        <p14:creationId xmlns:p14="http://schemas.microsoft.com/office/powerpoint/2010/main" val="3779783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609600"/>
            <a:ext cx="8458200" cy="5638800"/>
          </a:xfrm>
          <a:prstGeom prst="rect">
            <a:avLst/>
          </a:prstGeom>
        </p:spPr>
      </p:pic>
    </p:spTree>
    <p:extLst>
      <p:ext uri="{BB962C8B-B14F-4D97-AF65-F5344CB8AC3E}">
        <p14:creationId xmlns:p14="http://schemas.microsoft.com/office/powerpoint/2010/main" val="360923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47700"/>
            <a:ext cx="8229600" cy="5562600"/>
          </a:xfrm>
          <a:prstGeom prst="rect">
            <a:avLst/>
          </a:prstGeom>
        </p:spPr>
      </p:pic>
    </p:spTree>
    <p:extLst>
      <p:ext uri="{BB962C8B-B14F-4D97-AF65-F5344CB8AC3E}">
        <p14:creationId xmlns:p14="http://schemas.microsoft.com/office/powerpoint/2010/main" val="179972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838200"/>
            <a:ext cx="8229600" cy="5232202"/>
          </a:xfrm>
          <a:prstGeom prst="rect">
            <a:avLst/>
          </a:prstGeom>
        </p:spPr>
        <p:txBody>
          <a:bodyPr wrap="square">
            <a:spAutoFit/>
          </a:bodyPr>
          <a:lstStyle/>
          <a:p>
            <a:pPr algn="ctr"/>
            <a:r>
              <a:rPr lang="ar-IQ" sz="3600" b="1" dirty="0">
                <a:latin typeface="Arial" pitchFamily="34" charset="0"/>
                <a:cs typeface="Arial" pitchFamily="34" charset="0"/>
              </a:rPr>
              <a:t>قوله تعالى: (ويل للمطففين الذين إذا اكتالوا على الناس يستوفون وإذا كالوهم أو وزنوهم يخسرون).</a:t>
            </a:r>
            <a:endParaRPr lang="en-US" sz="3600" b="1" dirty="0" smtClean="0">
              <a:latin typeface="Arial" pitchFamily="34" charset="0"/>
              <a:cs typeface="Arial" pitchFamily="34" charset="0"/>
            </a:endParaRPr>
          </a:p>
          <a:p>
            <a:pPr algn="ctr"/>
            <a:endParaRPr lang="en-US" sz="3600" dirty="0" smtClean="0">
              <a:latin typeface="Arial" pitchFamily="34" charset="0"/>
              <a:cs typeface="Arial" pitchFamily="34" charset="0"/>
            </a:endParaRPr>
          </a:p>
          <a:p>
            <a:pPr algn="ctr"/>
            <a:r>
              <a:rPr lang="ar-IQ" sz="3600" b="1" dirty="0" smtClean="0">
                <a:latin typeface="Arial" pitchFamily="34" charset="0"/>
                <a:cs typeface="Arial" pitchFamily="34" charset="0"/>
              </a:rPr>
              <a:t>(</a:t>
            </a:r>
            <a:r>
              <a:rPr lang="ar-IQ" sz="3600" b="1" dirty="0">
                <a:latin typeface="Arial" pitchFamily="34" charset="0"/>
                <a:cs typeface="Arial" pitchFamily="34" charset="0"/>
              </a:rPr>
              <a:t>من غَشَّنَا فليس مِنَّا)</a:t>
            </a:r>
            <a:br>
              <a:rPr lang="ar-IQ" sz="3600" b="1" dirty="0">
                <a:latin typeface="Arial" pitchFamily="34" charset="0"/>
                <a:cs typeface="Arial" pitchFamily="34" charset="0"/>
              </a:rPr>
            </a:br>
            <a:endParaRPr lang="en-US" sz="3600" b="1" dirty="0" smtClean="0">
              <a:latin typeface="Arial" pitchFamily="34" charset="0"/>
              <a:cs typeface="Arial" pitchFamily="34" charset="0"/>
            </a:endParaRPr>
          </a:p>
          <a:p>
            <a:pPr algn="ctr"/>
            <a:r>
              <a:rPr lang="ar-IQ" sz="3600" b="1" i="1" dirty="0" smtClean="0">
                <a:latin typeface="Arial" pitchFamily="34" charset="0"/>
                <a:cs typeface="Arial" pitchFamily="34" charset="0"/>
              </a:rPr>
              <a:t>«</a:t>
            </a:r>
            <a:r>
              <a:rPr lang="ar-IQ" sz="3600" b="1" i="1" dirty="0">
                <a:latin typeface="Arial" pitchFamily="34" charset="0"/>
                <a:cs typeface="Arial" pitchFamily="34" charset="0"/>
              </a:rPr>
              <a:t>يأتي على الناس زمان لا يبالي المرء ما اخذ، امن الحلال أم من الحرام»</a:t>
            </a:r>
            <a:endParaRPr lang="en-US" sz="3600" b="1" dirty="0" smtClean="0">
              <a:latin typeface="Arial" pitchFamily="34" charset="0"/>
              <a:cs typeface="Arial" pitchFamily="34" charset="0"/>
            </a:endParaRPr>
          </a:p>
          <a:p>
            <a:pPr algn="ctr"/>
            <a:r>
              <a:rPr lang="ar-IQ" dirty="0">
                <a:latin typeface="Arial" pitchFamily="34" charset="0"/>
                <a:cs typeface="Arial" pitchFamily="34" charset="0"/>
              </a:rPr>
              <a:t/>
            </a:r>
            <a:br>
              <a:rPr lang="ar-IQ" dirty="0">
                <a:latin typeface="Arial" pitchFamily="34" charset="0"/>
                <a:cs typeface="Arial" pitchFamily="34" charset="0"/>
              </a:rPr>
            </a:br>
            <a:r>
              <a:rPr lang="ar-IQ" sz="3200" b="1" dirty="0" smtClean="0">
                <a:latin typeface="Arial" pitchFamily="34" charset="0"/>
                <a:cs typeface="Arial" pitchFamily="34" charset="0"/>
              </a:rPr>
              <a:t>(تستطيع </a:t>
            </a:r>
            <a:r>
              <a:rPr lang="ar-IQ" sz="3200" b="1" dirty="0">
                <a:latin typeface="Arial" pitchFamily="34" charset="0"/>
                <a:cs typeface="Arial" pitchFamily="34" charset="0"/>
              </a:rPr>
              <a:t>أن تخدع الناس بعض الوقت، لكنك لا تستطيع أن </a:t>
            </a:r>
            <a:r>
              <a:rPr lang="en-US" sz="3200" b="1" dirty="0" smtClean="0">
                <a:latin typeface="Arial" pitchFamily="34" charset="0"/>
                <a:cs typeface="Arial" pitchFamily="34" charset="0"/>
              </a:rPr>
              <a:t>(</a:t>
            </a:r>
            <a:r>
              <a:rPr lang="ar-IQ" sz="3200" b="1" dirty="0" smtClean="0">
                <a:latin typeface="Arial" pitchFamily="34" charset="0"/>
                <a:cs typeface="Arial" pitchFamily="34" charset="0"/>
              </a:rPr>
              <a:t>تخدع </a:t>
            </a:r>
            <a:r>
              <a:rPr lang="ar-IQ" sz="3200" b="1" dirty="0">
                <a:latin typeface="Arial" pitchFamily="34" charset="0"/>
                <a:cs typeface="Arial" pitchFamily="34" charset="0"/>
              </a:rPr>
              <a:t>كل الناس طول الوقت</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080117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ar-IQ" sz="7200" b="1" dirty="0" smtClean="0">
                <a:solidFill>
                  <a:srgbClr val="C00000"/>
                </a:solidFill>
                <a:cs typeface="+mn-cs"/>
              </a:rPr>
              <a:t>دمتم موفقين</a:t>
            </a:r>
            <a:endParaRPr lang="en-US" sz="7200" b="1" dirty="0">
              <a:solidFill>
                <a:srgbClr val="C00000"/>
              </a:solidFill>
              <a:cs typeface="+mn-cs"/>
            </a:endParaRPr>
          </a:p>
        </p:txBody>
      </p:sp>
      <p:sp>
        <p:nvSpPr>
          <p:cNvPr id="3" name="عنوان فرعي 2"/>
          <p:cNvSpPr>
            <a:spLocks noGrp="1"/>
          </p:cNvSpPr>
          <p:nvPr>
            <p:ph type="subTitle" idx="1"/>
          </p:nvPr>
        </p:nvSpPr>
        <p:spPr>
          <a:xfrm>
            <a:off x="609600" y="3886200"/>
            <a:ext cx="7696200" cy="1752600"/>
          </a:xfrm>
        </p:spPr>
        <p:txBody>
          <a:bodyPr>
            <a:noAutofit/>
          </a:bodyPr>
          <a:lstStyle/>
          <a:p>
            <a:r>
              <a:rPr lang="ar-IQ" sz="7200" dirty="0" smtClean="0">
                <a:solidFill>
                  <a:srgbClr val="0070C0"/>
                </a:solidFill>
              </a:rPr>
              <a:t>وشكراً لحسن الاصغاء</a:t>
            </a:r>
            <a:endParaRPr lang="en-US" sz="7200" dirty="0">
              <a:solidFill>
                <a:srgbClr val="0070C0"/>
              </a:solidFill>
            </a:endParaRPr>
          </a:p>
        </p:txBody>
      </p:sp>
    </p:spTree>
    <p:extLst>
      <p:ext uri="{BB962C8B-B14F-4D97-AF65-F5344CB8AC3E}">
        <p14:creationId xmlns:p14="http://schemas.microsoft.com/office/powerpoint/2010/main" val="376571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تعريف الغش</a:t>
            </a:r>
            <a:endParaRPr lang="en-US" b="1" dirty="0"/>
          </a:p>
        </p:txBody>
      </p:sp>
      <p:sp>
        <p:nvSpPr>
          <p:cNvPr id="3" name="عنصر نائب للمحتوى 2"/>
          <p:cNvSpPr>
            <a:spLocks noGrp="1"/>
          </p:cNvSpPr>
          <p:nvPr>
            <p:ph idx="1"/>
          </p:nvPr>
        </p:nvSpPr>
        <p:spPr/>
        <p:txBody>
          <a:bodyPr>
            <a:normAutofit fontScale="92500" lnSpcReduction="10000"/>
          </a:bodyPr>
          <a:lstStyle/>
          <a:p>
            <a:pPr marL="0" indent="0" algn="r">
              <a:buNone/>
            </a:pPr>
            <a:r>
              <a:rPr lang="ar-IQ" b="1" dirty="0">
                <a:solidFill>
                  <a:srgbClr val="333333"/>
                </a:solidFill>
                <a:latin typeface="Arial" pitchFamily="34" charset="0"/>
                <a:cs typeface="Arial" pitchFamily="34" charset="0"/>
              </a:rPr>
              <a:t>الغش</a:t>
            </a:r>
            <a:r>
              <a:rPr lang="ar-IQ" dirty="0">
                <a:solidFill>
                  <a:srgbClr val="333333"/>
                </a:solidFill>
                <a:latin typeface="Arial" pitchFamily="34" charset="0"/>
                <a:cs typeface="Arial" pitchFamily="34" charset="0"/>
              </a:rPr>
              <a:t> </a:t>
            </a:r>
            <a:r>
              <a:rPr lang="ar-IQ" dirty="0" smtClean="0">
                <a:solidFill>
                  <a:srgbClr val="333333"/>
                </a:solidFill>
                <a:latin typeface="Arial" pitchFamily="34" charset="0"/>
                <a:cs typeface="Arial" pitchFamily="34" charset="0"/>
              </a:rPr>
              <a:t>: هو </a:t>
            </a:r>
            <a:r>
              <a:rPr lang="ar-IQ" dirty="0">
                <a:solidFill>
                  <a:srgbClr val="333333"/>
                </a:solidFill>
                <a:latin typeface="Arial" pitchFamily="34" charset="0"/>
                <a:cs typeface="Arial" pitchFamily="34" charset="0"/>
              </a:rPr>
              <a:t>الخداع والاحتيال، وله صور عديدة، منها غش الحاكم لرعيته، وغش التاجر للزبائن وغيرها العديد من الصور. </a:t>
            </a:r>
            <a:endParaRPr lang="en-US" dirty="0" smtClean="0">
              <a:solidFill>
                <a:srgbClr val="333333"/>
              </a:solidFill>
              <a:latin typeface="Arial" pitchFamily="34" charset="0"/>
              <a:cs typeface="Arial" pitchFamily="34" charset="0"/>
            </a:endParaRPr>
          </a:p>
          <a:p>
            <a:pPr marL="0" indent="0" algn="r">
              <a:buNone/>
            </a:pPr>
            <a:r>
              <a:rPr lang="ar-IQ" dirty="0" smtClean="0">
                <a:solidFill>
                  <a:srgbClr val="333333"/>
                </a:solidFill>
                <a:latin typeface="Arial" pitchFamily="34" charset="0"/>
                <a:cs typeface="Arial" pitchFamily="34" charset="0"/>
              </a:rPr>
              <a:t>والغش </a:t>
            </a:r>
            <a:r>
              <a:rPr lang="ar-IQ" dirty="0">
                <a:solidFill>
                  <a:srgbClr val="333333"/>
                </a:solidFill>
                <a:latin typeface="Arial" pitchFamily="34" charset="0"/>
                <a:cs typeface="Arial" pitchFamily="34" charset="0"/>
              </a:rPr>
              <a:t>في الامتحان هو الاعتماد على جهود الغير وسلبها منه إما بإرادته أو رغماً عنه. </a:t>
            </a:r>
            <a:endParaRPr lang="ar-IQ" dirty="0" smtClean="0">
              <a:solidFill>
                <a:srgbClr val="333333"/>
              </a:solidFill>
              <a:latin typeface="Arial" pitchFamily="34" charset="0"/>
              <a:cs typeface="Arial" pitchFamily="34" charset="0"/>
            </a:endParaRPr>
          </a:p>
          <a:p>
            <a:pPr marL="0" indent="0" algn="r">
              <a:buNone/>
            </a:pPr>
            <a:r>
              <a:rPr lang="ar-IQ" dirty="0" smtClean="0">
                <a:solidFill>
                  <a:srgbClr val="333333"/>
                </a:solidFill>
                <a:latin typeface="Arial" pitchFamily="34" charset="0"/>
                <a:cs typeface="Arial" pitchFamily="34" charset="0"/>
              </a:rPr>
              <a:t>تُعد </a:t>
            </a:r>
            <a:r>
              <a:rPr lang="ar-IQ" dirty="0">
                <a:solidFill>
                  <a:srgbClr val="333333"/>
                </a:solidFill>
                <a:latin typeface="Arial" pitchFamily="34" charset="0"/>
                <a:cs typeface="Arial" pitchFamily="34" charset="0"/>
              </a:rPr>
              <a:t>ظاهرة الغش في الامتحانات ظاهرة سلبية منتشرة كثيراً في مدارسنا في الوطن العربي، وهي من أخطر المشاكل التي </a:t>
            </a:r>
            <a:r>
              <a:rPr lang="ar-IQ" dirty="0" err="1">
                <a:solidFill>
                  <a:srgbClr val="333333"/>
                </a:solidFill>
                <a:latin typeface="Arial" pitchFamily="34" charset="0"/>
                <a:cs typeface="Arial" pitchFamily="34" charset="0"/>
              </a:rPr>
              <a:t>يواجهها</a:t>
            </a:r>
            <a:r>
              <a:rPr lang="ar-IQ" dirty="0">
                <a:solidFill>
                  <a:srgbClr val="333333"/>
                </a:solidFill>
                <a:latin typeface="Arial" pitchFamily="34" charset="0"/>
                <a:cs typeface="Arial" pitchFamily="34" charset="0"/>
              </a:rPr>
              <a:t> التعليم، وأكثرها تأثيراً على الطالب نفسه وعلى المجتمع، وغالباً ما يجتمع الغش مع عدة سلوكيات سلبية وأخلاق ذميمة، مثل الكذب والسرقة وخيانة الأمانة.</a:t>
            </a:r>
            <a:r>
              <a:rPr lang="ar-IQ" dirty="0">
                <a:latin typeface="Arial" pitchFamily="34" charset="0"/>
                <a:cs typeface="Arial" pitchFamily="34" charset="0"/>
              </a:rPr>
              <a:t/>
            </a:r>
            <a:br>
              <a:rPr lang="ar-IQ"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98367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66800" y="1028343"/>
            <a:ext cx="7391400" cy="6494085"/>
          </a:xfrm>
          <a:prstGeom prst="rect">
            <a:avLst/>
          </a:prstGeom>
        </p:spPr>
        <p:txBody>
          <a:bodyPr wrap="square">
            <a:spAutoFit/>
          </a:bodyPr>
          <a:lstStyle/>
          <a:p>
            <a:pPr algn="just"/>
            <a:r>
              <a:rPr lang="ar-IQ" sz="3200" dirty="0"/>
              <a:t>يعتبر الغش والخداع أحد أبشع الصفات التي قد يتّصف بها الإنسان خلال حياته في مختلف معاملاته سواء في الدراسة أو المعاملة وغيرها، ولعلّ الغش في الامتحانات أحد أشهر الظواهر العالميّة في المدارس، والمعاهد التعليميّة، والكليّات، والجامعات المنتشرة عبر العالم، وتعني عدم تحصيل العلامات أو التفوّق في الدراسة بغير المجهود الشخصي الذاتيّ بعد الدراسة لساعاتٍ للامتحانات المختلفة، وللغش العديد من الطرق كما تقف العديد من المسبّبات خلف هذه الظاهرة، والتي سنتحدّث عنها جميعاً في هذا المقال كما سنورد بعض الحلول لهذه المشكلة.</a:t>
            </a:r>
            <a:br>
              <a:rPr lang="ar-IQ" sz="3200" dirty="0"/>
            </a:br>
            <a:r>
              <a:rPr lang="ar-IQ" sz="3200" dirty="0"/>
              <a:t/>
            </a:r>
            <a:br>
              <a:rPr lang="ar-IQ" sz="3200" dirty="0"/>
            </a:br>
            <a:endParaRPr lang="en-US" sz="3200" dirty="0"/>
          </a:p>
        </p:txBody>
      </p:sp>
    </p:spTree>
    <p:extLst>
      <p:ext uri="{BB962C8B-B14F-4D97-AF65-F5344CB8AC3E}">
        <p14:creationId xmlns:p14="http://schemas.microsoft.com/office/powerpoint/2010/main" val="389010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الضغط النفسي الذي </a:t>
            </a:r>
            <a:r>
              <a:rPr lang="ar-IQ" dirty="0" err="1" smtClean="0"/>
              <a:t>يواجهه</a:t>
            </a:r>
            <a:r>
              <a:rPr lang="ar-IQ" dirty="0" smtClean="0"/>
              <a:t> الطلبة يوم الامتحان</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8246" y="1600200"/>
            <a:ext cx="664750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37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a:t>أسباب إقدام الطالب على </a:t>
            </a:r>
            <a:r>
              <a:rPr lang="ar-IQ" dirty="0" smtClean="0"/>
              <a:t>الغش </a:t>
            </a:r>
            <a:endParaRPr lang="en-US" dirty="0"/>
          </a:p>
        </p:txBody>
      </p:sp>
      <p:sp>
        <p:nvSpPr>
          <p:cNvPr id="3" name="مستطيل 2"/>
          <p:cNvSpPr/>
          <p:nvPr/>
        </p:nvSpPr>
        <p:spPr>
          <a:xfrm>
            <a:off x="914400" y="2057400"/>
            <a:ext cx="7696200" cy="4893647"/>
          </a:xfrm>
          <a:prstGeom prst="rect">
            <a:avLst/>
          </a:prstGeom>
        </p:spPr>
        <p:txBody>
          <a:bodyPr wrap="square">
            <a:spAutoFit/>
          </a:bodyPr>
          <a:lstStyle/>
          <a:p>
            <a:pPr algn="r"/>
            <a:r>
              <a:rPr lang="ar-IQ" sz="2400" dirty="0" smtClean="0"/>
              <a:t>للغش </a:t>
            </a:r>
            <a:r>
              <a:rPr lang="ar-IQ" sz="2400" dirty="0"/>
              <a:t>في الامتحانات أسباب كثيرة أكثر مما </a:t>
            </a:r>
            <a:r>
              <a:rPr lang="ar-IQ" sz="2400" dirty="0" smtClean="0"/>
              <a:t>نعتقد، وهي </a:t>
            </a:r>
            <a:r>
              <a:rPr lang="ar-IQ" sz="2400" dirty="0"/>
              <a:t>في غالبها حالة </a:t>
            </a:r>
            <a:r>
              <a:rPr lang="ar-IQ" sz="2400" dirty="0" smtClean="0"/>
              <a:t>نفسية فضلا عن كونها اصبحت تعد من الظواهر المجتمعية في بعض المجتمعات، </a:t>
            </a:r>
            <a:r>
              <a:rPr lang="ar-IQ" sz="2400" dirty="0"/>
              <a:t>وأسبابها هي: </a:t>
            </a:r>
            <a:endParaRPr lang="en-US" sz="2400" dirty="0" smtClean="0"/>
          </a:p>
          <a:p>
            <a:pPr algn="r"/>
            <a:r>
              <a:rPr lang="en-US" sz="2400" dirty="0" smtClean="0"/>
              <a:t>            </a:t>
            </a:r>
            <a:r>
              <a:rPr lang="ar-IQ" sz="2400" dirty="0" smtClean="0"/>
              <a:t>- شعور </a:t>
            </a:r>
            <a:r>
              <a:rPr lang="ar-IQ" sz="2400" dirty="0"/>
              <a:t>الطالب بضعف فهمه وتحصيله </a:t>
            </a:r>
            <a:r>
              <a:rPr lang="ar-IQ" sz="2400" dirty="0" err="1" smtClean="0"/>
              <a:t>الدراسي</a:t>
            </a:r>
            <a:r>
              <a:rPr lang="ar-IQ" sz="2400" dirty="0" err="1"/>
              <a:t>إحساس</a:t>
            </a:r>
            <a:r>
              <a:rPr lang="ar-IQ" sz="2400" dirty="0"/>
              <a:t> الطالب </a:t>
            </a:r>
            <a:r>
              <a:rPr lang="ar-IQ" sz="2400" dirty="0" smtClean="0"/>
              <a:t>وضعف </a:t>
            </a:r>
            <a:r>
              <a:rPr lang="ar-IQ" sz="2400" dirty="0"/>
              <a:t>القدرات العقلية لديه</a:t>
            </a:r>
            <a:r>
              <a:rPr lang="ar-IQ" sz="2400" dirty="0" smtClean="0"/>
              <a:t>.</a:t>
            </a:r>
            <a:r>
              <a:rPr lang="ar-IQ" sz="2400" dirty="0"/>
              <a:t/>
            </a:r>
            <a:br>
              <a:rPr lang="ar-IQ" sz="2400" dirty="0"/>
            </a:br>
            <a:r>
              <a:rPr lang="ar-IQ" sz="2400" dirty="0" smtClean="0"/>
              <a:t>- عدم </a:t>
            </a:r>
            <a:r>
              <a:rPr lang="ar-IQ" sz="2400" dirty="0"/>
              <a:t>شعور الطالب بالمسؤولية وعدم الجدية تجاه المدرسة. </a:t>
            </a:r>
            <a:endParaRPr lang="en-US" sz="2400" dirty="0" smtClean="0"/>
          </a:p>
          <a:p>
            <a:pPr algn="r"/>
            <a:r>
              <a:rPr lang="ar-IQ" sz="2400" dirty="0" smtClean="0"/>
              <a:t>- كثرة </a:t>
            </a:r>
            <a:r>
              <a:rPr lang="ar-IQ" sz="2400" dirty="0"/>
              <a:t>مطالبة المعلم بالواجبات وملل الطالب من الدراسة وكرهه لها. </a:t>
            </a:r>
            <a:endParaRPr lang="en-US" sz="2400" dirty="0" smtClean="0"/>
          </a:p>
          <a:p>
            <a:pPr algn="r"/>
            <a:r>
              <a:rPr lang="ar-IQ" sz="2400" dirty="0" smtClean="0"/>
              <a:t>- شعور </a:t>
            </a:r>
            <a:r>
              <a:rPr lang="ar-IQ" sz="2400" dirty="0"/>
              <a:t>بالخوف والقلق من الامتحان والفشل فيه، </a:t>
            </a:r>
            <a:endParaRPr lang="ar-IQ" sz="2400" dirty="0" smtClean="0"/>
          </a:p>
          <a:p>
            <a:pPr algn="r"/>
            <a:r>
              <a:rPr lang="ar-IQ" sz="2400" dirty="0" smtClean="0"/>
              <a:t>- وضغط </a:t>
            </a:r>
            <a:r>
              <a:rPr lang="ar-IQ" sz="2400" dirty="0"/>
              <a:t>الأهل على الطالب لتحصيل </a:t>
            </a:r>
            <a:r>
              <a:rPr lang="ar-IQ" sz="2400" dirty="0" smtClean="0"/>
              <a:t>الدرجات بأية </a:t>
            </a:r>
            <a:r>
              <a:rPr lang="ar-IQ" sz="2400" dirty="0"/>
              <a:t>طريقة </a:t>
            </a:r>
            <a:r>
              <a:rPr lang="ar-IQ" sz="2400" dirty="0" smtClean="0"/>
              <a:t>كانت </a:t>
            </a:r>
          </a:p>
          <a:p>
            <a:pPr algn="r"/>
            <a:r>
              <a:rPr lang="ar-IQ" sz="2400" dirty="0" smtClean="0"/>
              <a:t>- فرصة </a:t>
            </a:r>
            <a:r>
              <a:rPr lang="ar-IQ" sz="2400" dirty="0"/>
              <a:t>سهلة للغش وضعف شخصية المعلم. </a:t>
            </a:r>
            <a:endParaRPr lang="ar-IQ" sz="2400" dirty="0" smtClean="0"/>
          </a:p>
          <a:p>
            <a:pPr algn="r"/>
            <a:r>
              <a:rPr lang="ar-IQ" sz="2400" dirty="0" smtClean="0"/>
              <a:t>- شعور </a:t>
            </a:r>
            <a:r>
              <a:rPr lang="ar-IQ" sz="2400" dirty="0"/>
              <a:t>الطالب بتحدي المعلم وحبه لكسر القوانين. </a:t>
            </a:r>
            <a:endParaRPr lang="en-US" sz="2400" dirty="0" smtClean="0"/>
          </a:p>
          <a:p>
            <a:pPr algn="r"/>
            <a:r>
              <a:rPr lang="ar-IQ" sz="2400" dirty="0" smtClean="0"/>
              <a:t>- قلة </a:t>
            </a:r>
            <a:r>
              <a:rPr lang="ar-IQ" sz="2400" dirty="0"/>
              <a:t>الوازع الديني وقلة الخوف من الله.</a:t>
            </a:r>
          </a:p>
          <a:p>
            <a:pPr algn="r"/>
            <a:endParaRPr lang="ar-IQ" sz="2400" dirty="0"/>
          </a:p>
        </p:txBody>
      </p:sp>
    </p:spTree>
    <p:extLst>
      <p:ext uri="{BB962C8B-B14F-4D97-AF65-F5344CB8AC3E}">
        <p14:creationId xmlns:p14="http://schemas.microsoft.com/office/powerpoint/2010/main" val="3634248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1582341"/>
            <a:ext cx="7696200" cy="2677656"/>
          </a:xfrm>
          <a:prstGeom prst="rect">
            <a:avLst/>
          </a:prstGeom>
        </p:spPr>
        <p:txBody>
          <a:bodyPr wrap="square">
            <a:spAutoFit/>
          </a:bodyPr>
          <a:lstStyle/>
          <a:p>
            <a:pPr algn="r"/>
            <a:r>
              <a:rPr lang="ar-IQ" sz="2400" dirty="0" smtClean="0"/>
              <a:t>- اكتساب </a:t>
            </a:r>
            <a:r>
              <a:rPr lang="ar-IQ" sz="2400" dirty="0"/>
              <a:t>عادة الغش من المجتمع؛ فالطالب يطّلع في حياته على مئات حالات الغشّ والرشوة والاختلاس في كافّة مجالات الحياة؛ الأمر الذي يؤدي إلى عدم شعوره بأدنى حرج أو ضمير من فعل الغش، واعتباره فعلاً عادياً يقوم به </a:t>
            </a:r>
            <a:endParaRPr lang="ar-IQ" sz="2400" dirty="0" smtClean="0"/>
          </a:p>
          <a:p>
            <a:pPr algn="r"/>
            <a:r>
              <a:rPr lang="ar-IQ" sz="2400" dirty="0" smtClean="0"/>
              <a:t>الجميع </a:t>
            </a:r>
            <a:r>
              <a:rPr lang="ar-IQ" sz="2400" dirty="0"/>
              <a:t>أو الغالبية.</a:t>
            </a:r>
            <a:br>
              <a:rPr lang="ar-IQ" sz="2400" dirty="0"/>
            </a:br>
            <a:r>
              <a:rPr lang="ar-IQ" sz="2400" dirty="0" smtClean="0"/>
              <a:t>- انعدام </a:t>
            </a:r>
            <a:r>
              <a:rPr lang="ar-IQ" sz="2400" dirty="0"/>
              <a:t>أو قلة الوقت للمذاكرة.</a:t>
            </a:r>
            <a:br>
              <a:rPr lang="ar-IQ" sz="2400" dirty="0"/>
            </a:br>
            <a:r>
              <a:rPr lang="ar-IQ" sz="2400" dirty="0" smtClean="0"/>
              <a:t>- اقتصار </a:t>
            </a:r>
            <a:r>
              <a:rPr lang="ar-IQ" sz="2400" dirty="0"/>
              <a:t>التعليم على الجانب النظري دون العملي.</a:t>
            </a:r>
            <a:br>
              <a:rPr lang="ar-IQ" sz="2400" dirty="0"/>
            </a:br>
            <a:r>
              <a:rPr lang="ar-IQ" sz="2400" dirty="0" smtClean="0"/>
              <a:t>- ضعف الثقافة القانونية للطلبة وعدم معرفتهم بالتعليمات </a:t>
            </a:r>
            <a:r>
              <a:rPr lang="ar-IQ" sz="2400" dirty="0" err="1" smtClean="0"/>
              <a:t>الامتحانية</a:t>
            </a:r>
            <a:endParaRPr lang="en-US" sz="2400" dirty="0"/>
          </a:p>
        </p:txBody>
      </p:sp>
    </p:spTree>
    <p:extLst>
      <p:ext uri="{BB962C8B-B14F-4D97-AF65-F5344CB8AC3E}">
        <p14:creationId xmlns:p14="http://schemas.microsoft.com/office/powerpoint/2010/main" val="102327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مخاطر الغش بالامتحانات</a:t>
            </a:r>
            <a:endParaRPr lang="en-US" dirty="0"/>
          </a:p>
        </p:txBody>
      </p:sp>
      <p:sp>
        <p:nvSpPr>
          <p:cNvPr id="4" name="مستطيل 3"/>
          <p:cNvSpPr/>
          <p:nvPr/>
        </p:nvSpPr>
        <p:spPr>
          <a:xfrm>
            <a:off x="762000" y="2133600"/>
            <a:ext cx="7543800" cy="4401205"/>
          </a:xfrm>
          <a:prstGeom prst="rect">
            <a:avLst/>
          </a:prstGeom>
        </p:spPr>
        <p:txBody>
          <a:bodyPr wrap="square">
            <a:spAutoFit/>
          </a:bodyPr>
          <a:lstStyle/>
          <a:p>
            <a:pPr algn="r"/>
            <a:r>
              <a:rPr lang="ar-IQ" sz="2000" dirty="0" smtClean="0"/>
              <a:t>- الغش </a:t>
            </a:r>
            <a:r>
              <a:rPr lang="ar-IQ" sz="2000" dirty="0"/>
              <a:t>قبل كل شيء هو فعل يغضب الله تعالى، ودليل على خبث النفس ودناءتها، وهو طريق لحرمان الله تعالى للغشاش من البركة وإجابة الدعاء. </a:t>
            </a:r>
            <a:endParaRPr lang="en-US" sz="2000" dirty="0" smtClean="0"/>
          </a:p>
          <a:p>
            <a:pPr algn="r"/>
            <a:r>
              <a:rPr lang="ar-IQ" sz="2000" dirty="0" smtClean="0"/>
              <a:t>- الغش </a:t>
            </a:r>
            <a:r>
              <a:rPr lang="ar-IQ" sz="2000" dirty="0"/>
              <a:t>في الامتحان هو سلوك انحرافي يعرقل العملية التعليمية التربوية، ويخل بأحد أهدافها، وهو تقييم الطالب وإعطاؤه العلامة التي يستحقها، فالتقييم للطالب الغشاش هو بمثابة تزييف وتحريف لنتائجه وفهمه للمادة التدريسية</a:t>
            </a:r>
            <a:r>
              <a:rPr lang="ar-IQ" sz="2000" dirty="0" smtClean="0"/>
              <a:t>.</a:t>
            </a:r>
            <a:endParaRPr lang="en-US" sz="2000" dirty="0" smtClean="0"/>
          </a:p>
          <a:p>
            <a:pPr algn="r"/>
            <a:r>
              <a:rPr lang="ar-IQ" sz="2000" dirty="0" smtClean="0"/>
              <a:t> - إن </a:t>
            </a:r>
            <a:r>
              <a:rPr lang="ar-IQ" sz="2000" dirty="0"/>
              <a:t>الطالب الذي تعوّد على الغش في امتحانات المدرسة دون أن يردعه أو يربيه أحد، سيستمر في ذلك الفعل في امتحانات الثانوية والجامعة وحتى في امتحانات قبول الوظائف، وهذا ما يجعله فرداً سلبياً في المجتمع، يعتمد دوماً على غيره، ولا يتصف بالإبداع والإنتاج ولا يخدم أية مؤسسة يعمل فيها مستقبلاً، ولذلك فالغشاش مصدر خطر لأي مكان يتواجد فيه. </a:t>
            </a:r>
            <a:endParaRPr lang="en-US" sz="2000" dirty="0" smtClean="0"/>
          </a:p>
          <a:p>
            <a:pPr algn="r"/>
            <a:r>
              <a:rPr lang="ar-IQ" sz="2000" dirty="0" smtClean="0"/>
              <a:t>- تساهُل </a:t>
            </a:r>
            <a:r>
              <a:rPr lang="ar-IQ" sz="2000" dirty="0"/>
              <a:t>المعلمين والمراقبين في موضوع الغش في الامتحانات وعدم وضع عقوبات واضحة له، يسبب في خلق جيل كامل يتصف </a:t>
            </a:r>
            <a:r>
              <a:rPr lang="ar-IQ" sz="2000" dirty="0" err="1"/>
              <a:t>باللامسؤولية</a:t>
            </a:r>
            <a:r>
              <a:rPr lang="ar-IQ" sz="2000" dirty="0"/>
              <a:t> واللامبالاة والاستهزاء بالقوانين والأنظمة، وهذه خطوة تؤهلهم للدخول في عالم الانحراف والإجرام.</a:t>
            </a:r>
            <a:br>
              <a:rPr lang="ar-IQ" sz="2000" dirty="0"/>
            </a:br>
            <a:r>
              <a:rPr lang="ar-IQ" sz="2000" dirty="0"/>
              <a:t/>
            </a:r>
            <a:br>
              <a:rPr lang="ar-IQ" sz="2000" dirty="0"/>
            </a:br>
            <a:endParaRPr lang="en-US" sz="2000" dirty="0"/>
          </a:p>
        </p:txBody>
      </p:sp>
    </p:spTree>
    <p:extLst>
      <p:ext uri="{BB962C8B-B14F-4D97-AF65-F5344CB8AC3E}">
        <p14:creationId xmlns:p14="http://schemas.microsoft.com/office/powerpoint/2010/main" val="2977967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اساليب الغش في الامتحان وسبل معالجتها</a:t>
            </a:r>
            <a:endParaRPr lang="en-US" dirty="0"/>
          </a:p>
        </p:txBody>
      </p:sp>
      <p:sp>
        <p:nvSpPr>
          <p:cNvPr id="3" name="مستطيل 2"/>
          <p:cNvSpPr/>
          <p:nvPr/>
        </p:nvSpPr>
        <p:spPr>
          <a:xfrm>
            <a:off x="990600" y="1582341"/>
            <a:ext cx="7162800" cy="4832092"/>
          </a:xfrm>
          <a:prstGeom prst="rect">
            <a:avLst/>
          </a:prstGeom>
        </p:spPr>
        <p:txBody>
          <a:bodyPr wrap="square">
            <a:spAutoFit/>
          </a:bodyPr>
          <a:lstStyle/>
          <a:p>
            <a:pPr algn="r"/>
            <a:r>
              <a:rPr lang="ar-IQ" sz="2800" dirty="0" smtClean="0"/>
              <a:t>- التحدث </a:t>
            </a:r>
            <a:r>
              <a:rPr lang="ar-IQ" sz="2800" dirty="0"/>
              <a:t>مع الزملاء أو الأصدقاء في قاعة الامتحان. </a:t>
            </a:r>
            <a:endParaRPr lang="ar-IQ" sz="2800" dirty="0" smtClean="0"/>
          </a:p>
          <a:p>
            <a:pPr algn="r"/>
            <a:r>
              <a:rPr lang="ar-IQ" sz="2800" dirty="0" smtClean="0"/>
              <a:t>- استعمال الهواتف والسماعات المخفية. </a:t>
            </a:r>
          </a:p>
          <a:p>
            <a:pPr algn="r"/>
            <a:r>
              <a:rPr lang="ar-IQ" sz="2800" dirty="0" smtClean="0"/>
              <a:t>- حمل </a:t>
            </a:r>
            <a:r>
              <a:rPr lang="ar-IQ" sz="2800" dirty="0"/>
              <a:t>القصاصات الورقية داخل القاعة. </a:t>
            </a:r>
            <a:endParaRPr lang="ar-IQ" sz="2800" dirty="0" smtClean="0"/>
          </a:p>
          <a:p>
            <a:pPr algn="r"/>
            <a:r>
              <a:rPr lang="ar-IQ" sz="2800" dirty="0" smtClean="0"/>
              <a:t>- إدخال </a:t>
            </a:r>
            <a:r>
              <a:rPr lang="ar-IQ" sz="2800" dirty="0"/>
              <a:t>كتاب المادة إلى قاعة الامتحان. الكتابة على المقاعد. </a:t>
            </a:r>
            <a:endParaRPr lang="ar-IQ" sz="2800" dirty="0" smtClean="0"/>
          </a:p>
          <a:p>
            <a:pPr algn="r"/>
            <a:r>
              <a:rPr lang="ar-IQ" sz="2800" dirty="0" smtClean="0"/>
              <a:t>- إشارات </a:t>
            </a:r>
            <a:r>
              <a:rPr lang="ar-IQ" sz="2800" dirty="0"/>
              <a:t>الأيدي. </a:t>
            </a:r>
            <a:endParaRPr lang="ar-IQ" sz="2800" dirty="0" smtClean="0"/>
          </a:p>
          <a:p>
            <a:pPr algn="r"/>
            <a:r>
              <a:rPr lang="ar-IQ" sz="2800" dirty="0" smtClean="0"/>
              <a:t>- استخدام </a:t>
            </a:r>
            <a:r>
              <a:rPr lang="ar-IQ" sz="2800" dirty="0"/>
              <a:t>الآلات الحاسبة. </a:t>
            </a:r>
            <a:endParaRPr lang="ar-IQ" sz="2800" dirty="0" smtClean="0"/>
          </a:p>
          <a:p>
            <a:pPr algn="r"/>
            <a:r>
              <a:rPr lang="ar-IQ" sz="2800" dirty="0" smtClean="0"/>
              <a:t>- الكتابة </a:t>
            </a:r>
            <a:r>
              <a:rPr lang="ar-IQ" sz="2800" dirty="0"/>
              <a:t>على الأقدام أو الأيدي أو غيرها من أجزاء الجسم. </a:t>
            </a:r>
            <a:endParaRPr lang="ar-IQ" sz="2800" dirty="0" smtClean="0"/>
          </a:p>
          <a:p>
            <a:pPr algn="r"/>
            <a:r>
              <a:rPr lang="ar-IQ" sz="2800" dirty="0" smtClean="0"/>
              <a:t>- كتابة </a:t>
            </a:r>
            <a:r>
              <a:rPr lang="ar-IQ" sz="2800" dirty="0"/>
              <a:t>معلومات الامتحان على المساطر الخشبية أو حتى البلاستيكية.</a:t>
            </a:r>
            <a:br>
              <a:rPr lang="ar-IQ" sz="2800" dirty="0"/>
            </a:br>
            <a:r>
              <a:rPr lang="ar-IQ" sz="2800" dirty="0"/>
              <a:t/>
            </a:r>
            <a:br>
              <a:rPr lang="ar-IQ" sz="2800" dirty="0"/>
            </a:br>
            <a:endParaRPr lang="en-US" sz="2800" dirty="0"/>
          </a:p>
        </p:txBody>
      </p:sp>
    </p:spTree>
    <p:extLst>
      <p:ext uri="{BB962C8B-B14F-4D97-AF65-F5344CB8AC3E}">
        <p14:creationId xmlns:p14="http://schemas.microsoft.com/office/powerpoint/2010/main" val="177755533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626</Words>
  <Application>Microsoft Office PowerPoint</Application>
  <PresentationFormat>عرض على الشاشة (3:4)‏</PresentationFormat>
  <Paragraphs>48</Paragraphs>
  <Slides>20</Slides>
  <Notes>1</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نسق Office</vt:lpstr>
      <vt:lpstr> وزارة التعليم العالي والبحث العلمي                جامعة ديالى   </vt:lpstr>
      <vt:lpstr>عرض تقديمي في PowerPoint</vt:lpstr>
      <vt:lpstr>تعريف الغش</vt:lpstr>
      <vt:lpstr>عرض تقديمي في PowerPoint</vt:lpstr>
      <vt:lpstr>الضغط النفسي الذي يواجهه الطلبة يوم الامتحان</vt:lpstr>
      <vt:lpstr>أسباب إقدام الطالب على الغش </vt:lpstr>
      <vt:lpstr>عرض تقديمي في PowerPoint</vt:lpstr>
      <vt:lpstr>مخاطر الغش بالامتحانات</vt:lpstr>
      <vt:lpstr>اساليب الغش في الامتحان وسبل معالجتها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طرق العلاج</vt:lpstr>
      <vt:lpstr>عرض تقديمي في PowerPoint</vt:lpstr>
      <vt:lpstr>عرض تقديمي في PowerPoint</vt:lpstr>
      <vt:lpstr>دمتم موفقين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dc:creator>
  <cp:lastModifiedBy>pc</cp:lastModifiedBy>
  <cp:revision>11</cp:revision>
  <dcterms:created xsi:type="dcterms:W3CDTF">2019-04-28T19:42:45Z</dcterms:created>
  <dcterms:modified xsi:type="dcterms:W3CDTF">2019-04-29T12:54:02Z</dcterms:modified>
</cp:coreProperties>
</file>