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90222831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210841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209380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30150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23594350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48391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20314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72757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73623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03088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205235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334126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1143000"/>
          </a:xfrm>
        </p:spPr>
        <p:txBody>
          <a:bodyPr>
            <a:normAutofit/>
          </a:bodyPr>
          <a:lstStyle/>
          <a:p>
            <a:pPr algn="ctr"/>
            <a:r>
              <a:rPr lang="ar-IQ" sz="6600" dirty="0" smtClean="0"/>
              <a:t>المحاضرة التاسعة </a:t>
            </a:r>
            <a:endParaRPr lang="ar-IQ" sz="6600" dirty="0"/>
          </a:p>
        </p:txBody>
      </p:sp>
      <p:sp>
        <p:nvSpPr>
          <p:cNvPr id="3" name="عنصر نائب للمحتوى 2"/>
          <p:cNvSpPr>
            <a:spLocks noGrp="1"/>
          </p:cNvSpPr>
          <p:nvPr>
            <p:ph idx="1"/>
          </p:nvPr>
        </p:nvSpPr>
        <p:spPr>
          <a:xfrm>
            <a:off x="457200" y="1412776"/>
            <a:ext cx="8229600" cy="4911824"/>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marL="0" indent="0">
              <a:buNone/>
            </a:pPr>
            <a:r>
              <a:rPr lang="ar-IQ" dirty="0"/>
              <a:t> 2- أنواع المفاهيم:</a:t>
            </a:r>
          </a:p>
          <a:p>
            <a:pPr marL="0" indent="0">
              <a:buNone/>
            </a:pPr>
            <a:r>
              <a:rPr lang="ar-IQ" dirty="0"/>
              <a:t>كما تعددت تعاريف المفهوم تعددت كذلك أنواعه، إذ نجد هناك وجهات مختلفة لأنواع المفاهيم، فهناك من يرى أننا يمكن تقسيمها إلى قسمين: مفاهيم تلقائية ومفاهيم علمية (</a:t>
            </a:r>
            <a:r>
              <a:rPr lang="ar-IQ" dirty="0" err="1"/>
              <a:t>بياجيه</a:t>
            </a:r>
            <a:r>
              <a:rPr lang="ar-IQ" dirty="0"/>
              <a:t> (</a:t>
            </a:r>
            <a:r>
              <a:rPr lang="en-US" dirty="0"/>
              <a:t>Piaget))،</a:t>
            </a:r>
          </a:p>
          <a:p>
            <a:pPr marL="0" indent="0">
              <a:buNone/>
            </a:pPr>
            <a:r>
              <a:rPr lang="ar-IQ" dirty="0"/>
              <a:t>فالمفاهيم التلقائية: يكتسبها غالبا المتعلم من تلقاء نفسه عبر </a:t>
            </a:r>
            <a:r>
              <a:rPr lang="ar-IQ" dirty="0" err="1"/>
              <a:t>إحتكاكه</a:t>
            </a:r>
            <a:r>
              <a:rPr lang="ar-IQ" dirty="0"/>
              <a:t> بالبيئة من خلال الخبرة الحسيّة المباشرة مثل: مفهوم الحجم.</a:t>
            </a:r>
          </a:p>
          <a:p>
            <a:pPr marL="0" indent="0">
              <a:buNone/>
            </a:pPr>
            <a:r>
              <a:rPr lang="ar-IQ" dirty="0"/>
              <a:t>أمّا المفاهيم العلميّة: فهي التي يكتسبها غالبا المتعلّم عن طريق مرشد أو معلّم مثل: مفهوم التوازي.</a:t>
            </a:r>
          </a:p>
          <a:p>
            <a:pPr marL="0" indent="0">
              <a:buNone/>
            </a:pPr>
            <a:r>
              <a:rPr lang="ar-IQ" dirty="0"/>
              <a:t>أو أن تقسم المفاهيم إلى ثلاثة: مفهوم موصل أو رابط أو موحد ومفهوم غير رابط ومفهوم علائقي (</a:t>
            </a:r>
            <a:r>
              <a:rPr lang="ar-IQ" dirty="0" err="1"/>
              <a:t>برونر</a:t>
            </a:r>
            <a:r>
              <a:rPr lang="ar-IQ" dirty="0"/>
              <a:t>(</a:t>
            </a:r>
            <a:r>
              <a:rPr lang="en-US" dirty="0"/>
              <a:t>Bruner)).</a:t>
            </a:r>
          </a:p>
          <a:p>
            <a:pPr marL="0" indent="0">
              <a:buNone/>
            </a:pPr>
            <a:r>
              <a:rPr lang="en-US" dirty="0"/>
              <a:t>    - </a:t>
            </a:r>
            <a:r>
              <a:rPr lang="ar-IQ" dirty="0"/>
              <a:t>المفاهيم الواصلة أو الرابطة أو الموّحدة: وهي تعرف بمجموعة السّمات المشتركة بين فئة من الأشياء أو المواقف.</a:t>
            </a:r>
          </a:p>
          <a:p>
            <a:pPr marL="0" indent="0">
              <a:buNone/>
            </a:pPr>
            <a:r>
              <a:rPr lang="ar-IQ" dirty="0"/>
              <a:t>    - المفاهيم غير الواصلة أو غير الرّابطة: تعرف بمجموعة السّمات أو الخواص المتباينة بين فئة من العناصر والأشياء أو المواقف.</a:t>
            </a:r>
          </a:p>
          <a:p>
            <a:pPr marL="0" indent="0">
              <a:buNone/>
            </a:pPr>
            <a:r>
              <a:rPr lang="ar-IQ" dirty="0"/>
              <a:t>    - المفاهيم العلائقيّة: هي تعرف بمجموعة السّمات أو الخواص المشتركة المتباينة بين فئة من العناصر أو الأشياء أو المواقف.</a:t>
            </a:r>
          </a:p>
        </p:txBody>
      </p:sp>
    </p:spTree>
    <p:extLst>
      <p:ext uri="{BB962C8B-B14F-4D97-AF65-F5344CB8AC3E}">
        <p14:creationId xmlns:p14="http://schemas.microsoft.com/office/powerpoint/2010/main" val="1338230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3- المدرك العلمي: </a:t>
            </a:r>
          </a:p>
          <a:p>
            <a:pPr marL="0" indent="0">
              <a:buNone/>
            </a:pPr>
            <a:r>
              <a:rPr lang="ar-IQ" dirty="0"/>
              <a:t>تعددت كذلك تعاريف المدرك العلمي حتى وإن كانت في مجملها تدور حول إبراز العمل العقلي الذهني المحض، من هذه التعريفات نذكر على سبيل المثال:</a:t>
            </a:r>
          </a:p>
          <a:p>
            <a:pPr marL="0" indent="0">
              <a:buNone/>
            </a:pPr>
            <a:r>
              <a:rPr lang="ar-IQ" dirty="0"/>
              <a:t>    - تعريف </a:t>
            </a:r>
            <a:r>
              <a:rPr lang="ar-IQ" dirty="0" err="1"/>
              <a:t>أوسجد</a:t>
            </a:r>
            <a:r>
              <a:rPr lang="ar-IQ" dirty="0"/>
              <a:t>: يقصد بالمدرك، </a:t>
            </a:r>
            <a:r>
              <a:rPr lang="ar-IQ" dirty="0" err="1"/>
              <a:t>إستجابة</a:t>
            </a:r>
            <a:r>
              <a:rPr lang="ar-IQ" dirty="0"/>
              <a:t> عامة لغوية لمجموعة من الظواهر التي ترتبط مع بعضها البعض في مظهر من المظاهر.</a:t>
            </a:r>
          </a:p>
          <a:p>
            <a:pPr marL="0" indent="0">
              <a:buNone/>
            </a:pPr>
            <a:r>
              <a:rPr lang="ar-IQ" dirty="0"/>
              <a:t>    - وكلارك هل يعرف المدرك كالتالي: هي تكوينات علميّة متعدّدة، ترتبط مع بعضها البعض حتى تؤدي إلى ظهور </a:t>
            </a:r>
            <a:r>
              <a:rPr lang="ar-IQ" dirty="0" err="1"/>
              <a:t>إستجابة</a:t>
            </a:r>
            <a:r>
              <a:rPr lang="ar-IQ" dirty="0"/>
              <a:t> معيّنة نتيجة تعرّضه للمثيرات.</a:t>
            </a:r>
          </a:p>
          <a:p>
            <a:pPr marL="0" indent="0">
              <a:buNone/>
            </a:pPr>
            <a:r>
              <a:rPr lang="ar-IQ" dirty="0"/>
              <a:t>   - أما </a:t>
            </a:r>
            <a:r>
              <a:rPr lang="ar-IQ" dirty="0" err="1"/>
              <a:t>أرثر</a:t>
            </a:r>
            <a:r>
              <a:rPr lang="ar-IQ" dirty="0"/>
              <a:t> جيتس فيعرف المدركات باسم "التعميم" وهو إدراك العلاقة أو الخاصيّة المشتركة أو المبدأ في عدد من المواقف. وهو يرى أن الإنسان يستطيع أن يصنف معلوماته فيستعمل رمزا واحدا لمجموعة من المفردات بعد عملية تصنيفها وربطها، وهذا الرّمز الواحد هو المدرك وهذه العملية تحتاج إلى تجميع الخبرات السابقة وإلى قدر كاف من الإلمام باللغة.  هذا التعريف يركز على القدرات العقلية إضافة إلى التجارب أو الخبرات السابقة. وهذا العمل تقوم به الكلمات بصورة رئيسية، وهي تنظم المثيرات أو الظواهر ثم تربط بينها وبين الخبرات السابقة.</a:t>
            </a:r>
          </a:p>
          <a:p>
            <a:pPr marL="0" indent="0">
              <a:buNone/>
            </a:pPr>
            <a:endParaRPr lang="ar-IQ" dirty="0"/>
          </a:p>
        </p:txBody>
      </p:sp>
    </p:spTree>
    <p:extLst>
      <p:ext uri="{BB962C8B-B14F-4D97-AF65-F5344CB8AC3E}">
        <p14:creationId xmlns:p14="http://schemas.microsoft.com/office/powerpoint/2010/main" val="4098832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غير أن هناك من لا يفرق بين "المدرك" و"المفهوم" كسموك (</a:t>
            </a:r>
            <a:r>
              <a:rPr lang="en-US" dirty="0"/>
              <a:t>Smock) </a:t>
            </a:r>
            <a:r>
              <a:rPr lang="ar-IQ" dirty="0"/>
              <a:t>الذي يرى أن المدرك هو استجابة رمزية عامة لمجموعة من المثيرات ليس بينها بالضرورة عناصر مشتركة ولكنّها تتجمع في تنظيمات إدراكية أو أنماط إدراكية معينة.</a:t>
            </a:r>
          </a:p>
          <a:p>
            <a:pPr marL="0" indent="0">
              <a:buNone/>
            </a:pPr>
            <a:r>
              <a:rPr lang="ar-IQ" dirty="0"/>
              <a:t>مهما اختلفت التعريفات فإنها كلها تتفق على أن المدرك هو </a:t>
            </a:r>
            <a:r>
              <a:rPr lang="ar-IQ" dirty="0" err="1"/>
              <a:t>إستجابة</a:t>
            </a:r>
            <a:r>
              <a:rPr lang="ar-IQ" dirty="0"/>
              <a:t> لفظية لغوية عامة تربط بين مجموعة من المثيرات. غير أنهم لم يتفقوا حول الصفات (الخصائص) المشتركة التي تجمع هذه المدركات ونجد ثلاثة اتجاهات:</a:t>
            </a:r>
          </a:p>
          <a:p>
            <a:pPr marL="0" indent="0">
              <a:buNone/>
            </a:pPr>
            <a:r>
              <a:rPr lang="ar-IQ" dirty="0"/>
              <a:t>       - الأول: يقصد بالخصائص المشتركة تلك العناصر المتطابقة بين المثيرات التي يجمعها المدرك، مثال: مدرك (شجرة) تختلف الأشجار في حجمها ونوعها وشكلها ونوعية ثمارها إلا أنّها جميعا لابدّ أن تشترك في وجود صفات مشتركة فيما بينها.</a:t>
            </a:r>
          </a:p>
          <a:p>
            <a:pPr marL="0" indent="0">
              <a:buNone/>
            </a:pPr>
            <a:endParaRPr lang="ar-IQ" dirty="0"/>
          </a:p>
        </p:txBody>
      </p:sp>
    </p:spTree>
    <p:extLst>
      <p:ext uri="{BB962C8B-B14F-4D97-AF65-F5344CB8AC3E}">
        <p14:creationId xmlns:p14="http://schemas.microsoft.com/office/powerpoint/2010/main" val="156334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الثاني: خلاف </a:t>
            </a:r>
            <a:r>
              <a:rPr lang="ar-IQ" dirty="0" err="1"/>
              <a:t>الإتجاه</a:t>
            </a:r>
            <a:r>
              <a:rPr lang="ar-IQ" dirty="0"/>
              <a:t> الأول يحدد هذا الاتجاه الخصائص المشتركة بأنّها علاقات جزئية بين الأشياء وليس تطابقا. مثال: الكرة، حبة بطيخ أحمر ("دلاع")، عجلة السيارة، هي أشياء رغم التباين الموجود فيما بينها إلا أن هناك علاقات جزئية موجودة بين هذه الأشياء أهمها علاقة الدائرية في كل منها.</a:t>
            </a:r>
          </a:p>
          <a:p>
            <a:pPr marL="0" indent="0">
              <a:buNone/>
            </a:pPr>
            <a:r>
              <a:rPr lang="ar-IQ" dirty="0"/>
              <a:t>      - الثالث: يرى هذا الاتجاه أن الخصائص المشتركة هي المعنى المتوسط، مثال: </a:t>
            </a:r>
            <a:r>
              <a:rPr lang="ar-IQ" dirty="0" err="1"/>
              <a:t>الكرمبيط</a:t>
            </a:r>
            <a:r>
              <a:rPr lang="ar-IQ" dirty="0"/>
              <a:t>، الطماطم، البصل، الجزر، ليس بينها علاقة تطابق ولا علاقة جزئيّة ولكنها جميعا تشترك في أنّها من الخضروات.</a:t>
            </a:r>
          </a:p>
          <a:p>
            <a:pPr marL="0" indent="0">
              <a:buNone/>
            </a:pPr>
            <a:endParaRPr lang="ar-IQ" dirty="0"/>
          </a:p>
        </p:txBody>
      </p:sp>
    </p:spTree>
    <p:extLst>
      <p:ext uri="{BB962C8B-B14F-4D97-AF65-F5344CB8AC3E}">
        <p14:creationId xmlns:p14="http://schemas.microsoft.com/office/powerpoint/2010/main" val="3368339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4 - تعلم المفهوم:</a:t>
            </a:r>
          </a:p>
          <a:p>
            <a:pPr marL="0" indent="0">
              <a:buNone/>
            </a:pPr>
            <a:endParaRPr lang="ar-IQ" dirty="0"/>
          </a:p>
          <a:p>
            <a:pPr marL="0" indent="0">
              <a:buNone/>
            </a:pPr>
            <a:r>
              <a:rPr lang="ar-IQ" dirty="0"/>
              <a:t>هو نشاط عقلي يتمثل في قدرة الفرد على إعطاء </a:t>
            </a:r>
            <a:r>
              <a:rPr lang="ar-IQ" dirty="0" err="1"/>
              <a:t>إستجابة</a:t>
            </a:r>
            <a:r>
              <a:rPr lang="ar-IQ" dirty="0"/>
              <a:t> واحدة لمجموعة من المثيرات التي تشترك معا بخصائص متشابهة ويتضمن عمليتين أساسيتين هما: التمييز والتعميم.</a:t>
            </a:r>
          </a:p>
          <a:p>
            <a:pPr marL="0" indent="0">
              <a:buNone/>
            </a:pPr>
            <a:r>
              <a:rPr lang="ar-IQ" dirty="0"/>
              <a:t>فتعلم المفهوم يتضمن أي نشاط يؤدي إلى تصنيف حوادث أو مثيرات متباينة جزئيا في صنف واحد، وذلك يكون وفق قاعدة معرفية أو عقلية يستخدمها الفرد في تحديد صفة معينة. </a:t>
            </a:r>
          </a:p>
          <a:p>
            <a:pPr marL="0" indent="0">
              <a:buNone/>
            </a:pPr>
            <a:r>
              <a:rPr lang="ar-IQ" dirty="0"/>
              <a:t> 	بعض المفاهيم أسهل تعلما كالتي تمثل أشياء عينية (أشجار، وجوه،...) من الأخرى الأكثر تجريدا كالعدالة والرحمة.</a:t>
            </a:r>
          </a:p>
        </p:txBody>
      </p:sp>
    </p:spTree>
    <p:extLst>
      <p:ext uri="{BB962C8B-B14F-4D97-AF65-F5344CB8AC3E}">
        <p14:creationId xmlns:p14="http://schemas.microsoft.com/office/powerpoint/2010/main" val="1654399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يعتقد </a:t>
            </a:r>
            <a:r>
              <a:rPr lang="ar-IQ" dirty="0" err="1"/>
              <a:t>بنتون</a:t>
            </a:r>
            <a:r>
              <a:rPr lang="ar-IQ" dirty="0"/>
              <a:t> ج. </a:t>
            </a:r>
            <a:r>
              <a:rPr lang="ar-IQ" dirty="0" err="1"/>
              <a:t>اندروود</a:t>
            </a:r>
            <a:r>
              <a:rPr lang="ar-IQ" dirty="0"/>
              <a:t> (</a:t>
            </a:r>
            <a:r>
              <a:rPr lang="en-US" dirty="0"/>
              <a:t>Benton J. UNDEROOD) </a:t>
            </a:r>
            <a:r>
              <a:rPr lang="ar-IQ" dirty="0"/>
              <a:t>أن تعلم (أو التعرف على) المفاهيم، يتطلب أن يرى الشخص علاقات بين المثيرات. ولكي يرى الفرد مثل هذه العلاقة، يستلزم ذلك أن يوحي كل مثير في مجموعة من المثيرات بنفس الصفة. مثلا إذا رأى طفل مثلثا أزرق اللون ومربعا أزرق اللون فلا بد أن يفكر في صفة "أزرق" بالنسبة لكلا المثيرين. ولكي يفهم الطفل أن مجموعة من الحيوانات هي كلاب لا بد أن يكون قد تعلم أن يطلق عليها </a:t>
            </a:r>
            <a:r>
              <a:rPr lang="ar-IQ" dirty="0" err="1"/>
              <a:t>الإسم</a:t>
            </a:r>
            <a:r>
              <a:rPr lang="ar-IQ" dirty="0"/>
              <a:t> الصحيح أي أن يصدر </a:t>
            </a:r>
            <a:r>
              <a:rPr lang="ar-IQ" dirty="0" err="1"/>
              <a:t>إستجابة</a:t>
            </a:r>
            <a:r>
              <a:rPr lang="ar-IQ" dirty="0"/>
              <a:t> كلب على كل فرد من أفراد هذه المجموعة.    </a:t>
            </a:r>
          </a:p>
          <a:p>
            <a:pPr marL="0" indent="0">
              <a:buNone/>
            </a:pPr>
            <a:r>
              <a:rPr lang="ar-IQ" dirty="0"/>
              <a:t>على كل حال تعلّم المفهوم هو قدرة الفرد على إعطاء </a:t>
            </a:r>
            <a:r>
              <a:rPr lang="ar-IQ" dirty="0" err="1"/>
              <a:t>إستجابة</a:t>
            </a:r>
            <a:r>
              <a:rPr lang="ar-IQ" dirty="0"/>
              <a:t> واحدة لمجموعة من المثيرات التي تشترك معا بخصائص متشابهة، فهو نشاط عقلي تصنيفي يتضمن عمليتين أساسيتين هما: التمييز والتعميم، ويتم تعلّم المفهوم وفق قاعدة معرفية أو عقلية يستخدمها الفرد في تحديد صفة معينة أو أكثر. هذا التعلم يتأثر بعوامل متعلقة بالموضوع المدرَك والظروف العامة، وأخرى متعلقة بالشخص المدرِك.</a:t>
            </a:r>
          </a:p>
          <a:p>
            <a:pPr marL="0" indent="0">
              <a:buNone/>
            </a:pPr>
            <a:endParaRPr lang="ar-IQ" dirty="0"/>
          </a:p>
        </p:txBody>
      </p:sp>
    </p:spTree>
    <p:extLst>
      <p:ext uri="{BB962C8B-B14F-4D97-AF65-F5344CB8AC3E}">
        <p14:creationId xmlns:p14="http://schemas.microsoft.com/office/powerpoint/2010/main" val="246180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تدريجيا في الفعل، مع معايشة الأحداث، بمناسبة الصدامات والخلافات، والتي تؤدي إلى أحكام قيمية تساعد الفرد على توجيه نفسه في كل حالة خاصة، وتقييم أفعال الآخرين إن كان ذلك يهمه بطريقة مباشرة نوعا ما. وهناك من جهة أخرى تفكير أخلاقي نظري أو لفظي، مرتبط بالتفكير الأول بكل أنواع السلاسل... هذا التفكير يظهر عند الطفل كلما استدعي إلى إصدار أحكاما حول أفعال الآخرين والتي لا تهمه مباشرة...« </a:t>
            </a:r>
          </a:p>
        </p:txBody>
      </p:sp>
    </p:spTree>
    <p:extLst>
      <p:ext uri="{BB962C8B-B14F-4D97-AF65-F5344CB8AC3E}">
        <p14:creationId xmlns:p14="http://schemas.microsoft.com/office/powerpoint/2010/main" val="2172379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أ- العوامل المؤثرة في تعلّم المفهوم أو المدرك العلمي:</a:t>
            </a:r>
          </a:p>
          <a:p>
            <a:pPr marL="0" indent="0">
              <a:buNone/>
            </a:pPr>
            <a:r>
              <a:rPr lang="ar-IQ" dirty="0"/>
              <a:t>              * أعضاء الحس: إذا كانت أعضاء الحس هي القنوات التي تمر من خلالها الخبرات في طريقها للدماغ، فإن حالتها وكفاءتها تؤثران في تعلّم المفاهيم، فالشخص المصاب في إحدى أعضاء حسه (الرؤية، السمع، اللمس،...) سيتأثر في تعلمه لمختلف المفاهيم: الطفل المصاب مثلا بعمى الألوان يدرك الأشياء بصورة تختلف عن الطفل السليم ويؤدي هذا إلى </a:t>
            </a:r>
            <a:r>
              <a:rPr lang="ar-IQ" dirty="0" err="1"/>
              <a:t>إختلاف</a:t>
            </a:r>
            <a:r>
              <a:rPr lang="ar-IQ" dirty="0"/>
              <a:t> في تكوين وتعلّم المفاهيم لديه لأن الإدراك هو الأساس الذي تبنى عليه المفاهيم.</a:t>
            </a:r>
          </a:p>
          <a:p>
            <a:pPr marL="0" indent="0">
              <a:buNone/>
            </a:pPr>
            <a:r>
              <a:rPr lang="ar-IQ" dirty="0"/>
              <a:t>             * الذكاء: يلعب الذكاء دورا مهما في تعلّم المفاهيم.</a:t>
            </a:r>
          </a:p>
          <a:p>
            <a:pPr marL="0" indent="0">
              <a:buNone/>
            </a:pPr>
            <a:r>
              <a:rPr lang="ar-IQ" dirty="0"/>
              <a:t>            * فرص التعلّم: بما أن التعلّم هو تراكم للخبرات فان فرص التعليم المختلفة تسهم في تكوين المفاهيم، لذا ينبغي توفير وتنويع هذه الفرص. </a:t>
            </a:r>
          </a:p>
          <a:p>
            <a:pPr marL="0" indent="0">
              <a:buNone/>
            </a:pPr>
            <a:r>
              <a:rPr lang="ar-IQ" dirty="0"/>
              <a:t>            * نوع الخبرة: لا يكفي أن تكون لدينا فرصا كثيرة للتعلم بل فنوع الخبرة التي نتعرض لها مهمة.</a:t>
            </a:r>
          </a:p>
          <a:p>
            <a:pPr marL="0" indent="0">
              <a:buNone/>
            </a:pPr>
            <a:endParaRPr lang="ar-IQ" dirty="0"/>
          </a:p>
        </p:txBody>
      </p:sp>
    </p:spTree>
    <p:extLst>
      <p:ext uri="{BB962C8B-B14F-4D97-AF65-F5344CB8AC3E}">
        <p14:creationId xmlns:p14="http://schemas.microsoft.com/office/powerpoint/2010/main" val="849582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 الجنس: بما أن الأطفال يتدربون منذ الطفولة المبكرة على التفكير والعمل بالأسلوب الذي يناسب أفراد الجنس (التنميط الجنسي) الذي ينتمون إليه، فإن ذلك ينزع إلى الظهور في المعاني التي يربطونها بمختلف الأشياء والخبرات وتزداد الفروق بين الجنسين كلما تقدّم الأطفال بالعمر، بسبب القيام بالأدوار المناسبة لجنسهم. </a:t>
            </a:r>
          </a:p>
          <a:p>
            <a:pPr marL="0" indent="0">
              <a:buNone/>
            </a:pPr>
            <a:r>
              <a:rPr lang="ar-IQ" dirty="0"/>
              <a:t>ولقد تحدثت نظريات علم النفس عن طرق تعلم الفرد (الأطفال والبالغين) للمفهوم ولعل أشهرها نظرية جون </a:t>
            </a:r>
            <a:r>
              <a:rPr lang="ar-IQ" dirty="0" err="1"/>
              <a:t>بياجيه</a:t>
            </a:r>
            <a:r>
              <a:rPr lang="ar-IQ" dirty="0"/>
              <a:t>- جيروم </a:t>
            </a:r>
            <a:r>
              <a:rPr lang="ar-IQ" dirty="0" err="1"/>
              <a:t>برونر</a:t>
            </a:r>
            <a:r>
              <a:rPr lang="ar-IQ" dirty="0"/>
              <a:t>- </a:t>
            </a:r>
            <a:r>
              <a:rPr lang="ar-IQ" dirty="0" err="1"/>
              <a:t>فيكوتسكي</a:t>
            </a:r>
            <a:r>
              <a:rPr lang="ar-IQ" dirty="0"/>
              <a:t>.</a:t>
            </a:r>
          </a:p>
          <a:p>
            <a:pPr marL="0" indent="0">
              <a:buNone/>
            </a:pPr>
            <a:endParaRPr lang="ar-IQ" dirty="0"/>
          </a:p>
        </p:txBody>
      </p:sp>
    </p:spTree>
    <p:extLst>
      <p:ext uri="{BB962C8B-B14F-4D97-AF65-F5344CB8AC3E}">
        <p14:creationId xmlns:p14="http://schemas.microsoft.com/office/powerpoint/2010/main" val="31604951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1097</Words>
  <Application>Microsoft Office PowerPoint</Application>
  <PresentationFormat>عرض على الشاشة (3:4)‏</PresentationFormat>
  <Paragraphs>34</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المحاضرة التاسعة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 </dc:title>
  <dc:creator>DR.Ahmed Saker 2o1O</dc:creator>
  <cp:lastModifiedBy>DR.Ahmed Saker 2o1O</cp:lastModifiedBy>
  <cp:revision>1</cp:revision>
  <dcterms:created xsi:type="dcterms:W3CDTF">2018-12-15T18:55:02Z</dcterms:created>
  <dcterms:modified xsi:type="dcterms:W3CDTF">2018-12-15T18:55:58Z</dcterms:modified>
</cp:coreProperties>
</file>