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19" name="Footer Placeholder 18"/>
          <p:cNvSpPr>
            <a:spLocks noGrp="1"/>
          </p:cNvSpPr>
          <p:nvPr>
            <p:ph type="ftr" sz="quarter" idx="11"/>
          </p:nvPr>
        </p:nvSpPr>
        <p:spPr/>
        <p:txBody>
          <a:bodyPr/>
          <a:lstStyle/>
          <a:p>
            <a:endParaRPr lang="ar-IQ">
              <a:solidFill>
                <a:srgbClr val="DBF5F9">
                  <a:shade val="90000"/>
                </a:srgbClr>
              </a:solidFill>
            </a:endParaRPr>
          </a:p>
        </p:txBody>
      </p:sp>
      <p:sp>
        <p:nvSpPr>
          <p:cNvPr id="27" name="Slide Number Placeholder 26"/>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318340518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481644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667138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942524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5" name="Footer Placeholder 4"/>
          <p:cNvSpPr>
            <a:spLocks noGrp="1"/>
          </p:cNvSpPr>
          <p:nvPr>
            <p:ph type="ftr" sz="quarter" idx="11"/>
          </p:nvPr>
        </p:nvSpPr>
        <p:spPr/>
        <p:txBody>
          <a:bodyPr/>
          <a:lstStyle/>
          <a:p>
            <a:endParaRPr lang="ar-IQ">
              <a:solidFill>
                <a:srgbClr val="DBF5F9">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30234938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970203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8" name="Footer Placeholder 7"/>
          <p:cNvSpPr>
            <a:spLocks noGrp="1"/>
          </p:cNvSpPr>
          <p:nvPr>
            <p:ph type="ftr" sz="quarter" idx="11"/>
          </p:nvPr>
        </p:nvSpPr>
        <p:spPr/>
        <p:txBody>
          <a:bodyPr/>
          <a:lstStyle/>
          <a:p>
            <a:endParaRPr lang="ar-IQ">
              <a:solidFill>
                <a:srgbClr val="04617B">
                  <a:shade val="90000"/>
                </a:srgbClr>
              </a:solidFill>
            </a:endParaRPr>
          </a:p>
        </p:txBody>
      </p:sp>
      <p:sp>
        <p:nvSpPr>
          <p:cNvPr id="9" name="Slide Number Placeholder 8"/>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95486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4" name="Footer Placeholder 3"/>
          <p:cNvSpPr>
            <a:spLocks noGrp="1"/>
          </p:cNvSpPr>
          <p:nvPr>
            <p:ph type="ftr" sz="quarter" idx="11"/>
          </p:nvPr>
        </p:nvSpPr>
        <p:spPr/>
        <p:txBody>
          <a:bodyPr/>
          <a:lstStyle/>
          <a:p>
            <a:endParaRPr lang="ar-IQ">
              <a:solidFill>
                <a:srgbClr val="04617B">
                  <a:shade val="90000"/>
                </a:srgbClr>
              </a:solidFill>
            </a:endParaRPr>
          </a:p>
        </p:txBody>
      </p:sp>
      <p:sp>
        <p:nvSpPr>
          <p:cNvPr id="5" name="Slide Number Placeholder 4"/>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384762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3" name="Footer Placeholder 2"/>
          <p:cNvSpPr>
            <a:spLocks noGrp="1"/>
          </p:cNvSpPr>
          <p:nvPr>
            <p:ph type="ftr" sz="quarter" idx="11"/>
          </p:nvPr>
        </p:nvSpPr>
        <p:spPr/>
        <p:txBody>
          <a:bodyPr/>
          <a:lstStyle/>
          <a:p>
            <a:endParaRPr lang="ar-IQ">
              <a:solidFill>
                <a:srgbClr val="04617B">
                  <a:shade val="90000"/>
                </a:srgbClr>
              </a:solidFill>
            </a:endParaRPr>
          </a:p>
        </p:txBody>
      </p:sp>
      <p:sp>
        <p:nvSpPr>
          <p:cNvPr id="4" name="Slide Number Placeholder 3"/>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35755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797445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3636955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831986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4624"/>
            <a:ext cx="8229600" cy="1143000"/>
          </a:xfrm>
        </p:spPr>
        <p:txBody>
          <a:bodyPr>
            <a:normAutofit/>
          </a:bodyPr>
          <a:lstStyle/>
          <a:p>
            <a:pPr algn="ctr"/>
            <a:r>
              <a:rPr lang="ar-IQ" sz="6600" dirty="0" smtClean="0"/>
              <a:t>المحاضرة الثامنة </a:t>
            </a:r>
            <a:endParaRPr lang="ar-IQ" sz="6600" dirty="0"/>
          </a:p>
        </p:txBody>
      </p:sp>
      <p:sp>
        <p:nvSpPr>
          <p:cNvPr id="3" name="عنصر نائب للمحتوى 2"/>
          <p:cNvSpPr>
            <a:spLocks noGrp="1"/>
          </p:cNvSpPr>
          <p:nvPr>
            <p:ph idx="1"/>
          </p:nvPr>
        </p:nvSpPr>
        <p:spPr>
          <a:xfrm>
            <a:off x="457200" y="1268760"/>
            <a:ext cx="8229600" cy="505584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1- </a:t>
            </a:r>
            <a:r>
              <a:rPr lang="ar-IQ" dirty="0" err="1"/>
              <a:t>الإنتباه</a:t>
            </a:r>
            <a:r>
              <a:rPr lang="ar-IQ" dirty="0"/>
              <a:t> والتعلم: </a:t>
            </a:r>
          </a:p>
          <a:p>
            <a:pPr marL="0" indent="0">
              <a:buNone/>
            </a:pPr>
            <a:r>
              <a:rPr lang="ar-IQ" dirty="0"/>
              <a:t>من بين التجارب التي قام بها </a:t>
            </a:r>
            <a:r>
              <a:rPr lang="ar-IQ" dirty="0" err="1"/>
              <a:t>باندورا</a:t>
            </a:r>
            <a:r>
              <a:rPr lang="ar-IQ" dirty="0"/>
              <a:t> في إحدى رياض الأطفال هي أنه قام بتقسيم الأطفال إلى خمس مجموعات كما يلي:</a:t>
            </a:r>
          </a:p>
          <a:p>
            <a:pPr marL="0" indent="0">
              <a:buNone/>
            </a:pPr>
            <a:r>
              <a:rPr lang="ar-IQ" dirty="0"/>
              <a:t>        1- شاهد أفراد المجموعة الأولى رجلا يعتدي جسديا ولفظيا على دمية كبيرة بحجم الإنسان مصنوعة من المطاط مملوءة بالهواء.  </a:t>
            </a:r>
          </a:p>
          <a:p>
            <a:pPr marL="0" indent="0">
              <a:buNone/>
            </a:pPr>
            <a:r>
              <a:rPr lang="ar-IQ" dirty="0"/>
              <a:t>         2- أفراد المجموعة الثانية شاهدوا نفس الأحداث مصورة في فيلم سينمائي.</a:t>
            </a:r>
          </a:p>
          <a:p>
            <a:pPr marL="0" indent="0">
              <a:buNone/>
            </a:pPr>
            <a:r>
              <a:rPr lang="ar-IQ" dirty="0"/>
              <a:t>        3- أفراد المجموعة الثالثة شاهدوا هذه الأحداث العدوانية نفسها لكن في فيلم كرتوني.</a:t>
            </a:r>
          </a:p>
          <a:p>
            <a:pPr marL="0" indent="0">
              <a:buNone/>
            </a:pPr>
            <a:r>
              <a:rPr lang="ar-IQ" dirty="0"/>
              <a:t>         4- أفراد المجموعة الرابعة لم شاهدوا أيا من هذه الأحداث واعتبروا كمجموعة ضابطة </a:t>
            </a:r>
          </a:p>
          <a:p>
            <a:pPr marL="0" indent="0">
              <a:buNone/>
            </a:pPr>
            <a:endParaRPr lang="ar-IQ" dirty="0"/>
          </a:p>
        </p:txBody>
      </p:sp>
    </p:spTree>
    <p:extLst>
      <p:ext uri="{BB962C8B-B14F-4D97-AF65-F5344CB8AC3E}">
        <p14:creationId xmlns:p14="http://schemas.microsoft.com/office/powerpoint/2010/main" val="1693056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5- أفراد المجموعة الخامسة شاهدوا شخصا مسالما غير عدوانيا.</a:t>
            </a:r>
          </a:p>
          <a:p>
            <a:pPr marL="0" indent="0">
              <a:buNone/>
            </a:pPr>
            <a:r>
              <a:rPr lang="ar-IQ" dirty="0"/>
              <a:t>ثم وضع كل طفل من هذه المجموعات الخمس إلى وضع مشابه للوضع الذي شاهد فيه سلوك النموذج وقامت مجموعة من الملاحظين بمراقبة، من وراء زجاج نافذة ذو اتجاه واحد، </a:t>
            </a:r>
            <a:r>
              <a:rPr lang="ar-IQ" dirty="0" err="1"/>
              <a:t>إستجابات</a:t>
            </a:r>
            <a:r>
              <a:rPr lang="ar-IQ" dirty="0"/>
              <a:t> كل طفل للوضع الذي هو فيه وتسجيل </a:t>
            </a:r>
            <a:r>
              <a:rPr lang="ar-IQ" dirty="0" err="1"/>
              <a:t>الإستجابات</a:t>
            </a:r>
            <a:r>
              <a:rPr lang="ar-IQ" dirty="0"/>
              <a:t> العدوانية. وبينت نتائج الدراسة أن متوسط </a:t>
            </a:r>
            <a:r>
              <a:rPr lang="ar-IQ" dirty="0" err="1"/>
              <a:t>الإستجابات</a:t>
            </a:r>
            <a:r>
              <a:rPr lang="ar-IQ" dirty="0"/>
              <a:t> العدوانية للمجموعات الثلاثة الأولى (التي شاهدت الموقف العدواني) يفوق بكثير متوسط </a:t>
            </a:r>
            <a:r>
              <a:rPr lang="ar-IQ" dirty="0" err="1"/>
              <a:t>إستجابات</a:t>
            </a:r>
            <a:r>
              <a:rPr lang="ar-IQ" dirty="0"/>
              <a:t> المجموعتين (الرابعة والخامسة).</a:t>
            </a:r>
          </a:p>
        </p:txBody>
      </p:sp>
    </p:spTree>
    <p:extLst>
      <p:ext uri="{BB962C8B-B14F-4D97-AF65-F5344CB8AC3E}">
        <p14:creationId xmlns:p14="http://schemas.microsoft.com/office/powerpoint/2010/main" val="700364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3 - التطبيقات التربوية:</a:t>
            </a:r>
          </a:p>
          <a:p>
            <a:pPr marL="0" indent="0">
              <a:buNone/>
            </a:pPr>
            <a:r>
              <a:rPr lang="ar-IQ" dirty="0"/>
              <a:t> - هذه النظرية تساعد على مراجعة أساليب </a:t>
            </a:r>
            <a:r>
              <a:rPr lang="ar-IQ" dirty="0" err="1"/>
              <a:t>نمذجة</a:t>
            </a:r>
            <a:r>
              <a:rPr lang="ar-IQ" dirty="0"/>
              <a:t> السلوك والتنشئة الاجتماعية ومراجعة الأدب التربوي والنفسي.</a:t>
            </a:r>
          </a:p>
          <a:p>
            <a:pPr marL="0" indent="0">
              <a:buNone/>
            </a:pPr>
            <a:r>
              <a:rPr lang="ar-IQ" dirty="0"/>
              <a:t> -  التعلم بالملاحظة يساعد على إكساب </a:t>
            </a:r>
            <a:r>
              <a:rPr lang="ar-IQ" dirty="0" err="1"/>
              <a:t>سلوكات</a:t>
            </a:r>
            <a:r>
              <a:rPr lang="ar-IQ" dirty="0"/>
              <a:t> جديدة نتيجة ملاحظة النماذج التي يعايشها التلميذ سواء من خلال الزملاء أو المعلمين أو النماذج التي يقرأ عليها في النصوص المدروسة مثلا ولذا فمراقبة هذه النماذج يعتبر أمرا مهما لكل من يقف عمله على التربية والتعليم.</a:t>
            </a:r>
          </a:p>
          <a:p>
            <a:pPr marL="0" indent="0">
              <a:buNone/>
            </a:pPr>
            <a:r>
              <a:rPr lang="ar-IQ" dirty="0"/>
              <a:t> - إذا كانت عملية </a:t>
            </a:r>
            <a:r>
              <a:rPr lang="ar-IQ" dirty="0" err="1"/>
              <a:t>النمذجة</a:t>
            </a:r>
            <a:r>
              <a:rPr lang="ar-IQ" dirty="0"/>
              <a:t> هي نسخ سلوك آخرين مهمين للمتعلم مثلا فان مراعاة التعزيز في العملية التربوية يعتبر أمرا ضروريا.</a:t>
            </a:r>
          </a:p>
          <a:p>
            <a:pPr marL="0" indent="0">
              <a:buNone/>
            </a:pPr>
            <a:r>
              <a:rPr lang="ar-IQ" dirty="0"/>
              <a:t> - تساعد عملية التعلم بالملاحظة في تعلم العادات </a:t>
            </a:r>
            <a:r>
              <a:rPr lang="ar-IQ" dirty="0" err="1"/>
              <a:t>الإجتماعية</a:t>
            </a:r>
            <a:r>
              <a:rPr lang="ar-IQ" dirty="0"/>
              <a:t> أي ثقافة المجتمع وإكساب اللغات. </a:t>
            </a:r>
          </a:p>
          <a:p>
            <a:pPr marL="0" indent="0">
              <a:buNone/>
            </a:pPr>
            <a:r>
              <a:rPr lang="ar-IQ" dirty="0"/>
              <a:t> - التلميذ الذي يتعامل مع معلمين (نماذج) مختلفين يساعده ذلك على زيادة خبراته غير المباشرة. </a:t>
            </a:r>
          </a:p>
        </p:txBody>
      </p:sp>
    </p:spTree>
    <p:extLst>
      <p:ext uri="{BB962C8B-B14F-4D97-AF65-F5344CB8AC3E}">
        <p14:creationId xmlns:p14="http://schemas.microsoft.com/office/powerpoint/2010/main" val="3688113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6632"/>
            <a:ext cx="8229600" cy="626132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المحور الثالث: تعلم المفهوم</a:t>
            </a:r>
          </a:p>
          <a:p>
            <a:pPr marL="0" indent="0">
              <a:buNone/>
            </a:pPr>
            <a:endParaRPr lang="ar-IQ" dirty="0"/>
          </a:p>
          <a:p>
            <a:pPr marL="0" indent="0">
              <a:buNone/>
            </a:pPr>
            <a:r>
              <a:rPr lang="ar-IQ" dirty="0"/>
              <a:t> - تعريف المفهوم/ طبيعة تعلم المفهوم/ كيف يتم تعلم المفهوم؟</a:t>
            </a:r>
          </a:p>
          <a:p>
            <a:pPr marL="0" indent="0">
              <a:buNone/>
            </a:pPr>
            <a:r>
              <a:rPr lang="ar-IQ" dirty="0"/>
              <a:t>  - أنواع المفهوم/ المفاهيم والمدركات العلمية</a:t>
            </a:r>
          </a:p>
          <a:p>
            <a:pPr marL="0" indent="0">
              <a:buNone/>
            </a:pPr>
            <a:endParaRPr lang="ar-IQ" dirty="0"/>
          </a:p>
          <a:p>
            <a:pPr marL="0" indent="0">
              <a:buNone/>
            </a:pPr>
            <a:r>
              <a:rPr lang="ar-IQ" dirty="0"/>
              <a:t>المدركات والمفاهيم من الموضوعات الهامة في علم النفس نظرا للدور الكبير الذي تلعبه في عملية التعلم ولقد تحدث الكثير عن هذا الموضوع باسم "التجريد والتعميم" واستعملوا لفظ "التغيرات المتوسطة" أو " التكوينات المتوسطة" وغيرها. ومن الأوائل الذين تحدثوا عن المدركات والمفاهيم  نجد كلارك هل (</a:t>
            </a:r>
            <a:r>
              <a:rPr lang="en-US" dirty="0"/>
              <a:t>Hull) </a:t>
            </a:r>
            <a:r>
              <a:rPr lang="ar-IQ" dirty="0"/>
              <a:t>حيث كانت "المدركات الكلية" هي موضوع الدكتوراه التي حصل عليها سنة 1920م، وبعد حصوله عليها، ظلّ موضوع بحثه مهملا حتى عقد مؤتمر كبير لعلم النفس في سنة 1930م لام فيه كلارك هل علماء النفس إهمالهم لموضوع "المدركات" وكان هذا العام نقطة تحول لكلّ من هل (</a:t>
            </a:r>
            <a:r>
              <a:rPr lang="en-US" dirty="0"/>
              <a:t>Hull) </a:t>
            </a:r>
            <a:r>
              <a:rPr lang="ar-IQ" dirty="0"/>
              <a:t>والمدركات علما أن النظرية الأساسية لهل هي السلوكية الجديدة. </a:t>
            </a:r>
          </a:p>
          <a:p>
            <a:pPr marL="0" indent="0">
              <a:buNone/>
            </a:pPr>
            <a:endParaRPr lang="ar-IQ" dirty="0"/>
          </a:p>
        </p:txBody>
      </p:sp>
    </p:spTree>
    <p:extLst>
      <p:ext uri="{BB962C8B-B14F-4D97-AF65-F5344CB8AC3E}">
        <p14:creationId xmlns:p14="http://schemas.microsoft.com/office/powerpoint/2010/main" val="1208441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ومفاهيم الفرد تلعب دورا رئيسيا في كيفية إدراكه وتنظيمه للأشياء (الأشخاص وحتى الأفكار) الموجودة من حوله. فهي بمثابة القوانين المنظمة والمحددة لكيفية الإدراك، ففي ميدان التربية كل تلميذ يجب أن يحصل على مفاهيم عديدة وصور ذهنية مختلفة حول ما يدور من حوله في الحياة حتى تصبح العملية التعليمية ذات معنى. فالمفاهيم ذات وظيفة مهمة في عملية التعلم إذ تساعد على:</a:t>
            </a:r>
          </a:p>
          <a:p>
            <a:pPr marL="0" indent="0">
              <a:buNone/>
            </a:pPr>
            <a:r>
              <a:rPr lang="ar-IQ" dirty="0"/>
              <a:t> - تبسيط العالم الواقعي من أجل تواصل وتفاهم يتسم بالكفاية.</a:t>
            </a:r>
          </a:p>
          <a:p>
            <a:pPr marL="0" indent="0">
              <a:buNone/>
            </a:pPr>
            <a:r>
              <a:rPr lang="ar-IQ" dirty="0"/>
              <a:t> - تنظيم خبراتنا بصورة يسهل استدعاؤها والتعامل معها. </a:t>
            </a:r>
          </a:p>
          <a:p>
            <a:pPr marL="0" indent="0">
              <a:buNone/>
            </a:pPr>
            <a:r>
              <a:rPr lang="ar-IQ" dirty="0"/>
              <a:t>على العموم يمكن استخلاص أهمية دراسة المفاهيم والمدركات في بعض النواحي منها أن: </a:t>
            </a:r>
          </a:p>
          <a:p>
            <a:pPr marL="0" indent="0">
              <a:buNone/>
            </a:pPr>
            <a:endParaRPr lang="ar-IQ" dirty="0"/>
          </a:p>
        </p:txBody>
      </p:sp>
    </p:spTree>
    <p:extLst>
      <p:ext uri="{BB962C8B-B14F-4D97-AF65-F5344CB8AC3E}">
        <p14:creationId xmlns:p14="http://schemas.microsoft.com/office/powerpoint/2010/main" val="672612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t> 1- فهم المفاهيم والمدركات يجعل المادة الدراسية أكثر شمولا.</a:t>
            </a:r>
          </a:p>
          <a:p>
            <a:pPr marL="0" indent="0">
              <a:buNone/>
            </a:pPr>
            <a:r>
              <a:rPr lang="ar-IQ" dirty="0"/>
              <a:t>      2- فهم المفاهيم والمدركات هو الطريق الرئيسي نحو زيادة فاعلية انتقال أثر التدريب والتعلّم.</a:t>
            </a:r>
          </a:p>
          <a:p>
            <a:pPr marL="0" indent="0">
              <a:buNone/>
            </a:pPr>
            <a:r>
              <a:rPr lang="ar-IQ" dirty="0"/>
              <a:t>    3- تساعد الطفل على اكتساب </a:t>
            </a:r>
            <a:r>
              <a:rPr lang="ar-IQ" dirty="0" err="1"/>
              <a:t>الإهتمامات</a:t>
            </a:r>
            <a:r>
              <a:rPr lang="ar-IQ" dirty="0"/>
              <a:t> و الميول العلمية بطريقة وظيفية.</a:t>
            </a:r>
          </a:p>
          <a:p>
            <a:pPr marL="0" indent="0">
              <a:buNone/>
            </a:pPr>
            <a:r>
              <a:rPr lang="ar-IQ" dirty="0"/>
              <a:t>    4- تساعد الطفل في تسهيل عمليات التعلم والتعليم.</a:t>
            </a:r>
          </a:p>
          <a:p>
            <a:pPr marL="0" indent="0">
              <a:buNone/>
            </a:pPr>
            <a:r>
              <a:rPr lang="ar-IQ" dirty="0"/>
              <a:t>    5- تفهم كيفية نمو وتطور مفاهيم الأطفال من أجل إعداد البرامج والأساليب والطرق الناجحة التي تساعد على إنماء تلك المفاهيم والمدركات وتطورها.</a:t>
            </a:r>
          </a:p>
          <a:p>
            <a:pPr marL="0" indent="0">
              <a:buNone/>
            </a:pPr>
            <a:r>
              <a:rPr lang="ar-IQ" dirty="0"/>
              <a:t>   6- تساعد الطفل في توظيف المعلومات وذلك باستخدامها في الفهم والتفسير لما يثيرهم في البيئة.</a:t>
            </a:r>
          </a:p>
          <a:p>
            <a:pPr marL="0" indent="0">
              <a:buNone/>
            </a:pPr>
            <a:r>
              <a:rPr lang="ar-IQ" dirty="0"/>
              <a:t>   7- تزويد الطفل بالحقائق والمعلومات التي تعينه في الإدراك، التصنيف والتمييز.</a:t>
            </a:r>
          </a:p>
          <a:p>
            <a:pPr marL="0" indent="0">
              <a:buNone/>
            </a:pPr>
            <a:r>
              <a:rPr lang="ar-IQ" dirty="0"/>
              <a:t>على العموم فإن تكوين المفاهيم  يعني تبسيط المعلومات لسهولة التعامل معها، إلا أن المبالغة في هذا </a:t>
            </a:r>
            <a:r>
              <a:rPr lang="ar-IQ" dirty="0" err="1"/>
              <a:t>الإتجاه</a:t>
            </a:r>
            <a:r>
              <a:rPr lang="ar-IQ" dirty="0"/>
              <a:t> قد تؤدي إلى الإضرار بعملية التعلم، فهذا التبسيط المبالغ فيه يكون على حساب الدراسة العميقة للظواهر الفريدة من حولنا. فإذا توقفنا عند معرفتنا أن كل شيء له جناحين فهو طائر ويستطيع الطيران فإن هذا لا يمنعنا من التنبه إلى الخصائص المميّزة لكل نوع       من أنواع الطيور لمعرفة خصائصها ومميزاتها.</a:t>
            </a:r>
          </a:p>
        </p:txBody>
      </p:sp>
    </p:spTree>
    <p:extLst>
      <p:ext uri="{BB962C8B-B14F-4D97-AF65-F5344CB8AC3E}">
        <p14:creationId xmlns:p14="http://schemas.microsoft.com/office/powerpoint/2010/main" val="2670304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فتدريس المفاهيم وتعلّمها من المواضيع الجوهرية في العملية التعليمية التعلمية، لأن تدريس المفاهيم جنبا إلى جنب مع التعميمات والنظريات والمبادئ تساعد على التعلم أحسن لأن المفاهيم كذلك تساهم مثلا في حل بعض صعوبات التعلم خلال </a:t>
            </a:r>
            <a:r>
              <a:rPr lang="ar-IQ" dirty="0" err="1"/>
              <a:t>إنتقال</a:t>
            </a:r>
            <a:r>
              <a:rPr lang="ar-IQ" dirty="0"/>
              <a:t> الطلاب من صف إلى آخر، فما يأتي أولا يعتبر كنقطة </a:t>
            </a:r>
            <a:r>
              <a:rPr lang="ar-IQ" dirty="0" err="1"/>
              <a:t>إرتكاز</a:t>
            </a:r>
            <a:r>
              <a:rPr lang="ar-IQ" dirty="0"/>
              <a:t> ضرورية فيما بعد وما سيأتي بعد لابد وأن يدعم المعلومات السابقة. فالبحث في موضوع المفاهيـم والمدركات العلمية وعلاقتها بعمليتي التعليم  والتعلّم أمر يهم كل معلم ومربي حتى يستطيع من خلالها وضع البرامج والخطط التدريسية المناسبة لكل مادة وكل تلميذ وفي المستوى المطلوب.</a:t>
            </a:r>
          </a:p>
          <a:p>
            <a:pPr marL="0" indent="0">
              <a:buNone/>
            </a:pPr>
            <a:r>
              <a:rPr lang="ar-IQ" dirty="0"/>
              <a:t>  1- تعريف المفهوم:</a:t>
            </a:r>
          </a:p>
          <a:p>
            <a:pPr marL="0" indent="0">
              <a:buNone/>
            </a:pPr>
            <a:r>
              <a:rPr lang="ar-IQ" dirty="0"/>
              <a:t>تعددت تعاريف "المفهوم" بتعدد الزوايا والنظريات التي يُدرك بها هذا المصطلح، فعُرِّف كأنه صنف من المثيرات التي يمكن أن تكوَن مجموعة أشياء أو حوادث أو أشخاص تشترك معا بخصائص عامة ويشار إليها باسم خاص ("</a:t>
            </a:r>
            <a:r>
              <a:rPr lang="ar-IQ" dirty="0" err="1"/>
              <a:t>دسيسكو</a:t>
            </a:r>
            <a:r>
              <a:rPr lang="ar-IQ" dirty="0"/>
              <a:t>").</a:t>
            </a:r>
          </a:p>
          <a:p>
            <a:pPr marL="0" indent="0">
              <a:buNone/>
            </a:pPr>
            <a:endParaRPr lang="ar-IQ" dirty="0"/>
          </a:p>
        </p:txBody>
      </p:sp>
    </p:spTree>
    <p:extLst>
      <p:ext uri="{BB962C8B-B14F-4D97-AF65-F5344CB8AC3E}">
        <p14:creationId xmlns:p14="http://schemas.microsoft.com/office/powerpoint/2010/main" val="3519723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t>أو أن المفاهيم صنف من المثيرات المشتركة بخصائصها الجوهرية حتى  لو اختلفت فيما بينها بشكل ملحوظ (جانييه وبرجز). </a:t>
            </a:r>
          </a:p>
          <a:p>
            <a:pPr marL="0" indent="0">
              <a:buNone/>
            </a:pPr>
            <a:r>
              <a:rPr lang="ar-IQ" dirty="0"/>
              <a:t> 	أو كتعريف </a:t>
            </a:r>
            <a:r>
              <a:rPr lang="ar-IQ" dirty="0" err="1"/>
              <a:t>برونر</a:t>
            </a:r>
            <a:r>
              <a:rPr lang="ar-IQ" dirty="0"/>
              <a:t> (</a:t>
            </a:r>
            <a:r>
              <a:rPr lang="en-US" dirty="0"/>
              <a:t>Bruner): </a:t>
            </a:r>
            <a:r>
              <a:rPr lang="ar-IQ" dirty="0"/>
              <a:t>المفاهيم عبارة عن مجموعة المصطلحات التي يستخدمها العالم في عمله أو الباحث في بحثه كعناوين يشير كل منها إلى مجموعة من الحوادث أو الظواهر أو العلاقات الواقعة ضمن مجال بحثه.</a:t>
            </a:r>
          </a:p>
          <a:p>
            <a:pPr marL="0" indent="0">
              <a:buNone/>
            </a:pPr>
            <a:r>
              <a:rPr lang="ar-IQ" dirty="0"/>
              <a:t>أو أنه سلسلة من </a:t>
            </a:r>
            <a:r>
              <a:rPr lang="ar-IQ" dirty="0" err="1"/>
              <a:t>الإستدلالات</a:t>
            </a:r>
            <a:r>
              <a:rPr lang="ar-IQ" dirty="0"/>
              <a:t> المتصلة تشير إلى مجموعة من الخصائص الملاحظة لشيء أو حدث يؤدي إلى تحديد فئة معينة تتبعها استدلالات إضافية عن خصائص غير ملحوظة (</a:t>
            </a:r>
            <a:r>
              <a:rPr lang="ar-IQ" dirty="0" err="1"/>
              <a:t>جودنو</a:t>
            </a:r>
            <a:r>
              <a:rPr lang="ar-IQ" dirty="0"/>
              <a:t>) (</a:t>
            </a:r>
            <a:r>
              <a:rPr lang="en-US" dirty="0" err="1"/>
              <a:t>Goodnow</a:t>
            </a:r>
            <a:r>
              <a:rPr lang="en-US" dirty="0"/>
              <a:t>) </a:t>
            </a:r>
            <a:r>
              <a:rPr lang="ar-IQ" dirty="0"/>
              <a:t>وأوستن (</a:t>
            </a:r>
            <a:r>
              <a:rPr lang="en-US" dirty="0"/>
              <a:t>Austin)  .</a:t>
            </a:r>
          </a:p>
          <a:p>
            <a:pPr marL="0" indent="0">
              <a:buNone/>
            </a:pPr>
            <a:r>
              <a:rPr lang="en-US" dirty="0"/>
              <a:t> 	</a:t>
            </a:r>
            <a:r>
              <a:rPr lang="ar-IQ" dirty="0"/>
              <a:t>كما يعرف </a:t>
            </a:r>
            <a:r>
              <a:rPr lang="ar-IQ" dirty="0" err="1"/>
              <a:t>أوسجود</a:t>
            </a:r>
            <a:r>
              <a:rPr lang="ar-IQ" dirty="0"/>
              <a:t> (</a:t>
            </a:r>
            <a:r>
              <a:rPr lang="en-US" dirty="0"/>
              <a:t>Osgood) </a:t>
            </a:r>
            <a:r>
              <a:rPr lang="ar-IQ" dirty="0"/>
              <a:t>المفهوم بأنه </a:t>
            </a:r>
            <a:r>
              <a:rPr lang="ar-IQ" dirty="0" err="1"/>
              <a:t>إستجابة</a:t>
            </a:r>
            <a:r>
              <a:rPr lang="ar-IQ" dirty="0"/>
              <a:t> عامة لعدد من الظواهر والمثيرات التي يشترك بعضها مع البعض الآخر في مظهر من المظاهر.</a:t>
            </a:r>
          </a:p>
          <a:p>
            <a:pPr marL="0" indent="0">
              <a:buNone/>
            </a:pPr>
            <a:r>
              <a:rPr lang="ar-IQ" dirty="0"/>
              <a:t>أما في "معجم علم النفس والتربية" فنجد تعريف "المفهوم العام (</a:t>
            </a:r>
            <a:r>
              <a:rPr lang="en-US" dirty="0"/>
              <a:t>Concept, general)" </a:t>
            </a:r>
            <a:r>
              <a:rPr lang="ar-IQ" dirty="0"/>
              <a:t>كما يلي: »الفكرة التي تمثل عددا من العناصر تشترك كلها في أمر ما، فإذا سمع الإنسان كلمة "أسد" فهم مفهوما عاما هو أنه حيوانا. ويتضمن المفهوم العام المفهوم المجرد (</a:t>
            </a:r>
            <a:r>
              <a:rPr lang="en-US" dirty="0"/>
              <a:t>abstract concept) </a:t>
            </a:r>
            <a:r>
              <a:rPr lang="ar-IQ" dirty="0"/>
              <a:t>وهو صفة أو صفات مشتركة تفهم لشيوعها بين عناصر فئة ما مثل الأسدية والإنسانية والأمانة.»  ومهما اختلفت التعريفات فالمفهوم لابد من أن تتوفر فيه جملة من المعايير هي:</a:t>
            </a:r>
          </a:p>
          <a:p>
            <a:pPr marL="0" indent="0">
              <a:buNone/>
            </a:pPr>
            <a:endParaRPr lang="ar-IQ" dirty="0"/>
          </a:p>
        </p:txBody>
      </p:sp>
    </p:spTree>
    <p:extLst>
      <p:ext uri="{BB962C8B-B14F-4D97-AF65-F5344CB8AC3E}">
        <p14:creationId xmlns:p14="http://schemas.microsoft.com/office/powerpoint/2010/main" val="325606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  أن يكون مصطلحا أو رمزا، له دلالة لفظية ويمكن تعريفه.</a:t>
            </a:r>
          </a:p>
          <a:p>
            <a:pPr marL="0" indent="0">
              <a:buNone/>
            </a:pPr>
            <a:r>
              <a:rPr lang="ar-IQ" dirty="0"/>
              <a:t>   - أن يكون تجريدا للخصائص المشتركة لمجموعة من الأشياء.</a:t>
            </a:r>
          </a:p>
          <a:p>
            <a:pPr marL="0" indent="0">
              <a:buNone/>
            </a:pPr>
            <a:r>
              <a:rPr lang="ar-IQ" dirty="0"/>
              <a:t>   - أن يتّسم بالشمول لأنه يشير إلى المواقف أو السّمات التي تتضمنها مجموعة من الأشياء .</a:t>
            </a:r>
          </a:p>
          <a:p>
            <a:pPr marL="0" indent="0">
              <a:buNone/>
            </a:pPr>
            <a:r>
              <a:rPr lang="ar-IQ" dirty="0"/>
              <a:t>المفاهيم يمكن تحديدها كذلك من حيث الصفات التي تتدخل في تكوينها، ويوجد العديد من المزاوجة بين الصفات، فيمكن تصنيف مثلا الأشخاص حسب العمر أو الوزن أو المهنة أو الجنس وغيرها من الصفات.</a:t>
            </a:r>
          </a:p>
          <a:p>
            <a:pPr marL="0" indent="0">
              <a:buNone/>
            </a:pPr>
            <a:endParaRPr lang="ar-IQ" dirty="0"/>
          </a:p>
        </p:txBody>
      </p:sp>
    </p:spTree>
    <p:extLst>
      <p:ext uri="{BB962C8B-B14F-4D97-AF65-F5344CB8AC3E}">
        <p14:creationId xmlns:p14="http://schemas.microsoft.com/office/powerpoint/2010/main" val="8666704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952</Words>
  <Application>Microsoft Office PowerPoint</Application>
  <PresentationFormat>عرض على الشاشة (3:4)‏</PresentationFormat>
  <Paragraphs>45</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تدفق</vt:lpstr>
      <vt:lpstr>المحاضرة الثامنة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الثامنة </dc:title>
  <dc:creator>DR.Ahmed Saker 2o1O</dc:creator>
  <cp:lastModifiedBy>DR.Ahmed Saker 2o1O</cp:lastModifiedBy>
  <cp:revision>1</cp:revision>
  <dcterms:created xsi:type="dcterms:W3CDTF">2018-12-15T18:53:16Z</dcterms:created>
  <dcterms:modified xsi:type="dcterms:W3CDTF">2018-12-15T18:54:48Z</dcterms:modified>
</cp:coreProperties>
</file>