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4737088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44148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64857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17337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0315446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07091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10368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74876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14491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99349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84233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653718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143000"/>
          </a:xfrm>
        </p:spPr>
        <p:txBody>
          <a:bodyPr>
            <a:normAutofit/>
          </a:bodyPr>
          <a:lstStyle/>
          <a:p>
            <a:pPr algn="ctr"/>
            <a:r>
              <a:rPr lang="ar-IQ" sz="5400" dirty="0" smtClean="0">
                <a:solidFill>
                  <a:schemeClr val="tx1">
                    <a:lumMod val="95000"/>
                    <a:lumOff val="5000"/>
                  </a:schemeClr>
                </a:solidFill>
              </a:rPr>
              <a:t>المحاضرة الخامسة </a:t>
            </a:r>
            <a:endParaRPr lang="ar-IQ" sz="5400" dirty="0">
              <a:solidFill>
                <a:schemeClr val="tx1">
                  <a:lumMod val="95000"/>
                  <a:lumOff val="5000"/>
                </a:schemeClr>
              </a:solidFill>
            </a:endParaRPr>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 ب- المحاولة و الخطأ:</a:t>
            </a:r>
          </a:p>
          <a:p>
            <a:pPr marL="0" indent="0">
              <a:buNone/>
            </a:pPr>
            <a:r>
              <a:rPr lang="ar-IQ" dirty="0"/>
              <a:t>  لم يكن </a:t>
            </a:r>
            <a:r>
              <a:rPr lang="ar-IQ" dirty="0" err="1"/>
              <a:t>ثورندايك</a:t>
            </a:r>
            <a:r>
              <a:rPr lang="ar-IQ" dirty="0"/>
              <a:t> (</a:t>
            </a:r>
            <a:r>
              <a:rPr lang="en-US" dirty="0" err="1"/>
              <a:t>Thorndike,Edward</a:t>
            </a:r>
            <a:r>
              <a:rPr lang="en-US" dirty="0"/>
              <a:t> Lee) (1874-1949) </a:t>
            </a:r>
            <a:r>
              <a:rPr lang="ar-IQ" dirty="0"/>
              <a:t>تابعا أو متأثرا بالفكر السلوكي (</a:t>
            </a:r>
            <a:r>
              <a:rPr lang="ar-IQ" dirty="0" err="1"/>
              <a:t>الواطسني</a:t>
            </a:r>
            <a:r>
              <a:rPr lang="ar-IQ" dirty="0"/>
              <a:t>) كما يعتقد الغالبية، إلا أن فكره لم يكن بعيدا عن الفكر السلوكي، إذ كان أحد تلامذة وليم جيمس الوظيفيين. » ومع أن </a:t>
            </a:r>
            <a:r>
              <a:rPr lang="ar-IQ" dirty="0" err="1"/>
              <a:t>ثورندايك</a:t>
            </a:r>
            <a:r>
              <a:rPr lang="ar-IQ" dirty="0"/>
              <a:t> يؤكد على </a:t>
            </a:r>
            <a:r>
              <a:rPr lang="ar-IQ" dirty="0" err="1"/>
              <a:t>إنتمائه</a:t>
            </a:r>
            <a:r>
              <a:rPr lang="ar-IQ" dirty="0"/>
              <a:t> </a:t>
            </a:r>
            <a:r>
              <a:rPr lang="ar-IQ" dirty="0" err="1"/>
              <a:t>الإرتباطي</a:t>
            </a:r>
            <a:r>
              <a:rPr lang="ar-IQ" dirty="0"/>
              <a:t>، ويرفض أن يوصف بالسلوكي، إلا أن مواقفه في ميادين علم النفس المختلفة التي اشتغل فيها تعارض </a:t>
            </a:r>
            <a:r>
              <a:rPr lang="ar-IQ" dirty="0" err="1"/>
              <a:t>إدعاءه</a:t>
            </a:r>
            <a:r>
              <a:rPr lang="ar-IQ" dirty="0"/>
              <a:t>، وتجعل منه رائداً من رواد السلوكية. وهذا ما نلمسه من خلال المقابلة بين تلك المواقف من جهة، ومبادئ السلوكية وأفكارها من جهة ثانية. ن تجاربه على الحيوان ووصوله إلى فكرة التعلم بالمحاولة والخطأ القائمة على فكرة </a:t>
            </a:r>
            <a:r>
              <a:rPr lang="ar-IQ" dirty="0" err="1"/>
              <a:t>الإرتباط</a:t>
            </a:r>
            <a:r>
              <a:rPr lang="ar-IQ" dirty="0"/>
              <a:t> دفعت إلى تصنيفه ضمن السلوكيين، ونظرا كذلك لتداخل السلوكية والوظيفية. » فالتعلم من وجهة نظر </a:t>
            </a:r>
            <a:r>
              <a:rPr lang="ar-IQ" dirty="0" err="1"/>
              <a:t>ثورندايك</a:t>
            </a:r>
            <a:r>
              <a:rPr lang="ar-IQ" dirty="0"/>
              <a:t> هو تغير آلي في السلوك، ولكنه يقود تدريجيا إلى </a:t>
            </a:r>
            <a:r>
              <a:rPr lang="ar-IQ" dirty="0" err="1"/>
              <a:t>الإبتعاد</a:t>
            </a:r>
            <a:r>
              <a:rPr lang="ar-IQ" dirty="0"/>
              <a:t> عن المحاولات الخاطئة، أي إلى نسبة تكرار أعلى للمحاولات الناجحة، التي تؤدي إلى أثر مشجع... وقد   عرفت نظرية </a:t>
            </a:r>
            <a:r>
              <a:rPr lang="ar-IQ" dirty="0" err="1"/>
              <a:t>ثورندايك</a:t>
            </a:r>
            <a:r>
              <a:rPr lang="ar-IQ" dirty="0"/>
              <a:t>، التي ظلت مسيطرة لعدة عقود من هذا القرن، على الممارسات التربوية في الولايات المتحدة الأمريكية، باسم الترابطية لأنه يعتقد أن التعلم عملية تشكيل </a:t>
            </a:r>
            <a:r>
              <a:rPr lang="ar-IQ" dirty="0" err="1"/>
              <a:t>إرتباطات</a:t>
            </a:r>
            <a:r>
              <a:rPr lang="ar-IQ" dirty="0"/>
              <a:t> بين المثيرات واستجاباتها.» </a:t>
            </a:r>
          </a:p>
        </p:txBody>
      </p:sp>
    </p:spTree>
    <p:extLst>
      <p:ext uri="{BB962C8B-B14F-4D97-AF65-F5344CB8AC3E}">
        <p14:creationId xmlns:p14="http://schemas.microsoft.com/office/powerpoint/2010/main" val="2452929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1-  أنواع السلوك عند </a:t>
            </a:r>
            <a:r>
              <a:rPr lang="ar-IQ" dirty="0" err="1"/>
              <a:t>سكنر</a:t>
            </a:r>
            <a:r>
              <a:rPr lang="ar-IQ" dirty="0"/>
              <a:t>:</a:t>
            </a:r>
          </a:p>
          <a:p>
            <a:pPr marL="0" indent="0">
              <a:buNone/>
            </a:pPr>
            <a:r>
              <a:rPr lang="ar-IQ" dirty="0"/>
              <a:t>استجابة العضوية في المواقف المختلفة (الطبيعية والتجريبية) هي العنصر الأول في تشكل السلوك. وحسب </a:t>
            </a:r>
            <a:r>
              <a:rPr lang="ar-IQ" dirty="0" err="1"/>
              <a:t>سكينر</a:t>
            </a:r>
            <a:r>
              <a:rPr lang="ar-IQ" dirty="0"/>
              <a:t> قد تكون الاستجابات المتعاقبة متشابهة ولكنها لا تكون أبدا مماثلة، لذلك فمن الضروري ألا ندرس </a:t>
            </a:r>
            <a:r>
              <a:rPr lang="ar-IQ" dirty="0" err="1"/>
              <a:t>الإستجابات</a:t>
            </a:r>
            <a:r>
              <a:rPr lang="ar-IQ" dirty="0"/>
              <a:t> الفردية فحسب بل فئات </a:t>
            </a:r>
            <a:r>
              <a:rPr lang="ar-IQ" dirty="0" err="1"/>
              <a:t>الإستجابات</a:t>
            </a:r>
            <a:r>
              <a:rPr lang="ar-IQ" dirty="0"/>
              <a:t>. وبعض فئات </a:t>
            </a:r>
            <a:r>
              <a:rPr lang="ar-IQ" dirty="0" err="1"/>
              <a:t>الإستجابات</a:t>
            </a:r>
            <a:r>
              <a:rPr lang="ar-IQ" dirty="0"/>
              <a:t> يطلق عليها </a:t>
            </a:r>
            <a:r>
              <a:rPr lang="ar-IQ" dirty="0" err="1"/>
              <a:t>إسم</a:t>
            </a:r>
            <a:r>
              <a:rPr lang="ar-IQ" dirty="0"/>
              <a:t> ردود الفعل </a:t>
            </a:r>
            <a:r>
              <a:rPr lang="ar-IQ" dirty="0" err="1"/>
              <a:t>الاستجابية</a:t>
            </a:r>
            <a:r>
              <a:rPr lang="ar-IQ" dirty="0"/>
              <a:t> وهي </a:t>
            </a:r>
            <a:r>
              <a:rPr lang="ar-IQ" dirty="0" err="1"/>
              <a:t>الإستجابات</a:t>
            </a:r>
            <a:r>
              <a:rPr lang="ar-IQ" dirty="0"/>
              <a:t> التي تحددها المثيرات المنبهة لها أو تسحبها، وهذه الأنواع من الاستجابات هي التي تتمثل في العلاقة بين المثيرات </a:t>
            </a:r>
            <a:r>
              <a:rPr lang="ar-IQ" dirty="0" err="1"/>
              <a:t>والإستجابات</a:t>
            </a:r>
            <a:r>
              <a:rPr lang="ar-IQ" dirty="0"/>
              <a:t> المسماة </a:t>
            </a:r>
            <a:r>
              <a:rPr lang="ar-IQ" dirty="0" err="1"/>
              <a:t>بالإنعكاسات</a:t>
            </a:r>
            <a:r>
              <a:rPr lang="ar-IQ" dirty="0"/>
              <a:t>، وعلى سبيل المثال فإن البكاء الناجم عن تقطيع شرائح البصل الطازج ينتمي إلى نوع من </a:t>
            </a:r>
            <a:r>
              <a:rPr lang="ar-IQ" dirty="0" err="1"/>
              <a:t>الإستجابات</a:t>
            </a:r>
            <a:r>
              <a:rPr lang="ar-IQ" dirty="0"/>
              <a:t> أي أنه جزء  من </a:t>
            </a:r>
            <a:r>
              <a:rPr lang="ar-IQ" dirty="0" err="1"/>
              <a:t>إنعكاسات</a:t>
            </a:r>
            <a:r>
              <a:rPr lang="ar-IQ" dirty="0"/>
              <a:t> تختلف عن تلك </a:t>
            </a:r>
            <a:r>
              <a:rPr lang="ar-IQ" dirty="0" err="1"/>
              <a:t>الإستجابات</a:t>
            </a:r>
            <a:r>
              <a:rPr lang="ar-IQ" dirty="0"/>
              <a:t> التي تحدث بفعل هبوب الريح البارد على الوجه. </a:t>
            </a:r>
            <a:endParaRPr lang="ar-IQ" dirty="0" smtClean="0"/>
          </a:p>
          <a:p>
            <a:pPr marL="0" indent="0">
              <a:buNone/>
            </a:pPr>
            <a:r>
              <a:rPr lang="ar-IQ" dirty="0"/>
              <a:t>قسم </a:t>
            </a:r>
            <a:r>
              <a:rPr lang="ar-IQ" dirty="0" err="1"/>
              <a:t>سكنر</a:t>
            </a:r>
            <a:r>
              <a:rPr lang="ar-IQ" dirty="0"/>
              <a:t> السلوك (الحيواني والإنساني) إلى نوعين: السلوك </a:t>
            </a:r>
            <a:r>
              <a:rPr lang="ar-IQ" dirty="0" err="1"/>
              <a:t>الإستجابي</a:t>
            </a:r>
            <a:r>
              <a:rPr lang="ar-IQ" dirty="0"/>
              <a:t> والسلوك الإجرائي. ووجد أن السلوك الإجرائي يحتل الجزء الأكبر من السلوك. فمعظم الخبرات الحياتية والعادات التي يكتسبها الإنسان أو الحيوان تتكون بفضل </a:t>
            </a:r>
            <a:r>
              <a:rPr lang="ar-IQ" dirty="0" err="1"/>
              <a:t>الإستجابات</a:t>
            </a:r>
            <a:r>
              <a:rPr lang="ar-IQ" dirty="0"/>
              <a:t> الإجرائية. في حين أن قليلاً منها يتكون عن طريق </a:t>
            </a:r>
            <a:r>
              <a:rPr lang="ar-IQ" dirty="0" err="1"/>
              <a:t>الإستجابات</a:t>
            </a:r>
            <a:r>
              <a:rPr lang="ar-IQ" dirty="0"/>
              <a:t> </a:t>
            </a:r>
            <a:r>
              <a:rPr lang="ar-IQ" dirty="0" err="1"/>
              <a:t>الإستجابية</a:t>
            </a:r>
            <a:r>
              <a:rPr lang="ar-IQ" dirty="0"/>
              <a:t>. </a:t>
            </a:r>
          </a:p>
        </p:txBody>
      </p:sp>
    </p:spTree>
    <p:extLst>
      <p:ext uri="{BB962C8B-B14F-4D97-AF65-F5344CB8AC3E}">
        <p14:creationId xmlns:p14="http://schemas.microsoft.com/office/powerpoint/2010/main" val="1872504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السلوك </a:t>
            </a:r>
            <a:r>
              <a:rPr lang="ar-IQ" dirty="0" err="1"/>
              <a:t>الاستجابي</a:t>
            </a:r>
            <a:r>
              <a:rPr lang="ar-IQ" dirty="0"/>
              <a:t>:</a:t>
            </a:r>
          </a:p>
          <a:p>
            <a:pPr marL="0" indent="0">
              <a:buNone/>
            </a:pPr>
            <a:r>
              <a:rPr lang="ar-IQ" dirty="0"/>
              <a:t>هذا السلوك يتكون من </a:t>
            </a:r>
            <a:r>
              <a:rPr lang="ar-IQ" dirty="0" err="1"/>
              <a:t>الإستجابات</a:t>
            </a:r>
            <a:r>
              <a:rPr lang="ar-IQ" dirty="0"/>
              <a:t> التي تستجرها مثيرات محددة معروفة مثل اتساع أو تضيق حدقة العين لكمية الضوء المؤثر في شبكية العين.</a:t>
            </a:r>
          </a:p>
          <a:p>
            <a:pPr marL="0" indent="0">
              <a:buNone/>
            </a:pPr>
            <a:r>
              <a:rPr lang="ar-IQ" dirty="0"/>
              <a:t>      ب- السلوك </a:t>
            </a:r>
            <a:r>
              <a:rPr lang="ar-IQ" dirty="0" err="1"/>
              <a:t>الاجرائي</a:t>
            </a:r>
            <a:r>
              <a:rPr lang="ar-IQ" dirty="0"/>
              <a:t>:</a:t>
            </a:r>
          </a:p>
          <a:p>
            <a:pPr marL="0" indent="0">
              <a:buNone/>
            </a:pPr>
            <a:r>
              <a:rPr lang="ar-IQ" dirty="0"/>
              <a:t>  	سلوك يؤثر في البيئة، ويترتب عليه تغير في العالم بل إنه يغير في البيئة ذاتها بطريقة أو بأخرى، وهو  يماثل إلى حد قريب جدا السلوك الأدائي أو ما يعرف (باسم السلوك الإرادي أو السلوك الغرضي، القصدي) ومن الأمثلة على ذلك التحدث </a:t>
            </a:r>
            <a:r>
              <a:rPr lang="ar-IQ" dirty="0" err="1"/>
              <a:t>والإنتقال</a:t>
            </a:r>
            <a:r>
              <a:rPr lang="ar-IQ" dirty="0"/>
              <a:t> من مكان لآخر... ومن هذه الرؤية فإن الكائن الحي يكون نشيطا في بيئته وبالتالي فهو لا يدفع هنا وهناك في هذه البيئة مسلوب الإرادة.</a:t>
            </a:r>
          </a:p>
          <a:p>
            <a:pPr marL="0" indent="0">
              <a:buNone/>
            </a:pPr>
            <a:r>
              <a:rPr lang="ar-IQ" dirty="0"/>
              <a:t>وبعض أنواع </a:t>
            </a:r>
            <a:r>
              <a:rPr lang="ar-IQ" dirty="0" err="1"/>
              <a:t>الإستجابات</a:t>
            </a:r>
            <a:r>
              <a:rPr lang="ar-IQ" dirty="0"/>
              <a:t> التي يطلق عليها </a:t>
            </a:r>
            <a:r>
              <a:rPr lang="ar-IQ" dirty="0" err="1"/>
              <a:t>إسم</a:t>
            </a:r>
            <a:r>
              <a:rPr lang="ar-IQ" dirty="0"/>
              <a:t> الإجراءات نعرفها بآثارها البيئية وليس عن طريق المثيرات التي تستدعيها، وعلى سبيل المثال: قيادة السيارة  أو ركوب الدراجة أو المشي على الأقدام بهدف الوصول إلى مكان ما إجراءات متشابهة قد تنتمي إلى نوع واحد من </a:t>
            </a:r>
            <a:r>
              <a:rPr lang="ar-IQ" dirty="0" err="1"/>
              <a:t>الإستجابة</a:t>
            </a:r>
            <a:r>
              <a:rPr lang="ar-IQ" dirty="0"/>
              <a:t>. </a:t>
            </a:r>
          </a:p>
        </p:txBody>
      </p:sp>
    </p:spTree>
    <p:extLst>
      <p:ext uri="{BB962C8B-B14F-4D97-AF65-F5344CB8AC3E}">
        <p14:creationId xmlns:p14="http://schemas.microsoft.com/office/powerpoint/2010/main" val="2582436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والسلوك الإجرائي هو سلوك معزز وتشكيل السلوك ينطوي على عملية تحديد الهدف السلوكي المرغوب فيه وتجزئته إلى سلسلة من الخطوات المتتابعة التي تقترب تدريجيا من بلوغ الهدف والتي ينبغي تعزيز كل خطوة منها.</a:t>
            </a:r>
          </a:p>
          <a:p>
            <a:pPr marL="0" indent="0">
              <a:buNone/>
            </a:pPr>
            <a:r>
              <a:rPr lang="ar-IQ" dirty="0" err="1"/>
              <a:t>إستراتيجيات</a:t>
            </a:r>
            <a:r>
              <a:rPr lang="ar-IQ" dirty="0"/>
              <a:t> تشكيل السلوك تتحدد من خلال بعض الخطوات منها:</a:t>
            </a:r>
          </a:p>
          <a:p>
            <a:pPr marL="0" indent="0">
              <a:buNone/>
            </a:pPr>
            <a:r>
              <a:rPr lang="ar-IQ" dirty="0"/>
              <a:t>  - تحديد النتائج التي قد تكون مؤثرة في التوصل إلى التغيير المطلوب.</a:t>
            </a:r>
          </a:p>
          <a:p>
            <a:pPr marL="0" indent="0">
              <a:buNone/>
            </a:pPr>
            <a:r>
              <a:rPr lang="ar-IQ" dirty="0"/>
              <a:t>  - تحديد العناصر السلوكية السليمة وغير السليمة بوضوح والقابلة للملاحظة .          </a:t>
            </a:r>
          </a:p>
          <a:p>
            <a:pPr marL="0" indent="0">
              <a:buNone/>
            </a:pPr>
            <a:r>
              <a:rPr lang="ar-IQ" dirty="0"/>
              <a:t>  - تحديد حجم الخطوات (ليست صغيرة جدا حتى لا يضيع الوقت في الأمور الدقيقة جدا إن لم يكن ذلك ضروريا، ولا كبيرة فلا نستطيع تعزيز السلوك).  </a:t>
            </a:r>
          </a:p>
          <a:p>
            <a:pPr marL="0" indent="0">
              <a:buNone/>
            </a:pPr>
            <a:r>
              <a:rPr lang="ar-IQ" dirty="0"/>
              <a:t>  - تحديد المعززات التي ثبتت فعاليتها في معالجة مواقف التعلم المشابهة لها.</a:t>
            </a:r>
          </a:p>
          <a:p>
            <a:pPr marL="0" indent="0">
              <a:buNone/>
            </a:pPr>
            <a:r>
              <a:rPr lang="ar-IQ" dirty="0"/>
              <a:t>  - التأكد من </a:t>
            </a:r>
            <a:r>
              <a:rPr lang="ar-IQ" dirty="0" err="1"/>
              <a:t>إكتساب</a:t>
            </a:r>
            <a:r>
              <a:rPr lang="ar-IQ" dirty="0"/>
              <a:t> السلوك في كل مستوى.</a:t>
            </a:r>
          </a:p>
          <a:p>
            <a:pPr marL="0" indent="0">
              <a:buNone/>
            </a:pPr>
            <a:endParaRPr lang="ar-IQ" dirty="0"/>
          </a:p>
        </p:txBody>
      </p:sp>
    </p:spTree>
    <p:extLst>
      <p:ext uri="{BB962C8B-B14F-4D97-AF65-F5344CB8AC3E}">
        <p14:creationId xmlns:p14="http://schemas.microsoft.com/office/powerpoint/2010/main" val="2058545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2-  تعزيز السلوك عند </a:t>
            </a:r>
            <a:r>
              <a:rPr lang="ar-IQ" dirty="0" err="1"/>
              <a:t>سكنر</a:t>
            </a:r>
            <a:r>
              <a:rPr lang="ar-IQ" dirty="0"/>
              <a:t>:</a:t>
            </a:r>
          </a:p>
          <a:p>
            <a:pPr marL="0" indent="0">
              <a:buNone/>
            </a:pPr>
            <a:r>
              <a:rPr lang="ar-IQ" dirty="0"/>
              <a:t>ما هو العامل أو الشرط الذي يؤدي إلى احتفاظ الكائن الحي ببعض </a:t>
            </a:r>
            <a:r>
              <a:rPr lang="ar-IQ" dirty="0" err="1"/>
              <a:t>الإستجابات</a:t>
            </a:r>
            <a:r>
              <a:rPr lang="ar-IQ" dirty="0"/>
              <a:t> دون البعض الآخر عبر المحاولات التي تتاح له؟ ويجيب </a:t>
            </a:r>
            <a:r>
              <a:rPr lang="ar-IQ" dirty="0" err="1"/>
              <a:t>سكينر</a:t>
            </a:r>
            <a:r>
              <a:rPr lang="ar-IQ" dirty="0"/>
              <a:t>، التعزيز.</a:t>
            </a:r>
          </a:p>
          <a:p>
            <a:pPr marL="0" indent="0">
              <a:buNone/>
            </a:pPr>
            <a:r>
              <a:rPr lang="ar-IQ" dirty="0"/>
              <a:t>     يعتبر التعزيز أحد الموضوعات التي أولاها </a:t>
            </a:r>
            <a:r>
              <a:rPr lang="ar-IQ" dirty="0" err="1"/>
              <a:t>سكنر</a:t>
            </a:r>
            <a:r>
              <a:rPr lang="ar-IQ" dirty="0"/>
              <a:t> اهتماماً خاصاً، وخصص له جزءاً هاماً من أعماله. فقد نشر بالتعاون مع </a:t>
            </a:r>
            <a:r>
              <a:rPr lang="ar-IQ" dirty="0" err="1"/>
              <a:t>فرستر</a:t>
            </a:r>
            <a:r>
              <a:rPr lang="ar-IQ" dirty="0"/>
              <a:t> (</a:t>
            </a:r>
            <a:r>
              <a:rPr lang="en-US" dirty="0"/>
              <a:t>FERSTER) </a:t>
            </a:r>
            <a:r>
              <a:rPr lang="ar-IQ" dirty="0"/>
              <a:t>كتاباً ضخماً بعنوان "جداول التعزيز". ويتضمن هذا الكتاب 921 رسماً بيانياً لـ 250 مليون </a:t>
            </a:r>
            <a:r>
              <a:rPr lang="ar-IQ" dirty="0" err="1"/>
              <a:t>إستجابة</a:t>
            </a:r>
            <a:r>
              <a:rPr lang="ar-IQ" dirty="0"/>
              <a:t> قامت بها الحمائم في مواقف تجريبية </a:t>
            </a:r>
            <a:r>
              <a:rPr lang="ar-IQ" dirty="0" err="1"/>
              <a:t>إستغرقت</a:t>
            </a:r>
            <a:r>
              <a:rPr lang="ar-IQ" dirty="0"/>
              <a:t> 70000 ساعة.  ومن بين المتغيرات يركز </a:t>
            </a:r>
            <a:r>
              <a:rPr lang="ar-IQ" dirty="0" err="1"/>
              <a:t>سكنر</a:t>
            </a:r>
            <a:r>
              <a:rPr lang="ar-IQ" dirty="0"/>
              <a:t> وزميله على نوعين للتعزيز: المعدل </a:t>
            </a:r>
            <a:r>
              <a:rPr lang="ar-IQ" dirty="0" err="1"/>
              <a:t>والفاصلي</a:t>
            </a:r>
            <a:r>
              <a:rPr lang="ar-IQ" dirty="0"/>
              <a:t>. ويقوم الأول على أساس معدل صور </a:t>
            </a:r>
            <a:r>
              <a:rPr lang="ar-IQ" dirty="0" err="1"/>
              <a:t>الإستجابة</a:t>
            </a:r>
            <a:r>
              <a:rPr lang="ar-IQ" dirty="0"/>
              <a:t>. أما الثاني فيتوقف التعزيز فيه على الزمن وحده دون النظر إلى عدد </a:t>
            </a:r>
            <a:r>
              <a:rPr lang="ar-IQ" dirty="0" err="1"/>
              <a:t>الإستجابات</a:t>
            </a:r>
            <a:r>
              <a:rPr lang="ar-IQ" dirty="0"/>
              <a:t>. </a:t>
            </a:r>
          </a:p>
          <a:p>
            <a:pPr marL="0" indent="0">
              <a:buNone/>
            </a:pPr>
            <a:endParaRPr lang="ar-IQ" dirty="0"/>
          </a:p>
        </p:txBody>
      </p:sp>
    </p:spTree>
    <p:extLst>
      <p:ext uri="{BB962C8B-B14F-4D97-AF65-F5344CB8AC3E}">
        <p14:creationId xmlns:p14="http://schemas.microsoft.com/office/powerpoint/2010/main" val="2686772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قام </a:t>
            </a:r>
            <a:r>
              <a:rPr lang="ar-IQ" dirty="0" err="1"/>
              <a:t>ثورندايك</a:t>
            </a:r>
            <a:r>
              <a:rPr lang="ar-IQ" dirty="0"/>
              <a:t> بأبحاثه على الحيوانات، منطلقا من خلفيته الوظيفية المبنية على الفكر التطوري المؤكدة لمبدأ الاستمرارية بين الكائنات، وأيضا لمبدأ التكيف وارتباط الأفعال بوظائف حياتية وبالتالي </a:t>
            </a:r>
            <a:r>
              <a:rPr lang="ar-IQ" dirty="0" err="1"/>
              <a:t>إحتمالية</a:t>
            </a:r>
            <a:r>
              <a:rPr lang="ar-IQ" dirty="0"/>
              <a:t> التطبيق.</a:t>
            </a:r>
          </a:p>
          <a:p>
            <a:pPr marL="0" indent="0">
              <a:buNone/>
            </a:pPr>
            <a:r>
              <a:rPr lang="ar-IQ" dirty="0"/>
              <a:t>  	وفكرة </a:t>
            </a:r>
            <a:r>
              <a:rPr lang="ar-IQ" dirty="0" err="1"/>
              <a:t>الإرتباط</a:t>
            </a:r>
            <a:r>
              <a:rPr lang="ar-IQ" dirty="0"/>
              <a:t> ليست جديدة عند </a:t>
            </a:r>
            <a:r>
              <a:rPr lang="ar-IQ" dirty="0" err="1"/>
              <a:t>ثورندايك</a:t>
            </a:r>
            <a:r>
              <a:rPr lang="ar-IQ" dirty="0"/>
              <a:t> »غير أن الجديد في فكر </a:t>
            </a:r>
            <a:r>
              <a:rPr lang="ar-IQ" dirty="0" err="1"/>
              <a:t>ثورندايك</a:t>
            </a:r>
            <a:r>
              <a:rPr lang="ar-IQ" dirty="0"/>
              <a:t> هو العناصر أو الأطراف التي يحدث </a:t>
            </a:r>
            <a:r>
              <a:rPr lang="ar-IQ" dirty="0" err="1"/>
              <a:t>الإرتباط</a:t>
            </a:r>
            <a:r>
              <a:rPr lang="ar-IQ" dirty="0"/>
              <a:t> بينها. ففي حين يجد </a:t>
            </a:r>
            <a:r>
              <a:rPr lang="ar-IQ" dirty="0" err="1"/>
              <a:t>الإتجاه</a:t>
            </a:r>
            <a:r>
              <a:rPr lang="ar-IQ" dirty="0"/>
              <a:t> </a:t>
            </a:r>
            <a:r>
              <a:rPr lang="ar-IQ" dirty="0" err="1"/>
              <a:t>الإرتباطي</a:t>
            </a:r>
            <a:r>
              <a:rPr lang="ar-IQ" dirty="0"/>
              <a:t> أن الذكاء أو العقل أو العملية النفسية بوجه عام تنشأ بفعل </a:t>
            </a:r>
            <a:r>
              <a:rPr lang="ar-IQ" dirty="0" err="1"/>
              <a:t>الإرتباط</a:t>
            </a:r>
            <a:r>
              <a:rPr lang="ar-IQ" dirty="0"/>
              <a:t> بين الأفكار بعضها مع بعض، أو بينها وبين الحركات، يرى </a:t>
            </a:r>
            <a:r>
              <a:rPr lang="ar-IQ" dirty="0" err="1"/>
              <a:t>ثورندايك</a:t>
            </a:r>
            <a:r>
              <a:rPr lang="ar-IQ" dirty="0"/>
              <a:t> أن هذا الارتباط إنما يتم بين الحركات والمواقف.»  ويعطي الأهمية القصوى للتجربة الحسية في تشكيل العملية النفسية و» ينطلق </a:t>
            </a:r>
            <a:r>
              <a:rPr lang="ar-IQ" dirty="0" err="1"/>
              <a:t>ثورندايك</a:t>
            </a:r>
            <a:r>
              <a:rPr lang="ar-IQ" dirty="0"/>
              <a:t> من الوراثة كعامل أساسي في تحديد مستوى الذكاء. فالكائن الحي، حسب رأيه، يولد وهو مزوّد بجهاز عصبي مع ما يشتمل عليه من خلايا وأنسجة ووصلات. ويختلف الذكاء من فرد إلى آخر، ومن حيوان إلى آخر، تبعاً لعدد تلك الخلايا والأنسجة والوصلات. أي أن مستوى الذكاء يتوقف على عدد الوصلات العصبية؛ فكلما كان هذا العدد كبيراً كان مستوى ذكاء الكائن عالياً. » </a:t>
            </a:r>
          </a:p>
          <a:p>
            <a:pPr marL="0" indent="0">
              <a:buNone/>
            </a:pPr>
            <a:endParaRPr lang="ar-IQ" dirty="0"/>
          </a:p>
        </p:txBody>
      </p:sp>
    </p:spTree>
    <p:extLst>
      <p:ext uri="{BB962C8B-B14F-4D97-AF65-F5344CB8AC3E}">
        <p14:creationId xmlns:p14="http://schemas.microsoft.com/office/powerpoint/2010/main" val="2234006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إحدى ابرز تجاربه كانت عن القطط التي كانت توضع في قفص صغير  له باب يُفتح إذا سحبت القطة خيطا مدلى داخل القفص لتخرج وتأكل الطعام الموجود خارج القفص. تقوم القطة الجائعة بحركات عشوائية إلى أن يُسحب الخيط بالصدفة، ولاحظ </a:t>
            </a:r>
            <a:r>
              <a:rPr lang="ar-IQ" dirty="0" err="1"/>
              <a:t>ثورندايك</a:t>
            </a:r>
            <a:r>
              <a:rPr lang="ar-IQ" dirty="0"/>
              <a:t> أن الوقت الذي تحتاجه القطة للوصول إلى الحل والخروج من القفص يتناقص تدريجيا إلى أن أصبحت قادرة     على سحب الخيط والخروج فورا. وقد نتج عن أبحاثه الطويلة وصوله إلى نظرية التعلم بالمحاولة والخطأ والتي تفسر التعلم من خلال الإبقاء على المحاولات المؤدية إلى تأثير جيد مرضي وإضعاف </a:t>
            </a:r>
            <a:r>
              <a:rPr lang="ar-IQ" dirty="0" err="1"/>
              <a:t>إرتباط</a:t>
            </a:r>
            <a:r>
              <a:rPr lang="ar-IQ" dirty="0"/>
              <a:t> تلك التي لا تحقق الإشباع. وذلك وفقا لعدد من المبادئ (القوانين) التي </a:t>
            </a:r>
            <a:r>
              <a:rPr lang="ar-IQ" dirty="0" err="1"/>
              <a:t>إستمر</a:t>
            </a:r>
            <a:r>
              <a:rPr lang="ar-IQ" dirty="0"/>
              <a:t> في مراجعتها مؤكدا أهمية بعضها وضعف أهمية أخرى.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125069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1- قوانين التعلم عند </a:t>
            </a:r>
            <a:r>
              <a:rPr lang="ar-IQ" dirty="0" err="1"/>
              <a:t>ثورندايك</a:t>
            </a:r>
            <a:r>
              <a:rPr lang="ar-IQ" dirty="0"/>
              <a:t>:</a:t>
            </a:r>
          </a:p>
          <a:p>
            <a:pPr marL="0" indent="0">
              <a:buNone/>
            </a:pPr>
            <a:r>
              <a:rPr lang="ar-IQ" dirty="0"/>
              <a:t>حاول تفسير التعلم بارتباطات مباشرة بين المثيرات والاستجابات ووضع قوانين للتعلم منها:</a:t>
            </a:r>
          </a:p>
          <a:p>
            <a:pPr marL="0" indent="0">
              <a:buNone/>
            </a:pPr>
            <a:r>
              <a:rPr lang="ar-IQ" dirty="0"/>
              <a:t>               1- قانون الأثر: </a:t>
            </a:r>
          </a:p>
          <a:p>
            <a:pPr marL="0" indent="0">
              <a:buNone/>
            </a:pPr>
            <a:r>
              <a:rPr lang="ar-IQ" dirty="0"/>
              <a:t>     كي تُكتسب </a:t>
            </a:r>
            <a:r>
              <a:rPr lang="ar-IQ" dirty="0" err="1"/>
              <a:t>سلوكات</a:t>
            </a:r>
            <a:r>
              <a:rPr lang="ar-IQ" dirty="0"/>
              <a:t> (استجابات) يجب أن توصل الكائن الحي إلى حالة الرضا. وتقوم فكرة </a:t>
            </a:r>
            <a:r>
              <a:rPr lang="ar-IQ" dirty="0" err="1"/>
              <a:t>ثورندايك</a:t>
            </a:r>
            <a:r>
              <a:rPr lang="ar-IQ" dirty="0"/>
              <a:t> على أساس أن الفعل المؤدي إلى أثر جيد يميل إلى الظهور مستقبلا في حالة حدوث المثير. غير أن السلوك الذي لا يؤدي إلى الإشباع يُهمل ويميل إلى عدم الظهور مستقبلا. ينص هذا القانون على أن أي ارتباط قابل للتعديل بين موقف </a:t>
            </a:r>
            <a:r>
              <a:rPr lang="ar-IQ" dirty="0" err="1"/>
              <a:t>وإستجابة</a:t>
            </a:r>
            <a:r>
              <a:rPr lang="ar-IQ" dirty="0"/>
              <a:t> يزداد إذا ما صاحبته حالة إشباع ويضعف إذا ما صاحبته أو أعقبته حالة ضيق، </a:t>
            </a:r>
            <a:r>
              <a:rPr lang="ar-IQ" dirty="0" err="1"/>
              <a:t>و»الأثر</a:t>
            </a:r>
            <a:r>
              <a:rPr lang="ar-IQ" dirty="0"/>
              <a:t> بحديه: الإيجابي والسلبي، أي الثواب والعقاب، هو، في نظر </a:t>
            </a:r>
            <a:r>
              <a:rPr lang="ar-IQ" dirty="0" err="1"/>
              <a:t>ثورندايك</a:t>
            </a:r>
            <a:r>
              <a:rPr lang="ar-IQ" dirty="0"/>
              <a:t>، شرط لازم لاكتساب مختلف المهارات. فتعزيز </a:t>
            </a:r>
            <a:r>
              <a:rPr lang="ar-IQ" dirty="0" err="1"/>
              <a:t>إرتباط</a:t>
            </a:r>
            <a:r>
              <a:rPr lang="ar-IQ" dirty="0"/>
              <a:t> ما يتوقف على أثره الطيب، واستبعاد أو حذف </a:t>
            </a:r>
            <a:r>
              <a:rPr lang="ar-IQ" dirty="0" err="1"/>
              <a:t>إستجابة</a:t>
            </a:r>
            <a:r>
              <a:rPr lang="ar-IQ" dirty="0"/>
              <a:t> غير مرغوبة مرهون بما تتركه من أثر سيِّئ.»   والمقصود بذلك هو المكافأة. يقول </a:t>
            </a:r>
            <a:r>
              <a:rPr lang="ar-IQ" dirty="0" err="1"/>
              <a:t>ثورندايك</a:t>
            </a:r>
            <a:r>
              <a:rPr lang="ar-IQ" dirty="0"/>
              <a:t>: "إنه إذا قام </a:t>
            </a:r>
            <a:r>
              <a:rPr lang="ar-IQ" dirty="0" err="1"/>
              <a:t>إرتباط</a:t>
            </a:r>
            <a:r>
              <a:rPr lang="ar-IQ" dirty="0"/>
              <a:t> قابل للتغيير وكان مصحوباً أو متبوعاً بحالة مُرضية فإن قوة </a:t>
            </a:r>
            <a:r>
              <a:rPr lang="ar-IQ" dirty="0" err="1"/>
              <a:t>الإرتباط</a:t>
            </a:r>
            <a:r>
              <a:rPr lang="ar-IQ" dirty="0"/>
              <a:t> تزيد. أما إذا قام الارتباط وكان متبوعاً أو مصحوباً بحالة مزعجة فإن قوته تضعف".  هذا القانون تم تعديله سنة 1932 إذ تبين عدم توازي تأثير الثواب والعقاب على عملية التعلم، فإنهما ليسا متغيرين متعاكسين. ففي حين يؤدي الثواب إلى تقوية </a:t>
            </a:r>
            <a:r>
              <a:rPr lang="ar-IQ" dirty="0" err="1"/>
              <a:t>الإرتباط</a:t>
            </a:r>
            <a:r>
              <a:rPr lang="ar-IQ" dirty="0"/>
              <a:t>، يؤدي العقاب إلى نتائج مختلفة فقد يؤدي إلى إيقاف السلوك مؤقتا، إلا أنه لا يزيله كما أنه لا يساعد مباشرة على تعديل السلوك إذا لم تقدم البدائل.</a:t>
            </a:r>
          </a:p>
          <a:p>
            <a:pPr marL="0" indent="0">
              <a:buNone/>
            </a:pPr>
            <a:endParaRPr lang="ar-IQ" dirty="0"/>
          </a:p>
        </p:txBody>
      </p:sp>
    </p:spTree>
    <p:extLst>
      <p:ext uri="{BB962C8B-B14F-4D97-AF65-F5344CB8AC3E}">
        <p14:creationId xmlns:p14="http://schemas.microsoft.com/office/powerpoint/2010/main" val="2618726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2- قانون </a:t>
            </a:r>
            <a:r>
              <a:rPr lang="ar-IQ" dirty="0" err="1"/>
              <a:t>الإستعداد</a:t>
            </a:r>
            <a:r>
              <a:rPr lang="ar-IQ" dirty="0"/>
              <a:t>:</a:t>
            </a:r>
          </a:p>
          <a:p>
            <a:pPr marL="0" indent="0">
              <a:buNone/>
            </a:pPr>
            <a:r>
              <a:rPr lang="ar-IQ" dirty="0"/>
              <a:t>     يصف الأسس الفيزيولوجية لقانون الأثر أي يصف الظروف المساعدة لحدوث التعلم، ويفسر </a:t>
            </a:r>
            <a:r>
              <a:rPr lang="ar-IQ" dirty="0" err="1"/>
              <a:t>ثورندايك</a:t>
            </a:r>
            <a:r>
              <a:rPr lang="ar-IQ" dirty="0"/>
              <a:t> ذلك </a:t>
            </a:r>
            <a:r>
              <a:rPr lang="ar-IQ" dirty="0" err="1"/>
              <a:t>بالإعتماد</a:t>
            </a:r>
            <a:r>
              <a:rPr lang="ar-IQ" dirty="0"/>
              <a:t> على حساسية </a:t>
            </a:r>
            <a:r>
              <a:rPr lang="ar-IQ" dirty="0" err="1"/>
              <a:t>الميكانزمات</a:t>
            </a:r>
            <a:r>
              <a:rPr lang="ar-IQ" dirty="0"/>
              <a:t> العصبية لإحداث السلوك. </a:t>
            </a:r>
            <a:r>
              <a:rPr lang="ar-IQ" dirty="0" err="1"/>
              <a:t>فالإستعداد</a:t>
            </a:r>
            <a:r>
              <a:rPr lang="ar-IQ" dirty="0"/>
              <a:t> للسلوك يعني إمكانية القيام به كنتيجة للتهيؤ العصبي،  فالجوع مثلا قد يعني </a:t>
            </a:r>
            <a:r>
              <a:rPr lang="ar-IQ" dirty="0" err="1"/>
              <a:t>إستعداد</a:t>
            </a:r>
            <a:r>
              <a:rPr lang="ar-IQ" dirty="0"/>
              <a:t> الفرد للقيام بالبحث عن الطعام لما له من أثر إشباعي، في حين أن ما لا يقوم به مؤشر على عدم الاستعداد يفسر وفق هذا القانون معنى الارتياح أو الضيق ويصوغ ثلاثة حالات لإبراز معنى </a:t>
            </a:r>
            <a:r>
              <a:rPr lang="ar-IQ" dirty="0" err="1"/>
              <a:t>الإستعداد</a:t>
            </a:r>
            <a:r>
              <a:rPr lang="ar-IQ" dirty="0"/>
              <a:t>: </a:t>
            </a:r>
          </a:p>
          <a:p>
            <a:pPr marL="0" indent="0">
              <a:buNone/>
            </a:pPr>
            <a:r>
              <a:rPr lang="ar-IQ" dirty="0"/>
              <a:t>     أ- حينما تكون الوحدة العصبية مستعدة للعمل، وتعمل، فإن عملها يريح الكائن الحي.</a:t>
            </a:r>
          </a:p>
          <a:p>
            <a:pPr marL="0" indent="0">
              <a:buNone/>
            </a:pPr>
            <a:r>
              <a:rPr lang="ar-IQ" dirty="0"/>
              <a:t>   ب- حينما تكون الوحدة العصبية مستعدة للعمل، ولا تعمل، فإن عملها يزعج الكائن الحي.</a:t>
            </a:r>
          </a:p>
          <a:p>
            <a:pPr marL="0" indent="0">
              <a:buNone/>
            </a:pPr>
            <a:r>
              <a:rPr lang="ar-IQ" dirty="0"/>
              <a:t>    ج- حينما تكون الوحدة العصبية مستعدة للعمل، وتجبر على العمل، فإن عمله يزعج الكائن الحي.</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28473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a:t> 3- قانون </a:t>
            </a:r>
            <a:r>
              <a:rPr lang="ar-IQ" dirty="0" err="1"/>
              <a:t>الإنتماء</a:t>
            </a:r>
            <a:r>
              <a:rPr lang="ar-IQ" dirty="0"/>
              <a:t>:</a:t>
            </a:r>
          </a:p>
          <a:p>
            <a:pPr marL="0" indent="0">
              <a:buNone/>
            </a:pPr>
            <a:r>
              <a:rPr lang="ar-IQ" dirty="0"/>
              <a:t>     يعتبر هذا القانون من أهم القوانين التي أضافها لنموذجه في صورته الأخيرة وتبعا لهذا المبدأ فإن تعلم </a:t>
            </a:r>
            <a:r>
              <a:rPr lang="ar-IQ" dirty="0" err="1"/>
              <a:t>الإرتباط</a:t>
            </a:r>
            <a:r>
              <a:rPr lang="ar-IQ" dirty="0"/>
              <a:t> يكون أكثر سهولة إذا كانت </a:t>
            </a:r>
            <a:r>
              <a:rPr lang="ar-IQ" dirty="0" err="1"/>
              <a:t>الإستجابة</a:t>
            </a:r>
            <a:r>
              <a:rPr lang="ar-IQ" dirty="0"/>
              <a:t> تنتمي إلى الموقف. ويعتمد </a:t>
            </a:r>
            <a:r>
              <a:rPr lang="ar-IQ" dirty="0" err="1"/>
              <a:t>إنتماء</a:t>
            </a:r>
            <a:r>
              <a:rPr lang="ar-IQ" dirty="0"/>
              <a:t> المكافأة أو العقاب على مدى ملاءمتها لإرضاء دافع أو حاجة عند المتعلم وعلى علاقتها المنطقية بموضوع الثواب والعقاب، فإثابة العطشان بالماء يجعل </a:t>
            </a:r>
            <a:r>
              <a:rPr lang="ar-IQ" dirty="0" err="1"/>
              <a:t>إستجابته</a:t>
            </a:r>
            <a:r>
              <a:rPr lang="ar-IQ" dirty="0"/>
              <a:t> أقوى مما لو كانت إثابته بالنقود. </a:t>
            </a:r>
          </a:p>
          <a:p>
            <a:pPr marL="0" indent="0">
              <a:buNone/>
            </a:pPr>
            <a:endParaRPr lang="ar-IQ" dirty="0"/>
          </a:p>
          <a:p>
            <a:pPr marL="0" indent="0">
              <a:buNone/>
            </a:pPr>
            <a:r>
              <a:rPr lang="ar-IQ" dirty="0"/>
              <a:t>        4- قانون </a:t>
            </a:r>
            <a:r>
              <a:rPr lang="ar-IQ" dirty="0" err="1"/>
              <a:t>الإستقطاب</a:t>
            </a:r>
            <a:r>
              <a:rPr lang="ar-IQ" dirty="0"/>
              <a:t>:</a:t>
            </a:r>
          </a:p>
          <a:p>
            <a:pPr marL="0" indent="0">
              <a:buNone/>
            </a:pPr>
            <a:r>
              <a:rPr lang="ar-IQ" dirty="0"/>
              <a:t>  	وفق هذا القانون تسير </a:t>
            </a:r>
            <a:r>
              <a:rPr lang="ar-IQ" dirty="0" err="1"/>
              <a:t>الإرتباطات</a:t>
            </a:r>
            <a:r>
              <a:rPr lang="ar-IQ" dirty="0"/>
              <a:t> في الاتجاه التي تكونت عليه في البداية، فمثلا </a:t>
            </a:r>
            <a:r>
              <a:rPr lang="ar-IQ" dirty="0" err="1"/>
              <a:t>إسترجاع</a:t>
            </a:r>
            <a:r>
              <a:rPr lang="ar-IQ" dirty="0"/>
              <a:t> قائمة كلمات عربية- فرنسية كما تعلمها التلميذ تكون أسهل من </a:t>
            </a:r>
            <a:r>
              <a:rPr lang="ar-IQ" dirty="0" err="1"/>
              <a:t>إسترجاعها</a:t>
            </a:r>
            <a:r>
              <a:rPr lang="ar-IQ" dirty="0"/>
              <a:t> في </a:t>
            </a:r>
            <a:r>
              <a:rPr lang="ar-IQ" dirty="0" err="1"/>
              <a:t>الإتجاه</a:t>
            </a:r>
            <a:r>
              <a:rPr lang="ar-IQ" dirty="0"/>
              <a:t> المعاكس فرنسية – عربية.</a:t>
            </a:r>
          </a:p>
          <a:p>
            <a:pPr marL="0" indent="0">
              <a:buNone/>
            </a:pPr>
            <a:r>
              <a:rPr lang="ar-IQ" dirty="0"/>
              <a:t> 2- التطبيقات التربوية لنظرية </a:t>
            </a:r>
            <a:r>
              <a:rPr lang="ar-IQ" dirty="0" err="1"/>
              <a:t>ثورندايك</a:t>
            </a:r>
            <a:endParaRPr lang="ar-IQ" dirty="0"/>
          </a:p>
          <a:p>
            <a:pPr marL="0" indent="0">
              <a:buNone/>
            </a:pPr>
            <a:endParaRPr lang="ar-IQ" dirty="0"/>
          </a:p>
        </p:txBody>
      </p:sp>
    </p:spTree>
    <p:extLst>
      <p:ext uri="{BB962C8B-B14F-4D97-AF65-F5344CB8AC3E}">
        <p14:creationId xmlns:p14="http://schemas.microsoft.com/office/powerpoint/2010/main" val="207396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a:t>منذ عام 1898 عندما عرض </a:t>
            </a:r>
            <a:r>
              <a:rPr lang="ar-IQ" dirty="0" err="1"/>
              <a:t>ثورندايك</a:t>
            </a:r>
            <a:r>
              <a:rPr lang="ar-IQ" dirty="0"/>
              <a:t> رسالته التي أهلته لنيل شهادة الدكتوراه تحت عنوان "ذكاء الحيوان: دراسة تجريبية للعمليات </a:t>
            </a:r>
            <a:r>
              <a:rPr lang="ar-IQ" dirty="0" err="1"/>
              <a:t>الإرتباطية</a:t>
            </a:r>
            <a:r>
              <a:rPr lang="ar-IQ" dirty="0"/>
              <a:t> عند الحيوانات" </a:t>
            </a:r>
            <a:r>
              <a:rPr lang="ar-IQ" dirty="0" err="1"/>
              <a:t>إستطاع</a:t>
            </a:r>
            <a:r>
              <a:rPr lang="ar-IQ" dirty="0"/>
              <a:t> أن يكون له أثر مباشر على نظريات التعلم وعلم النفس والتربية. ذلك الأثر الذي امتد طوال أربعة عقود. وتأثيره على موضوع التعلم لا زال قائما حتى الآن حتى وإن كانت النظرة السلوكية لمفهوم التعلم لم تعد تحظى بالاهتمام الذي حظيت به في الماضي. إذ أن </a:t>
            </a:r>
            <a:r>
              <a:rPr lang="ar-IQ" dirty="0" err="1"/>
              <a:t>الإتجاه</a:t>
            </a:r>
            <a:r>
              <a:rPr lang="ar-IQ" dirty="0"/>
              <a:t> المعاصر يميل نحو الأخذ بالنظرية المعرفية والتي أخذت تزداد رسوخا يوما بعد يوم.</a:t>
            </a:r>
          </a:p>
          <a:p>
            <a:pPr marL="0" indent="0">
              <a:buNone/>
            </a:pPr>
            <a:r>
              <a:rPr lang="ar-IQ" dirty="0"/>
              <a:t>وبما أن الإنسان يتعلم عن طريق المحاولة والخطأ فعلى المعلم توفير الظروف المناسبة للمتعلم لممارسة هذه المحاولات. وعليه فمن التطبيقات التربوية التي يمكن إعمالها داخل الفصل الدراسي، نذكر من أبرزها:</a:t>
            </a:r>
          </a:p>
          <a:p>
            <a:pPr marL="0" indent="0">
              <a:buNone/>
            </a:pPr>
            <a:endParaRPr lang="ar-IQ" dirty="0"/>
          </a:p>
        </p:txBody>
      </p:sp>
    </p:spTree>
    <p:extLst>
      <p:ext uri="{BB962C8B-B14F-4D97-AF65-F5344CB8AC3E}">
        <p14:creationId xmlns:p14="http://schemas.microsoft.com/office/powerpoint/2010/main" val="668448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مبدأ مشاركة المتعلم: في قانون </a:t>
            </a:r>
            <a:r>
              <a:rPr lang="ar-IQ" dirty="0" err="1"/>
              <a:t>الإستعداد</a:t>
            </a:r>
            <a:r>
              <a:rPr lang="ar-IQ" dirty="0"/>
              <a:t> أو التهيؤ  إذ على المعلم </a:t>
            </a:r>
            <a:r>
              <a:rPr lang="ar-IQ" dirty="0" err="1"/>
              <a:t>إستثارة</a:t>
            </a:r>
            <a:r>
              <a:rPr lang="ar-IQ" dirty="0"/>
              <a:t> دافعية التلاميذ عن طريق إشراكهم في اختيار أنشطة التعلم وممارستها وتكييفها بما يستثير لديهم دوافع الفضول وحب الاستطلاع وجعل بيئة التعلم مثيرة وجذابة ومشبعة لحاجات التلاميذ ودوافعهم.</a:t>
            </a:r>
          </a:p>
          <a:p>
            <a:pPr marL="0" indent="0">
              <a:buNone/>
            </a:pPr>
            <a:r>
              <a:rPr lang="ar-IQ" dirty="0"/>
              <a:t>     * مبدأ تقوية </a:t>
            </a:r>
            <a:r>
              <a:rPr lang="ar-IQ" dirty="0" err="1"/>
              <a:t>الإرتباطات</a:t>
            </a:r>
            <a:r>
              <a:rPr lang="ar-IQ" dirty="0"/>
              <a:t> عن طريق الممارسة: ففي ضوء قانون التدريب، يجب على المعلم مساعدة تلاميذه على تكوين </a:t>
            </a:r>
            <a:r>
              <a:rPr lang="ar-IQ" dirty="0" err="1"/>
              <a:t>إرتباطات</a:t>
            </a:r>
            <a:r>
              <a:rPr lang="ar-IQ" dirty="0"/>
              <a:t> جديدة وتدعيم وتكرار هذه </a:t>
            </a:r>
            <a:r>
              <a:rPr lang="ar-IQ" dirty="0" err="1"/>
              <a:t>الإرتباطات</a:t>
            </a:r>
            <a:r>
              <a:rPr lang="ar-IQ" dirty="0"/>
              <a:t> الحسنة وممارستها أو إضعاف تلك التي هي غير مرغوب فيها، وينطبق هذا القانون على:</a:t>
            </a:r>
          </a:p>
          <a:p>
            <a:pPr marL="0" indent="0">
              <a:buNone/>
            </a:pPr>
            <a:r>
              <a:rPr lang="ar-IQ" dirty="0"/>
              <a:t>      * المهارات الحركية: الكتابة والقراءة ورسم الخرائط والأشغال الفنية....</a:t>
            </a:r>
          </a:p>
          <a:p>
            <a:pPr marL="0" indent="0">
              <a:buNone/>
            </a:pPr>
            <a:endParaRPr lang="ar-IQ" dirty="0"/>
          </a:p>
        </p:txBody>
      </p:sp>
    </p:spTree>
    <p:extLst>
      <p:ext uri="{BB962C8B-B14F-4D97-AF65-F5344CB8AC3E}">
        <p14:creationId xmlns:p14="http://schemas.microsoft.com/office/powerpoint/2010/main" val="675202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مبدأ التدرّج:  يمكن </a:t>
            </a:r>
            <a:r>
              <a:rPr lang="ar-IQ" dirty="0" err="1"/>
              <a:t>الإستفادة</a:t>
            </a:r>
            <a:r>
              <a:rPr lang="ar-IQ" dirty="0"/>
              <a:t> من هذا المبدأ في وضع البرامج الدراسية والدروس، بمعنى أن تكون موضوعات الدراسة (مواضيع الدروس) في المراحل الأولى (في البداية) سهلة ثمّ تزداد صعوبة شيئا فشيئا، وذلك لكي تساعد الخبرات السابقة وما كان يسودها من شعور بالنجاح لحلّ المشكلات الجديدة وما تحتاج إليه من جهد وعناية. وما دامت العادات لا تكوّن نفسها فلا نكوّن عادات جديدة مادامت واحدة تؤدي الوظيفة، وأن نبني عادات عند المتعلم يستفيد منها.</a:t>
            </a:r>
          </a:p>
          <a:p>
            <a:pPr marL="0" indent="0">
              <a:buNone/>
            </a:pPr>
            <a:r>
              <a:rPr lang="ar-IQ" dirty="0"/>
              <a:t> 	ويهتم </a:t>
            </a:r>
            <a:r>
              <a:rPr lang="ar-IQ" dirty="0" err="1"/>
              <a:t>ثورندايك</a:t>
            </a:r>
            <a:r>
              <a:rPr lang="ar-IQ" dirty="0"/>
              <a:t> بثلاث مسائل أساسية تؤثر في استفادة المعلم منها في عمله داخل الصف: </a:t>
            </a:r>
          </a:p>
          <a:p>
            <a:pPr marL="0" indent="0">
              <a:buNone/>
            </a:pPr>
            <a:r>
              <a:rPr lang="ar-IQ" dirty="0"/>
              <a:t>    * تحديد الروابط بين المثيرات و الاستجابات التي تتطلب التكوين أو التقوية أو الإضعاف.</a:t>
            </a:r>
          </a:p>
          <a:p>
            <a:pPr marL="0" indent="0">
              <a:buNone/>
            </a:pPr>
            <a:r>
              <a:rPr lang="ar-IQ" dirty="0"/>
              <a:t>    * تحديد الظروف التي تؤدي إلى الرضا أو الضيق عند التلاميذ.</a:t>
            </a:r>
          </a:p>
          <a:p>
            <a:pPr marL="0" indent="0">
              <a:buNone/>
            </a:pPr>
            <a:r>
              <a:rPr lang="ar-IQ" dirty="0"/>
              <a:t>    * </a:t>
            </a:r>
            <a:r>
              <a:rPr lang="ar-IQ" dirty="0" err="1"/>
              <a:t>إستخدام</a:t>
            </a:r>
            <a:r>
              <a:rPr lang="ar-IQ" dirty="0"/>
              <a:t> الرضا أو الضيق في التحكم في سلوك التلاميذ.</a:t>
            </a:r>
          </a:p>
          <a:p>
            <a:pPr marL="0" indent="0">
              <a:buNone/>
            </a:pPr>
            <a:r>
              <a:rPr lang="ar-IQ" dirty="0"/>
              <a:t>    * التركيز على التعلم القائم على الأداء وليس الإلقاء.</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1108985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1546</Words>
  <Application>Microsoft Office PowerPoint</Application>
  <PresentationFormat>عرض على الشاشة (3:4)‏</PresentationFormat>
  <Paragraphs>50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المحاضرة الخامسة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dc:title>
  <dc:creator>DR.Ahmed Saker 2o1O</dc:creator>
  <cp:lastModifiedBy>DR.Ahmed Saker 2o1O</cp:lastModifiedBy>
  <cp:revision>1</cp:revision>
  <dcterms:created xsi:type="dcterms:W3CDTF">2018-12-15T18:45:37Z</dcterms:created>
  <dcterms:modified xsi:type="dcterms:W3CDTF">2018-12-15T18:47:09Z</dcterms:modified>
</cp:coreProperties>
</file>