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5327232F-E9A1-4904-AFE8-F411BC3F669A}" type="datetimeFigureOut">
              <a:rPr lang="ar-IQ" smtClean="0">
                <a:solidFill>
                  <a:srgbClr val="DBF5F9">
                    <a:shade val="90000"/>
                  </a:srgbClr>
                </a:solidFill>
              </a:rPr>
              <a:pPr/>
              <a:t>07/04/1440</a:t>
            </a:fld>
            <a:endParaRPr lang="ar-IQ">
              <a:solidFill>
                <a:srgbClr val="DBF5F9">
                  <a:shade val="90000"/>
                </a:srgbClr>
              </a:solidFill>
            </a:endParaRPr>
          </a:p>
        </p:txBody>
      </p:sp>
      <p:sp>
        <p:nvSpPr>
          <p:cNvPr id="19" name="Footer Placeholder 18"/>
          <p:cNvSpPr>
            <a:spLocks noGrp="1"/>
          </p:cNvSpPr>
          <p:nvPr>
            <p:ph type="ftr" sz="quarter" idx="11"/>
          </p:nvPr>
        </p:nvSpPr>
        <p:spPr/>
        <p:txBody>
          <a:bodyPr/>
          <a:lstStyle/>
          <a:p>
            <a:endParaRPr lang="ar-IQ">
              <a:solidFill>
                <a:srgbClr val="DBF5F9">
                  <a:shade val="90000"/>
                </a:srgbClr>
              </a:solidFill>
            </a:endParaRPr>
          </a:p>
        </p:txBody>
      </p:sp>
      <p:sp>
        <p:nvSpPr>
          <p:cNvPr id="27" name="Slide Number Placeholder 26"/>
          <p:cNvSpPr>
            <a:spLocks noGrp="1"/>
          </p:cNvSpPr>
          <p:nvPr>
            <p:ph type="sldNum" sz="quarter" idx="12"/>
          </p:nvPr>
        </p:nvSpPr>
        <p:spPr/>
        <p:txBody>
          <a:bodyPr/>
          <a:lstStyle/>
          <a:p>
            <a:fld id="{CD201E27-CF0F-4FA4-977F-9A7A307DE1E1}" type="slidenum">
              <a:rPr lang="ar-IQ" smtClean="0">
                <a:solidFill>
                  <a:srgbClr val="DBF5F9">
                    <a:shade val="90000"/>
                  </a:srgbClr>
                </a:solidFill>
              </a:rPr>
              <a:pPr/>
              <a:t>‹#›</a:t>
            </a:fld>
            <a:endParaRPr lang="ar-IQ">
              <a:solidFill>
                <a:srgbClr val="DBF5F9">
                  <a:shade val="90000"/>
                </a:srgbClr>
              </a:solidFill>
            </a:endParaRPr>
          </a:p>
        </p:txBody>
      </p:sp>
    </p:spTree>
    <p:extLst>
      <p:ext uri="{BB962C8B-B14F-4D97-AF65-F5344CB8AC3E}">
        <p14:creationId xmlns:p14="http://schemas.microsoft.com/office/powerpoint/2010/main" val="419816946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689541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684802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2253220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DBF5F9">
                    <a:shade val="90000"/>
                  </a:srgbClr>
                </a:solidFill>
              </a:rPr>
              <a:pPr/>
              <a:t>07/04/1440</a:t>
            </a:fld>
            <a:endParaRPr lang="ar-IQ">
              <a:solidFill>
                <a:srgbClr val="DBF5F9">
                  <a:shade val="90000"/>
                </a:srgbClr>
              </a:solidFill>
            </a:endParaRPr>
          </a:p>
        </p:txBody>
      </p:sp>
      <p:sp>
        <p:nvSpPr>
          <p:cNvPr id="5" name="Footer Placeholder 4"/>
          <p:cNvSpPr>
            <a:spLocks noGrp="1"/>
          </p:cNvSpPr>
          <p:nvPr>
            <p:ph type="ftr" sz="quarter" idx="11"/>
          </p:nvPr>
        </p:nvSpPr>
        <p:spPr/>
        <p:txBody>
          <a:bodyPr/>
          <a:lstStyle/>
          <a:p>
            <a:endParaRPr lang="ar-IQ">
              <a:solidFill>
                <a:srgbClr val="DBF5F9">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DBF5F9">
                    <a:shade val="90000"/>
                  </a:srgbClr>
                </a:solidFill>
              </a:rPr>
              <a:pPr/>
              <a:t>‹#›</a:t>
            </a:fld>
            <a:endParaRPr lang="ar-IQ">
              <a:solidFill>
                <a:srgbClr val="DBF5F9">
                  <a:shade val="90000"/>
                </a:srgbClr>
              </a:solidFill>
            </a:endParaRPr>
          </a:p>
        </p:txBody>
      </p:sp>
    </p:spTree>
    <p:extLst>
      <p:ext uri="{BB962C8B-B14F-4D97-AF65-F5344CB8AC3E}">
        <p14:creationId xmlns:p14="http://schemas.microsoft.com/office/powerpoint/2010/main" val="12786184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2590077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8" name="Footer Placeholder 7"/>
          <p:cNvSpPr>
            <a:spLocks noGrp="1"/>
          </p:cNvSpPr>
          <p:nvPr>
            <p:ph type="ftr" sz="quarter" idx="11"/>
          </p:nvPr>
        </p:nvSpPr>
        <p:spPr/>
        <p:txBody>
          <a:bodyPr/>
          <a:lstStyle/>
          <a:p>
            <a:endParaRPr lang="ar-IQ">
              <a:solidFill>
                <a:srgbClr val="04617B">
                  <a:shade val="90000"/>
                </a:srgbClr>
              </a:solidFill>
            </a:endParaRPr>
          </a:p>
        </p:txBody>
      </p:sp>
      <p:sp>
        <p:nvSpPr>
          <p:cNvPr id="9" name="Slide Number Placeholder 8"/>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463455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4" name="Footer Placeholder 3"/>
          <p:cNvSpPr>
            <a:spLocks noGrp="1"/>
          </p:cNvSpPr>
          <p:nvPr>
            <p:ph type="ftr" sz="quarter" idx="11"/>
          </p:nvPr>
        </p:nvSpPr>
        <p:spPr/>
        <p:txBody>
          <a:bodyPr/>
          <a:lstStyle/>
          <a:p>
            <a:endParaRPr lang="ar-IQ">
              <a:solidFill>
                <a:srgbClr val="04617B">
                  <a:shade val="90000"/>
                </a:srgbClr>
              </a:solidFill>
            </a:endParaRPr>
          </a:p>
        </p:txBody>
      </p:sp>
      <p:sp>
        <p:nvSpPr>
          <p:cNvPr id="5" name="Slide Number Placeholder 4"/>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279625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3" name="Footer Placeholder 2"/>
          <p:cNvSpPr>
            <a:spLocks noGrp="1"/>
          </p:cNvSpPr>
          <p:nvPr>
            <p:ph type="ftr" sz="quarter" idx="11"/>
          </p:nvPr>
        </p:nvSpPr>
        <p:spPr/>
        <p:txBody>
          <a:bodyPr/>
          <a:lstStyle/>
          <a:p>
            <a:endParaRPr lang="ar-IQ">
              <a:solidFill>
                <a:srgbClr val="04617B">
                  <a:shade val="90000"/>
                </a:srgbClr>
              </a:solidFill>
            </a:endParaRPr>
          </a:p>
        </p:txBody>
      </p:sp>
      <p:sp>
        <p:nvSpPr>
          <p:cNvPr id="4" name="Slide Number Placeholder 3"/>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926520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576698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1677806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3202124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3752"/>
            <a:ext cx="8229600" cy="1143000"/>
          </a:xfrm>
        </p:spPr>
        <p:txBody>
          <a:bodyPr>
            <a:normAutofit/>
          </a:bodyPr>
          <a:lstStyle/>
          <a:p>
            <a:pPr algn="ctr"/>
            <a:r>
              <a:rPr lang="ar-IQ" sz="6600" dirty="0" smtClean="0">
                <a:solidFill>
                  <a:schemeClr val="tx1">
                    <a:lumMod val="95000"/>
                    <a:lumOff val="5000"/>
                  </a:schemeClr>
                </a:solidFill>
              </a:rPr>
              <a:t>المحاضرة الرابعة </a:t>
            </a:r>
            <a:endParaRPr lang="ar-IQ" sz="6600" dirty="0">
              <a:solidFill>
                <a:schemeClr val="tx1">
                  <a:lumMod val="95000"/>
                  <a:lumOff val="5000"/>
                </a:schemeClr>
              </a:solidFill>
            </a:endParaRPr>
          </a:p>
        </p:txBody>
      </p:sp>
      <p:sp>
        <p:nvSpPr>
          <p:cNvPr id="3" name="عنصر نائب للمحتوى 2"/>
          <p:cNvSpPr>
            <a:spLocks noGrp="1"/>
          </p:cNvSpPr>
          <p:nvPr>
            <p:ph idx="1"/>
          </p:nvPr>
        </p:nvSpPr>
        <p:spPr>
          <a:xfrm>
            <a:off x="457200" y="1340768"/>
            <a:ext cx="8229600" cy="498383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pPr marL="0" indent="0">
              <a:buNone/>
            </a:pPr>
            <a:endParaRPr lang="ar-IQ" dirty="0"/>
          </a:p>
          <a:p>
            <a:pPr marL="0" indent="0">
              <a:buNone/>
            </a:pPr>
            <a:r>
              <a:rPr lang="ar-IQ" dirty="0"/>
              <a:t>4- نظريات التعلم:</a:t>
            </a:r>
          </a:p>
          <a:p>
            <a:pPr marL="0" indent="0">
              <a:buNone/>
            </a:pPr>
            <a:r>
              <a:rPr lang="ar-IQ" dirty="0"/>
              <a:t>   لا شك في إن الحركات الفلسفية في عصر النهضة وما تلاه قد أثرت في كثير من المدارس والنظريات النفسية وذلك في بدايات </a:t>
            </a:r>
            <a:r>
              <a:rPr lang="ar-IQ" dirty="0" err="1"/>
              <a:t>إستقلال</a:t>
            </a:r>
            <a:r>
              <a:rPr lang="ar-IQ" dirty="0"/>
              <a:t>  علم النفس على وجه الخصوص، وفي هذا السياق فإنه لا يمكن إنكار الأثر </a:t>
            </a:r>
            <a:r>
              <a:rPr lang="ar-IQ" dirty="0" err="1"/>
              <a:t>الايجابي</a:t>
            </a:r>
            <a:r>
              <a:rPr lang="ar-IQ" dirty="0"/>
              <a:t> لتطور الفلسفة (الاتجاه الوضعي التجريبي) والذي مثله أعلام مثل لوك (</a:t>
            </a:r>
            <a:r>
              <a:rPr lang="en-US" dirty="0"/>
              <a:t>Locke)  </a:t>
            </a:r>
            <a:r>
              <a:rPr lang="ar-IQ" dirty="0"/>
              <a:t>وجون </a:t>
            </a:r>
            <a:r>
              <a:rPr lang="ar-IQ" dirty="0" err="1"/>
              <a:t>استيوارت</a:t>
            </a:r>
            <a:r>
              <a:rPr lang="ar-IQ" dirty="0"/>
              <a:t> ميل (</a:t>
            </a:r>
            <a:r>
              <a:rPr lang="en-US" dirty="0"/>
              <a:t>John S. Mill) </a:t>
            </a:r>
            <a:r>
              <a:rPr lang="ar-IQ" dirty="0"/>
              <a:t>وجيمس ميل (</a:t>
            </a:r>
            <a:r>
              <a:rPr lang="en-US" dirty="0"/>
              <a:t>James Mill) </a:t>
            </a:r>
            <a:r>
              <a:rPr lang="ar-IQ" dirty="0"/>
              <a:t>وهيوم (</a:t>
            </a:r>
            <a:r>
              <a:rPr lang="en-US" dirty="0"/>
              <a:t>Hume)  </a:t>
            </a:r>
            <a:r>
              <a:rPr lang="ar-IQ" dirty="0"/>
              <a:t>وبيركلي (</a:t>
            </a:r>
            <a:r>
              <a:rPr lang="en-US" dirty="0" err="1"/>
              <a:t>Berkely</a:t>
            </a:r>
            <a:r>
              <a:rPr lang="en-US" dirty="0"/>
              <a:t>) </a:t>
            </a:r>
            <a:r>
              <a:rPr lang="ar-IQ" dirty="0"/>
              <a:t>وغيرهم - والمؤكد لأهمية الخبرات الحسية والارتباط بينها كأساس للنشاط العقلي والسلوك- على بعض الاتجاهات النفسية ومنها السلوكية. كما أنه لا شك فيه أن نظرية التطور قد أثرت في كثير من النظريات النفسية ولقد كان أثرها واضحا على كثير من السلوكيين، كذلك فالاهتمام بدراسة فيزيولوجية الجهاز العصبي والحسي، حتى ظهر ما سمي بالفيزياء النفسية،  جاء  بمنهج جديد يعتمد على ملاحظة السلوك الظاهري. كذلك علم نفس الحيوان الذي ركز على دراسة </a:t>
            </a:r>
            <a:r>
              <a:rPr lang="ar-IQ" dirty="0" err="1"/>
              <a:t>الإستجابات</a:t>
            </a:r>
            <a:r>
              <a:rPr lang="ar-IQ" dirty="0"/>
              <a:t> الطبيعية للحيوانات وتغيرها أثناء الحياة كان له دور في ظهور هذه النظريات، وهذا يعني بدء الاهتمام بتحليل الظروف المحدثة للتعلم، وأيضا بالاعتقاد التطوري أو الاستمرارية بين الكائنات مما سيعني إمكانية الاستفادة من التجارب التي أجريت على الحيوانات، إضافة إلى تزويدنا بأساليب بحثية تعتمد الملاحظة والتجريب وتحليل البيانات بأسلوب يمكن من قياس السلوك.</a:t>
            </a:r>
          </a:p>
          <a:p>
            <a:pPr marL="0" indent="0">
              <a:buNone/>
            </a:pPr>
            <a:endParaRPr lang="ar-IQ" dirty="0"/>
          </a:p>
        </p:txBody>
      </p:sp>
    </p:spTree>
    <p:extLst>
      <p:ext uri="{BB962C8B-B14F-4D97-AF65-F5344CB8AC3E}">
        <p14:creationId xmlns:p14="http://schemas.microsoft.com/office/powerpoint/2010/main" val="21702494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3569" y="333375"/>
            <a:ext cx="8352928" cy="7272089"/>
          </a:xfrm>
          <a:prstGeom prst="rect">
            <a:avLst/>
          </a:prstGeom>
          <a:ln/>
        </p:spPr>
        <p:style>
          <a:lnRef idx="2">
            <a:schemeClr val="accent1"/>
          </a:lnRef>
          <a:fillRef idx="1">
            <a:schemeClr val="lt1"/>
          </a:fillRef>
          <a:effectRef idx="0">
            <a:schemeClr val="accent1"/>
          </a:effectRef>
          <a:fontRef idx="minor">
            <a:schemeClr val="dk1"/>
          </a:fontRef>
        </p:style>
      </p:pic>
    </p:spTree>
    <p:extLst>
      <p:ext uri="{BB962C8B-B14F-4D97-AF65-F5344CB8AC3E}">
        <p14:creationId xmlns:p14="http://schemas.microsoft.com/office/powerpoint/2010/main" val="4272656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20000"/>
          </a:bodyPr>
          <a:lstStyle/>
          <a:p>
            <a:pPr marL="0" indent="0">
              <a:buNone/>
            </a:pPr>
            <a:r>
              <a:rPr lang="ar-IQ" dirty="0"/>
              <a:t>من التطبيقات المستخلصة من نظرية </a:t>
            </a:r>
            <a:r>
              <a:rPr lang="ar-IQ" dirty="0" err="1"/>
              <a:t>بافلوف</a:t>
            </a:r>
            <a:r>
              <a:rPr lang="ar-IQ" dirty="0"/>
              <a:t> والتي نستطيع </a:t>
            </a:r>
            <a:r>
              <a:rPr lang="ar-IQ" dirty="0" err="1"/>
              <a:t>الإستفادة</a:t>
            </a:r>
            <a:r>
              <a:rPr lang="ar-IQ" dirty="0"/>
              <a:t> منها في ميدان التربية والتعليم لدينا مثلا: </a:t>
            </a:r>
          </a:p>
          <a:p>
            <a:pPr marL="0" indent="0">
              <a:buNone/>
            </a:pPr>
            <a:r>
              <a:rPr lang="ar-IQ" dirty="0"/>
              <a:t>     1- ربط تعلم التلاميذ بدوافع من جهة وتعزيز العمل </a:t>
            </a:r>
            <a:r>
              <a:rPr lang="ar-IQ" dirty="0" err="1"/>
              <a:t>التعلمي</a:t>
            </a:r>
            <a:r>
              <a:rPr lang="ar-IQ" dirty="0"/>
              <a:t> لأن غياب المثير غير الشرطي يؤدي إلى </a:t>
            </a:r>
            <a:r>
              <a:rPr lang="ar-IQ" dirty="0" err="1"/>
              <a:t>إنطفاء</a:t>
            </a:r>
            <a:r>
              <a:rPr lang="ar-IQ" dirty="0"/>
              <a:t> </a:t>
            </a:r>
            <a:r>
              <a:rPr lang="ar-IQ" dirty="0" err="1"/>
              <a:t>الإستجابة</a:t>
            </a:r>
            <a:r>
              <a:rPr lang="ar-IQ" dirty="0"/>
              <a:t> المتعلمة.</a:t>
            </a:r>
          </a:p>
          <a:p>
            <a:pPr marL="0" indent="0">
              <a:buNone/>
            </a:pPr>
            <a:r>
              <a:rPr lang="ar-IQ" dirty="0"/>
              <a:t>      2- يمكن الاستفادة من هذه النظرية (عن </a:t>
            </a:r>
            <a:r>
              <a:rPr lang="ar-IQ" dirty="0" err="1"/>
              <a:t>إنطفاء</a:t>
            </a:r>
            <a:r>
              <a:rPr lang="ar-IQ" dirty="0"/>
              <a:t> </a:t>
            </a:r>
            <a:r>
              <a:rPr lang="ar-IQ" dirty="0" err="1"/>
              <a:t>الإستجابة</a:t>
            </a:r>
            <a:r>
              <a:rPr lang="ar-IQ" dirty="0"/>
              <a:t>) في إبطال العادات السيئة التي تظهر عند المتعلمين في القراءة والكتابة مثلا.</a:t>
            </a:r>
          </a:p>
          <a:p>
            <a:pPr marL="0" indent="0">
              <a:buNone/>
            </a:pPr>
            <a:r>
              <a:rPr lang="ar-IQ" dirty="0"/>
              <a:t>     3- تعديل السلوك في المجال </a:t>
            </a:r>
            <a:r>
              <a:rPr lang="ar-IQ" dirty="0" err="1"/>
              <a:t>الإنفعالي</a:t>
            </a:r>
            <a:r>
              <a:rPr lang="ar-IQ" dirty="0"/>
              <a:t>  وإلقاء الضوء على طرق اكتساب العادات وعملية التطبع الاجتماعي.</a:t>
            </a:r>
          </a:p>
          <a:p>
            <a:pPr marL="0" indent="0">
              <a:buNone/>
            </a:pPr>
            <a:r>
              <a:rPr lang="ar-IQ" dirty="0"/>
              <a:t>    4- حصر العوامل المشتتة </a:t>
            </a:r>
            <a:r>
              <a:rPr lang="ar-IQ" dirty="0" err="1"/>
              <a:t>للإنتباه</a:t>
            </a:r>
            <a:r>
              <a:rPr lang="ar-IQ" dirty="0"/>
              <a:t> في غرفة الدراسة لأن الموقف التعليمي الذي تكثر فيه المثيرات المحايدة لا يساعد على التعلم. </a:t>
            </a:r>
          </a:p>
          <a:p>
            <a:pPr marL="0" indent="0">
              <a:buNone/>
            </a:pPr>
            <a:r>
              <a:rPr lang="ar-IQ" dirty="0"/>
              <a:t>    5- عملية التعميم والتمييز من العمليات الهامة حيث يمكن أن نستفيد منها في فهمنا لكثير من مظاهر التعلم الإنساني لأن تعلم الكثير من المفاهيم والحقائق في المناهج الدراسية يحتاج إلى التركيز مثلا على المفاهيم والحقائق المتشابهة من أجل التمييز بينها </a:t>
            </a:r>
          </a:p>
          <a:p>
            <a:pPr marL="0" indent="0">
              <a:buNone/>
            </a:pPr>
            <a:r>
              <a:rPr lang="ar-IQ" dirty="0"/>
              <a:t>     6- يحتاج تعلم الكثير من </a:t>
            </a:r>
            <a:r>
              <a:rPr lang="ar-IQ" dirty="0" err="1"/>
              <a:t>السلوكات</a:t>
            </a:r>
            <a:r>
              <a:rPr lang="ar-IQ" dirty="0"/>
              <a:t> والمعلومات والمهارات إلى إحداث </a:t>
            </a:r>
            <a:r>
              <a:rPr lang="ar-IQ" dirty="0" err="1"/>
              <a:t>إقتران</a:t>
            </a:r>
            <a:r>
              <a:rPr lang="ar-IQ" dirty="0"/>
              <a:t> بين مثيرات شرطية وأخرى غير شرطية (عند تعلم القراءة مثلا </a:t>
            </a:r>
            <a:r>
              <a:rPr lang="ar-IQ" dirty="0" err="1"/>
              <a:t>إقتران</a:t>
            </a:r>
            <a:r>
              <a:rPr lang="ar-IQ" dirty="0"/>
              <a:t> الكلمة بالصورة ). </a:t>
            </a:r>
            <a:endParaRPr lang="ar-IQ" dirty="0" smtClean="0"/>
          </a:p>
          <a:p>
            <a:pPr marL="0" indent="0">
              <a:buNone/>
            </a:pPr>
            <a:r>
              <a:rPr lang="ar-IQ" dirty="0"/>
              <a:t> 7- التأكيد على المعلم ليجعل من خبرة التعلم خبرة سارة للمتعلم (حب الطفل للمعلم هو حب للمادة المدرسة وحب للمدرسة).</a:t>
            </a:r>
          </a:p>
          <a:p>
            <a:pPr marL="0" indent="0">
              <a:buNone/>
            </a:pPr>
            <a:endParaRPr lang="ar-IQ" dirty="0"/>
          </a:p>
        </p:txBody>
      </p:sp>
    </p:spTree>
    <p:extLst>
      <p:ext uri="{BB962C8B-B14F-4D97-AF65-F5344CB8AC3E}">
        <p14:creationId xmlns:p14="http://schemas.microsoft.com/office/powerpoint/2010/main" val="2765093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207968"/>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لم يختلف علماء النفس حول أهمية التعلم في حياة الإنسان بل في إبراز و تفسير قضاياه. لقد كان تحديد أنواع التغير السلوكي الذي يطرأ على  الإنسان عند التعلم من القضايا التي تتصدى لها نظريات التعلم. وما ظهور الكثير من النظريات </a:t>
            </a:r>
            <a:r>
              <a:rPr lang="ar-IQ" dirty="0" err="1"/>
              <a:t>كالإرتباطية</a:t>
            </a:r>
            <a:r>
              <a:rPr lang="ar-IQ" dirty="0"/>
              <a:t> </a:t>
            </a:r>
            <a:r>
              <a:rPr lang="ar-IQ" dirty="0" err="1"/>
              <a:t>والشراطية</a:t>
            </a:r>
            <a:r>
              <a:rPr lang="ar-IQ" dirty="0"/>
              <a:t> والدافعية والإجرائية </a:t>
            </a:r>
            <a:r>
              <a:rPr lang="ar-IQ" dirty="0" err="1"/>
              <a:t>والجشطلطية</a:t>
            </a:r>
            <a:r>
              <a:rPr lang="ar-IQ" dirty="0"/>
              <a:t> ومعالجة المعلومات وغيرها إلا دليل على تعدد طرق دراسة التعلم، وإن كان القاسم المشترك بين هذه النظريات جميعا هو البحث عن عامل يتمثل في الوقوف على سلسلة من  المبادئ التي يتعلم بها الناس. </a:t>
            </a:r>
          </a:p>
          <a:p>
            <a:pPr marL="0" indent="0">
              <a:buNone/>
            </a:pPr>
            <a:r>
              <a:rPr lang="ar-IQ" dirty="0"/>
              <a:t>من هذه النظريات المفسرة للتعلم نتناول بعض النماذج منها النظريات السلوكية والمعرفية.</a:t>
            </a:r>
          </a:p>
          <a:p>
            <a:pPr marL="0" indent="0">
              <a:buNone/>
            </a:pPr>
            <a:endParaRPr lang="ar-IQ" dirty="0"/>
          </a:p>
        </p:txBody>
      </p:sp>
    </p:spTree>
    <p:extLst>
      <p:ext uri="{BB962C8B-B14F-4D97-AF65-F5344CB8AC3E}">
        <p14:creationId xmlns:p14="http://schemas.microsoft.com/office/powerpoint/2010/main" val="129771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435280" cy="620796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ar-IQ" dirty="0"/>
              <a:t> </a:t>
            </a:r>
            <a:r>
              <a:rPr lang="ar-IQ" dirty="0" smtClean="0"/>
              <a:t>  </a:t>
            </a:r>
            <a:r>
              <a:rPr lang="ar-IQ" dirty="0"/>
              <a:t>1- النظريات </a:t>
            </a:r>
            <a:r>
              <a:rPr lang="ar-IQ" dirty="0" err="1" smtClean="0"/>
              <a:t>السلولعل</a:t>
            </a:r>
            <a:r>
              <a:rPr lang="ar-IQ" dirty="0" smtClean="0"/>
              <a:t> </a:t>
            </a:r>
            <a:r>
              <a:rPr lang="ar-IQ" dirty="0"/>
              <a:t>أبحاث علماء النفس المهتمين بدراسة السلوك الحيواني، وأيضا </a:t>
            </a:r>
            <a:r>
              <a:rPr lang="ar-IQ" dirty="0" err="1" smtClean="0"/>
              <a:t>أبحاثالفسيولوجيا</a:t>
            </a:r>
            <a:r>
              <a:rPr lang="ar-IQ" dirty="0" smtClean="0"/>
              <a:t> </a:t>
            </a:r>
            <a:r>
              <a:rPr lang="ar-IQ" dirty="0"/>
              <a:t>كانت من أهم العوامل المؤسسة للمدرسة السلوكية، حيث تمثل أبحاث </a:t>
            </a:r>
            <a:r>
              <a:rPr lang="ar-IQ" dirty="0" err="1"/>
              <a:t>بافلوف</a:t>
            </a:r>
            <a:r>
              <a:rPr lang="ar-IQ" dirty="0"/>
              <a:t> الفسيولوجية في روسيا والتي قادت إلى سيكولوجية الاشتراط، وأيضا أبحاث </a:t>
            </a:r>
            <a:r>
              <a:rPr lang="ar-IQ" dirty="0" err="1"/>
              <a:t>ثورندايك</a:t>
            </a:r>
            <a:r>
              <a:rPr lang="ar-IQ" dirty="0"/>
              <a:t> رائد مدرسة كولمبيا الوظيفية على الحيوانات ونظريته في التعلم بالمحاولة والخطأ أهم الأساسيات للسلوكية الراديكالية.    غير أن جذور هذه المدرسة يمتد إلى الفلسفات الوضعية والنظرية التطورية. فقد »عرفت تعاليم كونت الوضعية والمبادئ والمفاهيم البراغماتية التي استمدها جيمس وديوي </a:t>
            </a:r>
            <a:r>
              <a:rPr lang="ar-IQ" dirty="0" err="1"/>
              <a:t>وأنجيل</a:t>
            </a:r>
            <a:r>
              <a:rPr lang="ar-IQ" dirty="0"/>
              <a:t> من النظريات التطورية </a:t>
            </a:r>
            <a:r>
              <a:rPr lang="ar-IQ" dirty="0" err="1"/>
              <a:t>إنتشاراً</a:t>
            </a:r>
            <a:r>
              <a:rPr lang="ar-IQ" dirty="0"/>
              <a:t> واسعاً وسريعاً بين المثقفين والمتعلمين في الولايات المتحدة الأمريكية. وانعكس هذا الواقع الجديد في العدد الكبير من الدراسات والطرائق التي استخدمت فيها والنتائج التي خلصت إليها، الأمر الذي مهد السبيل لظهور السلوكية التي ميزت علم النفس الأمريكي وطبعته بطابعها طوال هذا القرن، بل وامتد تأثيرها إلى كليات ومعاهد علم النفس في أنحاء متعددة من العالم. ومن أشهر تلك الدراسات ما قام به إدوار </a:t>
            </a:r>
            <a:r>
              <a:rPr lang="ar-IQ" dirty="0" err="1"/>
              <a:t>ثورندايك</a:t>
            </a:r>
            <a:r>
              <a:rPr lang="ar-IQ" dirty="0"/>
              <a:t> </a:t>
            </a:r>
            <a:r>
              <a:rPr lang="en-US" dirty="0"/>
              <a:t>EDWARD THORNDIKE(1874-1949</a:t>
            </a:r>
            <a:r>
              <a:rPr lang="ar-IQ" dirty="0"/>
              <a:t>م).» </a:t>
            </a:r>
          </a:p>
        </p:txBody>
      </p:sp>
    </p:spTree>
    <p:extLst>
      <p:ext uri="{BB962C8B-B14F-4D97-AF65-F5344CB8AC3E}">
        <p14:creationId xmlns:p14="http://schemas.microsoft.com/office/powerpoint/2010/main" val="585481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buNone/>
            </a:pPr>
            <a:r>
              <a:rPr lang="ar-IQ" dirty="0"/>
              <a:t>مؤسس هذه المدرسة ج. </a:t>
            </a:r>
            <a:r>
              <a:rPr lang="ar-IQ" dirty="0" err="1"/>
              <a:t>واطسن</a:t>
            </a:r>
            <a:r>
              <a:rPr lang="ar-IQ" dirty="0"/>
              <a:t> (</a:t>
            </a:r>
            <a:r>
              <a:rPr lang="en-US" dirty="0"/>
              <a:t>Watson, John Broadus) (1875-1958) </a:t>
            </a:r>
            <a:r>
              <a:rPr lang="ar-IQ" dirty="0"/>
              <a:t>الذي عرف السلوكية بأنها توجه نظري قائمة على مبدأ أن علم النفس العلمي يجب أن يدرس فقط السلوك القابل للملاحظة، </a:t>
            </a:r>
            <a:r>
              <a:rPr lang="ar-IQ" dirty="0" err="1"/>
              <a:t>إقترح</a:t>
            </a:r>
            <a:r>
              <a:rPr lang="ar-IQ" dirty="0"/>
              <a:t> </a:t>
            </a:r>
            <a:r>
              <a:rPr lang="ar-IQ" dirty="0" err="1"/>
              <a:t>واطسن</a:t>
            </a:r>
            <a:r>
              <a:rPr lang="ar-IQ" dirty="0"/>
              <a:t> على علماء النفس أن يتركوا للأبد دراسة الوعي والخبرات الشعورية والتركيز فقط على السلوكيات التي نستطيع ملاحظتها مباشرة </a:t>
            </a:r>
            <a:r>
              <a:rPr lang="ar-IQ" dirty="0" err="1"/>
              <a:t>إقتناعا</a:t>
            </a:r>
            <a:r>
              <a:rPr lang="ar-IQ" dirty="0"/>
              <a:t> منه بأن قوة الطريقة العلمية قائمة على كونها قابلة للفحص بالملاحظة المطلوبة وأن </a:t>
            </a:r>
            <a:r>
              <a:rPr lang="ar-IQ" dirty="0" err="1"/>
              <a:t>إستعمال</a:t>
            </a:r>
            <a:r>
              <a:rPr lang="ar-IQ" dirty="0"/>
              <a:t> أي أسلوب سيعيدنا إلى عصر </a:t>
            </a:r>
            <a:r>
              <a:rPr lang="ar-IQ" dirty="0" err="1"/>
              <a:t>اﻵراء</a:t>
            </a:r>
            <a:r>
              <a:rPr lang="ar-IQ" dirty="0"/>
              <a:t> الشخصية حيث تضيع المعرفة. وترى هذه المدرسة بأن السلوك هو أي استجابة أو نشاط قابل للملاحظة تقوم به العضوية تجاه مثير، ومن هنا جاءت المعادلة الرئيسية     في المدرسة السلوكية :</a:t>
            </a:r>
          </a:p>
          <a:p>
            <a:pPr marL="0" indent="0">
              <a:buNone/>
            </a:pPr>
            <a:r>
              <a:rPr lang="ar-IQ" dirty="0"/>
              <a:t>      المثير </a:t>
            </a:r>
            <a:r>
              <a:rPr lang="ar-IQ" dirty="0" err="1"/>
              <a:t>إستجابة</a:t>
            </a:r>
            <a:r>
              <a:rPr lang="ar-IQ" dirty="0"/>
              <a:t>. </a:t>
            </a:r>
          </a:p>
          <a:p>
            <a:pPr marL="0" indent="0">
              <a:buNone/>
            </a:pPr>
            <a:r>
              <a:rPr lang="ar-IQ" dirty="0"/>
              <a:t>وبالرغم من الجدل والنقاشات والتي أثارت أفكار واطسون إلا أن المدرسة ثبتت أقوالها وازدهرت، ومما ساعد في تطور هذه المدرسة يمكن القول هي دراسات عالم الفسيولوجيا الروسي </a:t>
            </a:r>
            <a:r>
              <a:rPr lang="ar-IQ" dirty="0" err="1"/>
              <a:t>بافلوف</a:t>
            </a:r>
            <a:r>
              <a:rPr lang="ar-IQ" dirty="0"/>
              <a:t>.</a:t>
            </a:r>
          </a:p>
          <a:p>
            <a:pPr marL="0" indent="0">
              <a:buNone/>
            </a:pPr>
            <a:r>
              <a:rPr lang="ar-IQ" dirty="0"/>
              <a:t>ويقسم المؤرخون السلوكية إلى أنماط مختلفة وفقا لطبيعة الاشتراط (الإجرائي والكلاسيكي) كما يمكن تقسيم تطور السلوكية وفقا لطبيعة دراسة وتفسير </a:t>
            </a:r>
            <a:r>
              <a:rPr lang="ar-IQ" dirty="0" err="1"/>
              <a:t>الإشتراط</a:t>
            </a:r>
            <a:r>
              <a:rPr lang="ar-IQ" dirty="0"/>
              <a:t> ومناهج البحث.</a:t>
            </a:r>
          </a:p>
          <a:p>
            <a:pPr marL="0" indent="0">
              <a:buNone/>
            </a:pPr>
            <a:endParaRPr lang="ar-IQ" dirty="0"/>
          </a:p>
        </p:txBody>
      </p:sp>
    </p:spTree>
    <p:extLst>
      <p:ext uri="{BB962C8B-B14F-4D97-AF65-F5344CB8AC3E}">
        <p14:creationId xmlns:p14="http://schemas.microsoft.com/office/powerpoint/2010/main" val="2157038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أ- التقسيم حسب طبيعة الاشتراط:</a:t>
            </a:r>
          </a:p>
          <a:p>
            <a:pPr marL="0" indent="0">
              <a:buNone/>
            </a:pPr>
            <a:r>
              <a:rPr lang="ar-IQ" dirty="0"/>
              <a:t>      *  </a:t>
            </a:r>
            <a:r>
              <a:rPr lang="ar-IQ" dirty="0" err="1"/>
              <a:t>الإشتراط</a:t>
            </a:r>
            <a:r>
              <a:rPr lang="ar-IQ" dirty="0"/>
              <a:t> الكلاسيكي: يمكن تصنيف كل من الارتباطيين من علماء الحيوان ومنهم </a:t>
            </a:r>
            <a:r>
              <a:rPr lang="ar-IQ" dirty="0" err="1"/>
              <a:t>بافلوف</a:t>
            </a:r>
            <a:r>
              <a:rPr lang="ar-IQ" dirty="0"/>
              <a:t> </a:t>
            </a:r>
            <a:r>
              <a:rPr lang="ar-IQ" dirty="0" err="1"/>
              <a:t>وثورندايك</a:t>
            </a:r>
            <a:r>
              <a:rPr lang="ar-IQ" dirty="0"/>
              <a:t> إضافة إلى السلوكيين الأوائل وتحديدا </a:t>
            </a:r>
            <a:r>
              <a:rPr lang="ar-IQ" dirty="0" err="1"/>
              <a:t>واطسن</a:t>
            </a:r>
            <a:r>
              <a:rPr lang="ar-IQ" dirty="0"/>
              <a:t> ومن تبعه من المجددين الذين لم يضيفوا الكثير من أمثال  </a:t>
            </a:r>
            <a:r>
              <a:rPr lang="ar-IQ" dirty="0" err="1"/>
              <a:t>قاثري</a:t>
            </a:r>
            <a:r>
              <a:rPr lang="ar-IQ" dirty="0"/>
              <a:t> (</a:t>
            </a:r>
            <a:r>
              <a:rPr lang="en-US" dirty="0" err="1"/>
              <a:t>Gatheri</a:t>
            </a:r>
            <a:r>
              <a:rPr lang="en-US" dirty="0"/>
              <a:t>) </a:t>
            </a:r>
            <a:r>
              <a:rPr lang="ar-IQ" dirty="0"/>
              <a:t>وتولمان (</a:t>
            </a:r>
            <a:r>
              <a:rPr lang="en-US" dirty="0" err="1"/>
              <a:t>Tolman</a:t>
            </a:r>
            <a:r>
              <a:rPr lang="en-US" dirty="0"/>
              <a:t>)، </a:t>
            </a:r>
            <a:r>
              <a:rPr lang="ar-IQ" dirty="0" err="1"/>
              <a:t>فالإرتباط</a:t>
            </a:r>
            <a:r>
              <a:rPr lang="ar-IQ" dirty="0"/>
              <a:t> هنا يحدث إجمالا نتيجة </a:t>
            </a:r>
            <a:r>
              <a:rPr lang="ar-IQ" dirty="0" err="1"/>
              <a:t>الإرتباط</a:t>
            </a:r>
            <a:r>
              <a:rPr lang="ar-IQ" dirty="0"/>
              <a:t> بين المثيرات والمؤدية إلى </a:t>
            </a:r>
            <a:r>
              <a:rPr lang="ar-IQ" dirty="0" err="1"/>
              <a:t>إستجابات</a:t>
            </a:r>
            <a:r>
              <a:rPr lang="ar-IQ" dirty="0"/>
              <a:t> ما يتم اكتسابها بالتعزيز على شكل:</a:t>
            </a:r>
          </a:p>
          <a:p>
            <a:pPr marL="0" indent="0">
              <a:buNone/>
            </a:pPr>
            <a:r>
              <a:rPr lang="ar-IQ" dirty="0"/>
              <a:t>     مثير شرطي+ مثير طبيعي - بالتكرار--- استجابة شرطية.</a:t>
            </a:r>
          </a:p>
          <a:p>
            <a:pPr marL="0" indent="0">
              <a:buNone/>
            </a:pPr>
            <a:r>
              <a:rPr lang="ar-IQ" dirty="0"/>
              <a:t>   * </a:t>
            </a:r>
            <a:r>
              <a:rPr lang="ar-IQ" dirty="0" err="1"/>
              <a:t>الإشتراط</a:t>
            </a:r>
            <a:r>
              <a:rPr lang="ar-IQ" dirty="0"/>
              <a:t> الإجرائي: يمثله </a:t>
            </a:r>
            <a:r>
              <a:rPr lang="ar-IQ" dirty="0" err="1"/>
              <a:t>سكنر</a:t>
            </a:r>
            <a:r>
              <a:rPr lang="ar-IQ" dirty="0"/>
              <a:t> (</a:t>
            </a:r>
            <a:r>
              <a:rPr lang="en-US" dirty="0"/>
              <a:t>Skinner) </a:t>
            </a:r>
            <a:r>
              <a:rPr lang="ar-IQ" dirty="0"/>
              <a:t>ومن تبعه من أتباع السلوكية، ويعتمد الاشتراط فيه على اقتران الاستجابات بالمعززات وذلك بصرف النظر عن المثير أو ارتباط المثيرات ببعضها.</a:t>
            </a:r>
          </a:p>
        </p:txBody>
      </p:sp>
    </p:spTree>
    <p:extLst>
      <p:ext uri="{BB962C8B-B14F-4D97-AF65-F5344CB8AC3E}">
        <p14:creationId xmlns:p14="http://schemas.microsoft.com/office/powerpoint/2010/main" val="538213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r>
              <a:rPr lang="ar-IQ" dirty="0"/>
              <a:t>ب- تقسيم تطور السلوكية طبقا لطبيعة دراسة وتفسير الاشتراط ومناهج البحث :</a:t>
            </a:r>
          </a:p>
          <a:p>
            <a:r>
              <a:rPr lang="ar-IQ" dirty="0"/>
              <a:t>   * السلوكية النفسية: والتي عمدت إلى محاولة تفسير السلوك من خلال ربطه بالمثيرات الخارجية ويصنف كل من </a:t>
            </a:r>
            <a:r>
              <a:rPr lang="ar-IQ" dirty="0" err="1"/>
              <a:t>بافلوف</a:t>
            </a:r>
            <a:r>
              <a:rPr lang="ar-IQ" dirty="0"/>
              <a:t> </a:t>
            </a:r>
            <a:r>
              <a:rPr lang="ar-IQ" dirty="0" err="1"/>
              <a:t>وثورندايك</a:t>
            </a:r>
            <a:r>
              <a:rPr lang="ar-IQ" dirty="0"/>
              <a:t> تحت هذا النوع.</a:t>
            </a:r>
          </a:p>
          <a:p>
            <a:r>
              <a:rPr lang="ar-IQ" dirty="0"/>
              <a:t>    * السلوكية المنهجية: وتعنى بالعلم نفسه ويمثلها </a:t>
            </a:r>
            <a:r>
              <a:rPr lang="ar-IQ" dirty="0" err="1"/>
              <a:t>واطسن</a:t>
            </a:r>
            <a:r>
              <a:rPr lang="ar-IQ" dirty="0"/>
              <a:t> حيث نادى بالتركيز على دراسة السلوك الظاهري بأساليب البحث العلمي.</a:t>
            </a:r>
          </a:p>
          <a:p>
            <a:r>
              <a:rPr lang="ar-IQ" dirty="0"/>
              <a:t>    *  السلوكية التحليلية: وتعرف أيضا بتحليل السلوك، وترجع إلى </a:t>
            </a:r>
            <a:r>
              <a:rPr lang="ar-IQ" dirty="0" err="1"/>
              <a:t>سكنر</a:t>
            </a:r>
            <a:r>
              <a:rPr lang="ar-IQ" dirty="0"/>
              <a:t>، حيث بدأ محاولته لإخراج العلم من </a:t>
            </a:r>
            <a:r>
              <a:rPr lang="ar-IQ" dirty="0" err="1"/>
              <a:t>واطسنيته</a:t>
            </a:r>
            <a:r>
              <a:rPr lang="ar-IQ" dirty="0"/>
              <a:t>  حل أزمة العمليات العقلية بالمناداة بان أي نشاط عقلي يمكن تفسيره من خلال النشاط الظاهر المرتبط به. أي أنه يمكن تحديده سلوكيا. فعندما نصف حالة الفرد العقلية أو </a:t>
            </a:r>
            <a:r>
              <a:rPr lang="ar-IQ" dirty="0" err="1"/>
              <a:t>إعتقاده</a:t>
            </a:r>
            <a:r>
              <a:rPr lang="ar-IQ" dirty="0"/>
              <a:t> فإنما نصف ما يظهر عليه أو ما نتوقع أن يفعله من سلوك في الموقف.</a:t>
            </a:r>
          </a:p>
          <a:p>
            <a:endParaRPr lang="ar-IQ" dirty="0"/>
          </a:p>
        </p:txBody>
      </p:sp>
    </p:spTree>
    <p:extLst>
      <p:ext uri="{BB962C8B-B14F-4D97-AF65-F5344CB8AC3E}">
        <p14:creationId xmlns:p14="http://schemas.microsoft.com/office/powerpoint/2010/main" val="2988046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normAutofit fontScale="77500" lnSpcReduction="20000"/>
          </a:bodyPr>
          <a:lstStyle/>
          <a:p>
            <a:pPr marL="0" indent="0">
              <a:buNone/>
            </a:pPr>
            <a:r>
              <a:rPr lang="ar-IQ" dirty="0"/>
              <a:t> السلوكية الاجتماعية: ظهر فريق من السلوكيين الجدد في الخمسينات، حيث حاولوا التوفيق بين السلوكية </a:t>
            </a:r>
            <a:r>
              <a:rPr lang="ar-IQ" dirty="0" err="1"/>
              <a:t>الواطسنية</a:t>
            </a:r>
            <a:r>
              <a:rPr lang="ar-IQ" dirty="0"/>
              <a:t> المسيطرة في أمريكا وبعض المسلمات المقدمة في النظريات الأخرى، ولعل أهم ما قدم منهم هو اعترافهم بأهمية العوامل الوسيطة (المعرفية والنفسية) فتحدث هل (</a:t>
            </a:r>
            <a:r>
              <a:rPr lang="en-US" dirty="0"/>
              <a:t>Hull) </a:t>
            </a:r>
            <a:r>
              <a:rPr lang="ar-IQ" dirty="0"/>
              <a:t>على سبيل المثال عن العوامل الوسيطة والتي تشمل الحوافز والعادة والكبح.</a:t>
            </a:r>
          </a:p>
          <a:p>
            <a:pPr marL="0" indent="0">
              <a:buNone/>
            </a:pPr>
            <a:r>
              <a:rPr lang="ar-IQ" dirty="0"/>
              <a:t>كما أن لنظرية </a:t>
            </a:r>
            <a:r>
              <a:rPr lang="ar-IQ" dirty="0" err="1"/>
              <a:t>روتر</a:t>
            </a:r>
            <a:r>
              <a:rPr lang="ar-IQ" dirty="0"/>
              <a:t> في التعلم الاجتماعي والشخصية أثرها في نظرية </a:t>
            </a:r>
            <a:r>
              <a:rPr lang="ar-IQ" dirty="0" err="1"/>
              <a:t>باندورا</a:t>
            </a:r>
            <a:r>
              <a:rPr lang="ar-IQ" dirty="0"/>
              <a:t> في التعلم </a:t>
            </a:r>
            <a:r>
              <a:rPr lang="ar-IQ" dirty="0" err="1"/>
              <a:t>الإجتماعي</a:t>
            </a:r>
            <a:r>
              <a:rPr lang="ar-IQ" dirty="0"/>
              <a:t>.</a:t>
            </a:r>
          </a:p>
          <a:p>
            <a:pPr marL="0" indent="0">
              <a:buNone/>
            </a:pPr>
            <a:endParaRPr lang="ar-IQ" dirty="0"/>
          </a:p>
          <a:p>
            <a:pPr marL="0" indent="0">
              <a:buNone/>
            </a:pPr>
            <a:r>
              <a:rPr lang="ar-IQ" dirty="0"/>
              <a:t>     تحديد بعض المفاهيم الأساسية:</a:t>
            </a:r>
          </a:p>
          <a:p>
            <a:pPr marL="0" indent="0">
              <a:buNone/>
            </a:pPr>
            <a:r>
              <a:rPr lang="ar-IQ" dirty="0"/>
              <a:t>قبل التطرق لبعض نظريات التعلم نود التطرق لبعض المفاهيم المستعملة في هذه المدارس المفسرة للتعلم:</a:t>
            </a:r>
          </a:p>
          <a:p>
            <a:pPr marL="0" indent="0">
              <a:buNone/>
            </a:pPr>
            <a:r>
              <a:rPr lang="ar-IQ" dirty="0"/>
              <a:t> * السلوك: </a:t>
            </a:r>
            <a:r>
              <a:rPr lang="ar-IQ" dirty="0" err="1"/>
              <a:t>الإستجابة</a:t>
            </a:r>
            <a:r>
              <a:rPr lang="ar-IQ" dirty="0"/>
              <a:t> الكلية التي يبديها كائن حي إزاء أي موقف </a:t>
            </a:r>
            <a:r>
              <a:rPr lang="ar-IQ" dirty="0" err="1"/>
              <a:t>يواجهه</a:t>
            </a:r>
            <a:r>
              <a:rPr lang="ar-IQ" dirty="0"/>
              <a:t>.</a:t>
            </a:r>
          </a:p>
          <a:p>
            <a:pPr marL="0" indent="0">
              <a:buNone/>
            </a:pPr>
            <a:r>
              <a:rPr lang="ar-IQ" dirty="0"/>
              <a:t>* </a:t>
            </a:r>
            <a:r>
              <a:rPr lang="ar-IQ" dirty="0" err="1"/>
              <a:t>الإرتباطية</a:t>
            </a:r>
            <a:r>
              <a:rPr lang="ar-IQ" dirty="0"/>
              <a:t>: هو المذهب القائل بأن كل العمليات العقلية تتألف من توظيف </a:t>
            </a:r>
            <a:r>
              <a:rPr lang="ar-IQ" dirty="0" err="1"/>
              <a:t>الإرتباطات</a:t>
            </a:r>
            <a:r>
              <a:rPr lang="ar-IQ" dirty="0"/>
              <a:t> الموروثة والمكتسبة بين المواقف </a:t>
            </a:r>
            <a:r>
              <a:rPr lang="ar-IQ" dirty="0" err="1"/>
              <a:t>والإستجابات</a:t>
            </a:r>
            <a:r>
              <a:rPr lang="ar-IQ" dirty="0"/>
              <a:t>، وينظر إلى هذا المذهب باعتبار أنه الأساس في نظرية </a:t>
            </a:r>
            <a:r>
              <a:rPr lang="ar-IQ" dirty="0" err="1"/>
              <a:t>إرتباط</a:t>
            </a:r>
            <a:r>
              <a:rPr lang="ar-IQ" dirty="0"/>
              <a:t> المثير والاستجابة (م- س).   </a:t>
            </a:r>
          </a:p>
          <a:p>
            <a:pPr marL="0" indent="0">
              <a:buNone/>
            </a:pPr>
            <a:r>
              <a:rPr lang="ar-IQ" dirty="0"/>
              <a:t>* </a:t>
            </a:r>
            <a:r>
              <a:rPr lang="ar-IQ" dirty="0" err="1"/>
              <a:t>الإستجابات</a:t>
            </a:r>
            <a:r>
              <a:rPr lang="ar-IQ" dirty="0"/>
              <a:t>: وهي تطلق على أية ردود فعل ظاهرة قد تكون عضلية أو غدية أو غيرها من ردود الفعل الظاهرة (بما فيها الصور والأفكار)  والتي تحدث كرد فعل لمثير ما. وقد أشار </a:t>
            </a:r>
            <a:r>
              <a:rPr lang="ar-IQ" dirty="0" err="1"/>
              <a:t>ثورندايك</a:t>
            </a:r>
            <a:r>
              <a:rPr lang="ar-IQ" dirty="0"/>
              <a:t> إلى ردود الفعل الفسيولوجية الظاهرية والتي يمكن مشاهدتها وقياسها والتي تربط السلوك بالبيئة المحيطة به. أما في الوقت الحاضر فان </a:t>
            </a:r>
            <a:r>
              <a:rPr lang="ar-IQ" dirty="0" err="1"/>
              <a:t>تعبير»الاستجابات</a:t>
            </a:r>
            <a:r>
              <a:rPr lang="ar-IQ" dirty="0"/>
              <a:t> «يطلق على ردود الفعل               الفسيولوجية (التي تقاس بطريقة مباشرة) والنفسية (التي تقاس بطريقة غير مباشرة). </a:t>
            </a:r>
          </a:p>
          <a:p>
            <a:pPr marL="0" indent="0">
              <a:buNone/>
            </a:pPr>
            <a:r>
              <a:rPr lang="ar-IQ" dirty="0"/>
              <a:t>    * الإثارة: ولهذا التعبير أي الإثارة معنيان:) أي عامل خارجي (مثير ما يتعرض له الحي. وأي تغير داخلي في الكائن الحي نفسه عن طريق أي عامل خارجي. </a:t>
            </a:r>
          </a:p>
          <a:p>
            <a:pPr marL="0" indent="0">
              <a:buNone/>
            </a:pPr>
            <a:endParaRPr lang="ar-IQ" dirty="0"/>
          </a:p>
        </p:txBody>
      </p:sp>
    </p:spTree>
    <p:extLst>
      <p:ext uri="{BB962C8B-B14F-4D97-AF65-F5344CB8AC3E}">
        <p14:creationId xmlns:p14="http://schemas.microsoft.com/office/powerpoint/2010/main" val="2151310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أ- نظرية </a:t>
            </a:r>
            <a:r>
              <a:rPr lang="ar-IQ" dirty="0" err="1"/>
              <a:t>الإشراط</a:t>
            </a:r>
            <a:r>
              <a:rPr lang="ar-IQ" dirty="0"/>
              <a:t> الكلاسيكي: </a:t>
            </a:r>
          </a:p>
          <a:p>
            <a:pPr marL="0" indent="0">
              <a:buNone/>
            </a:pPr>
            <a:r>
              <a:rPr lang="ar-IQ" dirty="0"/>
              <a:t> 	خلال دراسة العالم الروسي </a:t>
            </a:r>
            <a:r>
              <a:rPr lang="ar-IQ" dirty="0" err="1"/>
              <a:t>ايفان</a:t>
            </a:r>
            <a:r>
              <a:rPr lang="ar-IQ" dirty="0"/>
              <a:t> </a:t>
            </a:r>
            <a:r>
              <a:rPr lang="ar-IQ" dirty="0" err="1"/>
              <a:t>بترفيتش</a:t>
            </a:r>
            <a:r>
              <a:rPr lang="ar-IQ" dirty="0"/>
              <a:t> </a:t>
            </a:r>
            <a:r>
              <a:rPr lang="ar-IQ" dirty="0" err="1"/>
              <a:t>بافلوف</a:t>
            </a:r>
            <a:r>
              <a:rPr lang="ar-IQ" dirty="0"/>
              <a:t> (</a:t>
            </a:r>
            <a:r>
              <a:rPr lang="en-US" dirty="0"/>
              <a:t>Pavlov, Ivan </a:t>
            </a:r>
            <a:r>
              <a:rPr lang="en-US" dirty="0" err="1"/>
              <a:t>Petrovich</a:t>
            </a:r>
            <a:r>
              <a:rPr lang="en-US" dirty="0"/>
              <a:t>)(1849-1936) </a:t>
            </a:r>
            <a:r>
              <a:rPr lang="ar-IQ" dirty="0"/>
              <a:t>للأفعال المنعكسة المتصلة بعملية الهضم لاحظ أن العصارة المعدية في الكلاب التي كان يقوم عليها بتجاربه لا تتأثر فقط بوضع الطعام في فم الكلب لكن تتأثر بمجرد رؤية الطعام بل كانت تبدأ بإفراز لعابها بمجرد رؤيتها للحارس الذي يقدم لها الطعام، بل وحتى بمجرد سماعها لخطوات قدميه قبل أن يصل الطعام إلى أفواهها فعلا. وأدرك </a:t>
            </a:r>
            <a:r>
              <a:rPr lang="ar-IQ" dirty="0" err="1"/>
              <a:t>بافلوف</a:t>
            </a:r>
            <a:r>
              <a:rPr lang="ar-IQ" dirty="0"/>
              <a:t> أن رؤية الحارس لم تكن المثير الطبيعي </a:t>
            </a:r>
            <a:r>
              <a:rPr lang="ar-IQ" dirty="0" err="1"/>
              <a:t>للإنعكاسات</a:t>
            </a:r>
            <a:r>
              <a:rPr lang="ar-IQ" dirty="0"/>
              <a:t> اللعابية ولكن رؤية الحارس قد أصبحت من خلال تعود الكلاب على ذلك المؤشر الإشارة أو العلامة التي  تستهدي بها على قرب وصول الطعام. وسرعان ما أدرك </a:t>
            </a:r>
            <a:r>
              <a:rPr lang="ar-IQ" dirty="0" err="1"/>
              <a:t>بافلوف</a:t>
            </a:r>
            <a:r>
              <a:rPr lang="ar-IQ" dirty="0"/>
              <a:t> أنه </a:t>
            </a:r>
            <a:r>
              <a:rPr lang="ar-IQ" dirty="0" err="1"/>
              <a:t>إكتشف</a:t>
            </a:r>
            <a:r>
              <a:rPr lang="ar-IQ" dirty="0"/>
              <a:t> ظاهرة لا بد أن يكون لها أهمية  قصوى في مساعدة الكائن الحي على التكيّف مع ظروف بيئته، وفي بادئ الأمر أطلق </a:t>
            </a:r>
            <a:r>
              <a:rPr lang="ar-IQ" dirty="0" err="1"/>
              <a:t>بافلوف</a:t>
            </a:r>
            <a:r>
              <a:rPr lang="ar-IQ" dirty="0"/>
              <a:t> على هذه </a:t>
            </a:r>
            <a:r>
              <a:rPr lang="ar-IQ" dirty="0" err="1"/>
              <a:t>الإنعكاسات</a:t>
            </a:r>
            <a:r>
              <a:rPr lang="ar-IQ" dirty="0"/>
              <a:t> المكتشفة حديثا </a:t>
            </a:r>
            <a:r>
              <a:rPr lang="ar-IQ" dirty="0" err="1"/>
              <a:t>إسم</a:t>
            </a:r>
            <a:r>
              <a:rPr lang="ar-IQ" dirty="0"/>
              <a:t> "إفراز الغدد النفسي" ولكنه أبدله فيما بعد بما أسماه "الانعكاس المشروط" والذي يعني </a:t>
            </a:r>
            <a:r>
              <a:rPr lang="ar-IQ" dirty="0" err="1"/>
              <a:t>إنتقال</a:t>
            </a:r>
            <a:r>
              <a:rPr lang="ar-IQ" dirty="0"/>
              <a:t> أثر المثير الطبيعي </a:t>
            </a:r>
            <a:r>
              <a:rPr lang="ar-IQ" dirty="0" err="1"/>
              <a:t>للإستجابة</a:t>
            </a:r>
            <a:r>
              <a:rPr lang="ar-IQ" dirty="0"/>
              <a:t> إلى مثير غير طبيعي (لا يسبب الإثارة أساسا) كنتيجة لاقتران المثيرين وتكرار حدوثهما.</a:t>
            </a:r>
          </a:p>
        </p:txBody>
      </p:sp>
    </p:spTree>
    <p:extLst>
      <p:ext uri="{BB962C8B-B14F-4D97-AF65-F5344CB8AC3E}">
        <p14:creationId xmlns:p14="http://schemas.microsoft.com/office/powerpoint/2010/main" val="2338546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تقوم الفكرة إذا على الارتباط فعلا يبن منبه طبيعي (م.  </a:t>
            </a:r>
            <a:r>
              <a:rPr lang="en-US" dirty="0"/>
              <a:t>S) </a:t>
            </a:r>
            <a:r>
              <a:rPr lang="ar-IQ" dirty="0"/>
              <a:t>واستجابة طبيعية (ج. </a:t>
            </a:r>
            <a:r>
              <a:rPr lang="en-US" dirty="0"/>
              <a:t>R)    (</a:t>
            </a:r>
            <a:r>
              <a:rPr lang="ar-IQ" dirty="0"/>
              <a:t>م ج)  وهذا ما يحدث مع المتغيرات الطبيعية، إلا أن هذا لا يعتبر تعلما فهو السلوك الطبيعي. والتعلم أو </a:t>
            </a:r>
            <a:r>
              <a:rPr lang="ar-IQ" dirty="0" err="1"/>
              <a:t>الإشتراط</a:t>
            </a:r>
            <a:r>
              <a:rPr lang="ar-IQ" dirty="0"/>
              <a:t> يقوم إذا على القيام بسلوك جديد، وهذا ما يحدث عن طريق </a:t>
            </a:r>
            <a:r>
              <a:rPr lang="ar-IQ" dirty="0" err="1"/>
              <a:t>إرتباط</a:t>
            </a:r>
            <a:r>
              <a:rPr lang="ar-IQ" dirty="0"/>
              <a:t> المثيرات الطبيعية بمثيرات شرطية. إذ مع التكرار والدعم اللاحق يحدث الارتباط بين المثير الشرطي والمثير الطبيعي ويكتسب المثير الشرطي قوة المثير الطبيعي في إحداث  </a:t>
            </a:r>
            <a:r>
              <a:rPr lang="ar-IQ" dirty="0" err="1"/>
              <a:t>الإستجابة</a:t>
            </a:r>
            <a:r>
              <a:rPr lang="ar-IQ" dirty="0"/>
              <a:t>.</a:t>
            </a:r>
          </a:p>
          <a:p>
            <a:pPr marL="0" indent="0">
              <a:buNone/>
            </a:pPr>
            <a:r>
              <a:rPr lang="ar-IQ" dirty="0"/>
              <a:t>من تجارب </a:t>
            </a:r>
            <a:r>
              <a:rPr lang="ar-IQ" dirty="0" err="1"/>
              <a:t>بافلوف</a:t>
            </a:r>
            <a:r>
              <a:rPr lang="ar-IQ" dirty="0"/>
              <a:t> وضع على لسان كلب قليلا من مسحوق اللحم أو نقطة من حامض (المنبه الطبيعي م.) فوجد الكلب يستجيب لهذا المسحوق بسيلان اللعاب (استجابة طبيعية ج.) وانتقل إلى خطوة ثانية حيث أسمع الكلب جرسا واستجاب الكلب بأذنيه فقط لرنات الجرس وطبعا لم يفرز أي لعاب من غدده. أما الخطوة الثانية فكانت قرع الجرس ومعه وبعد برهة تقديم الحامض إلى لسانه واستجاب الكلب بإفراز اللعاب تحت تأثير الحامض وبعد تكرار التنبيه </a:t>
            </a:r>
            <a:r>
              <a:rPr lang="ar-IQ" dirty="0" err="1"/>
              <a:t>والإستثارة</a:t>
            </a:r>
            <a:r>
              <a:rPr lang="ar-IQ" dirty="0"/>
              <a:t> (جرس + حامض) مرات عدة حذف الحامض و أسمع الكلب الجرس فوجد أن اللعاب قد أفرز واستجاب لمجرد سماع الجرس لوحده. </a:t>
            </a:r>
          </a:p>
          <a:p>
            <a:pPr marL="0" indent="0">
              <a:buNone/>
            </a:pPr>
            <a:endParaRPr lang="ar-IQ" dirty="0"/>
          </a:p>
        </p:txBody>
      </p:sp>
    </p:spTree>
    <p:extLst>
      <p:ext uri="{BB962C8B-B14F-4D97-AF65-F5344CB8AC3E}">
        <p14:creationId xmlns:p14="http://schemas.microsoft.com/office/powerpoint/2010/main" val="9673310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1521</Words>
  <Application>Microsoft Office PowerPoint</Application>
  <PresentationFormat>عرض على الشاشة (3:4)‏</PresentationFormat>
  <Paragraphs>40</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تدفق</vt:lpstr>
      <vt:lpstr>المحاضرة الرابعة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 </dc:title>
  <dc:creator>DR.Ahmed Saker 2o1O</dc:creator>
  <cp:lastModifiedBy>DR.Ahmed Saker 2o1O</cp:lastModifiedBy>
  <cp:revision>1</cp:revision>
  <dcterms:created xsi:type="dcterms:W3CDTF">2018-12-15T18:43:44Z</dcterms:created>
  <dcterms:modified xsi:type="dcterms:W3CDTF">2018-12-15T18:45:27Z</dcterms:modified>
</cp:coreProperties>
</file>