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9588940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84928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10934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84911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4251694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54806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68199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03654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870409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55726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54926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517480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pPr algn="ctr"/>
            <a:r>
              <a:rPr lang="ar-IQ" sz="6600" dirty="0" smtClean="0"/>
              <a:t>المحاضرة السابعة </a:t>
            </a:r>
            <a:endParaRPr lang="ar-IQ" sz="6600"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التعلم عند </a:t>
            </a:r>
            <a:r>
              <a:rPr lang="ar-IQ" dirty="0" err="1"/>
              <a:t>الغشطالت</a:t>
            </a:r>
            <a:r>
              <a:rPr lang="ar-IQ" dirty="0"/>
              <a:t>:</a:t>
            </a:r>
          </a:p>
          <a:p>
            <a:pPr marL="0" indent="0">
              <a:buNone/>
            </a:pPr>
            <a:r>
              <a:rPr lang="ar-IQ" dirty="0"/>
              <a:t>التعلم في صورته النموذجية عملية </a:t>
            </a:r>
            <a:r>
              <a:rPr lang="ar-IQ" dirty="0" err="1"/>
              <a:t>إنتقال</a:t>
            </a:r>
            <a:r>
              <a:rPr lang="ar-IQ" dirty="0"/>
              <a:t> من موقف غامض لا معنى له أو موقف لا ندري كنهه إلى حالة يصبح معها ما كان غير معروف أو غير مفهوم أمرا في غاية الوضوح ويعبر عن معنى ما ويمكن فهمه والتكيف معه.</a:t>
            </a:r>
          </a:p>
          <a:p>
            <a:pPr marL="0" indent="0">
              <a:buNone/>
            </a:pPr>
            <a:r>
              <a:rPr lang="ar-IQ" dirty="0"/>
              <a:t>وتختلف الطريقة </a:t>
            </a:r>
            <a:r>
              <a:rPr lang="ar-IQ" dirty="0" err="1"/>
              <a:t>الجشطلتية</a:t>
            </a:r>
            <a:r>
              <a:rPr lang="ar-IQ" dirty="0"/>
              <a:t> في فهمها للتعلم اختلافا جذريا عن وجهات النظر السابقة، بل إنها تتناقض تناقضا حادا مع وجهات النظر المعاصرة لها (المحاولة والخطأ، </a:t>
            </a:r>
            <a:r>
              <a:rPr lang="ar-IQ" dirty="0" err="1"/>
              <a:t>الإرتباط</a:t>
            </a:r>
            <a:r>
              <a:rPr lang="ar-IQ" dirty="0"/>
              <a:t>)، فالأساس في التعلم الفهم والاستبصار والإدراك. فالتعلم يحدث نتيجة الإدراك الكلي للموقف وليس نتيجة إدراك أجزاء الموقف منفصلة لأن تحليل الكل أي أجزائه المكونة له يفقد كثيرا من خصائصه.</a:t>
            </a:r>
          </a:p>
          <a:p>
            <a:pPr marL="0" indent="0">
              <a:buNone/>
            </a:pPr>
            <a:endParaRPr lang="ar-IQ" dirty="0"/>
          </a:p>
        </p:txBody>
      </p:sp>
    </p:spTree>
    <p:extLst>
      <p:ext uri="{BB962C8B-B14F-4D97-AF65-F5344CB8AC3E}">
        <p14:creationId xmlns:p14="http://schemas.microsoft.com/office/powerpoint/2010/main" val="2223027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endParaRPr lang="ar-IQ" dirty="0"/>
          </a:p>
          <a:p>
            <a:pPr marL="0" indent="0">
              <a:buNone/>
            </a:pPr>
            <a:r>
              <a:rPr lang="ar-IQ" dirty="0"/>
              <a:t>3- التعلم بالملاحظة:</a:t>
            </a:r>
          </a:p>
          <a:p>
            <a:pPr marL="0" indent="0">
              <a:buNone/>
            </a:pPr>
            <a:r>
              <a:rPr lang="ar-IQ" dirty="0"/>
              <a:t>يعود تاريخ نشأة هذه النظرية إلى بداية الستينيات، عندما قدم زعيمها ألبرت </a:t>
            </a:r>
            <a:r>
              <a:rPr lang="ar-IQ" dirty="0" err="1"/>
              <a:t>باندورا</a:t>
            </a:r>
            <a:r>
              <a:rPr lang="ar-IQ" dirty="0"/>
              <a:t> (</a:t>
            </a:r>
            <a:r>
              <a:rPr lang="en-US" dirty="0"/>
              <a:t>Albert BANDURA) </a:t>
            </a:r>
            <a:r>
              <a:rPr lang="ar-IQ" dirty="0"/>
              <a:t>بحثاً إلى ندوة نبراسكا (</a:t>
            </a:r>
            <a:r>
              <a:rPr lang="en-US" dirty="0"/>
              <a:t>Nebraska) </a:t>
            </a:r>
            <a:r>
              <a:rPr lang="ar-IQ" dirty="0"/>
              <a:t>بعنوان "التعلم </a:t>
            </a:r>
            <a:r>
              <a:rPr lang="ar-IQ" dirty="0" err="1"/>
              <a:t>الإجتماعي</a:t>
            </a:r>
            <a:r>
              <a:rPr lang="ar-IQ" dirty="0"/>
              <a:t> من خلال المحاكاة ("</a:t>
            </a:r>
            <a:r>
              <a:rPr lang="en-US" dirty="0"/>
              <a:t>SOCIAL LEARNING THROUGH IMITATION") (1962). </a:t>
            </a:r>
            <a:r>
              <a:rPr lang="ar-IQ" dirty="0"/>
              <a:t>ونشر </a:t>
            </a:r>
            <a:r>
              <a:rPr lang="ar-IQ" dirty="0" err="1"/>
              <a:t>بالإشتراك</a:t>
            </a:r>
            <a:r>
              <a:rPr lang="ar-IQ" dirty="0"/>
              <a:t> مع أحد طلابه وهو ريتشارد ولترز (</a:t>
            </a:r>
            <a:r>
              <a:rPr lang="en-US" dirty="0"/>
              <a:t>R. WALTERS) </a:t>
            </a:r>
            <a:r>
              <a:rPr lang="ar-IQ" dirty="0"/>
              <a:t>كتاباً تحت عنوان "التعلم </a:t>
            </a:r>
            <a:r>
              <a:rPr lang="ar-IQ" dirty="0" err="1"/>
              <a:t>الإجتماعي</a:t>
            </a:r>
            <a:r>
              <a:rPr lang="ar-IQ" dirty="0"/>
              <a:t> ونمو الشخصية" (</a:t>
            </a:r>
            <a:r>
              <a:rPr lang="en-US" dirty="0"/>
              <a:t>SOCIAL LEARNING AND PERSONALITY DEVELOPMENT)" (1963). </a:t>
            </a:r>
            <a:r>
              <a:rPr lang="ar-IQ" dirty="0"/>
              <a:t>ولم تتخذ أبعادها وتكتمل محاورها كنظرية إلا بعد مضي أكثر من عقد من الزمن، أي في نهاية السبعينيات. </a:t>
            </a:r>
          </a:p>
          <a:p>
            <a:pPr marL="0" indent="0">
              <a:buNone/>
            </a:pPr>
            <a:r>
              <a:rPr lang="ar-IQ" dirty="0"/>
              <a:t>فبعد أن أشار الباحثان إلى كتاب </a:t>
            </a:r>
            <a:r>
              <a:rPr lang="ar-IQ" dirty="0" err="1"/>
              <a:t>ميللر</a:t>
            </a:r>
            <a:r>
              <a:rPr lang="ar-IQ" dirty="0"/>
              <a:t> </a:t>
            </a:r>
            <a:r>
              <a:rPr lang="ar-IQ" dirty="0" err="1"/>
              <a:t>ودولارد</a:t>
            </a:r>
            <a:r>
              <a:rPr lang="ar-IQ" dirty="0"/>
              <a:t> "التعلم الاجتماعي والتقليد" وما احتواه من فرضيات تستثير الفكر، سجلا حقيقة ذات مغزى تطوري وتاريخي، حيث قالا: "وقد تطلب الأمر عشرين سنة أخرى كي تصبح المحاكاة مشكلة نظرية ومشكلة بحث على قدر كبير من الأهمية وقد تحول محور اهتمام رئيس من محاور البحث من تحليل التعلم القائم على المحاكاة إلى تحليل التعلم بالملاحظة. وهذا النوع من التعلم يتصدى إلى قضايا </a:t>
            </a:r>
            <a:r>
              <a:rPr lang="ar-IQ" dirty="0" err="1"/>
              <a:t>إكتساب</a:t>
            </a:r>
            <a:r>
              <a:rPr lang="ar-IQ" dirty="0"/>
              <a:t> </a:t>
            </a:r>
            <a:r>
              <a:rPr lang="ar-IQ" dirty="0" err="1"/>
              <a:t>الإستجابات</a:t>
            </a:r>
            <a:r>
              <a:rPr lang="ar-IQ" dirty="0"/>
              <a:t> الجديدة." </a:t>
            </a:r>
          </a:p>
        </p:txBody>
      </p:sp>
    </p:spTree>
    <p:extLst>
      <p:ext uri="{BB962C8B-B14F-4D97-AF65-F5344CB8AC3E}">
        <p14:creationId xmlns:p14="http://schemas.microsoft.com/office/powerpoint/2010/main" val="1429325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980728"/>
            <a:ext cx="835292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5044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هو شكل مثلث معكوس والعوامل الشخصية وُضعت في رأس المثلث المقلوب لما لها من أهمية حسب </a:t>
            </a:r>
            <a:r>
              <a:rPr lang="ar-IQ" dirty="0" err="1"/>
              <a:t>باندورا</a:t>
            </a:r>
            <a:r>
              <a:rPr lang="ar-IQ" dirty="0"/>
              <a:t>. العمليات المعرفية التي تعتبر نظما تمثيلية رمزية، عادة ما تتخذ  شكل الأفكار والصور الذهنية. وتلعب دورا مركزيا في نظرية </a:t>
            </a:r>
            <a:r>
              <a:rPr lang="ar-IQ" dirty="0" err="1"/>
              <a:t>باندورا</a:t>
            </a:r>
            <a:r>
              <a:rPr lang="ar-IQ" dirty="0"/>
              <a:t> إذ تتحكم في سلوك الفرد والبيئة، وفي الوقت ذاته محكومة بسلوك الفرد والبيئة. على كل حال كل هذه العناصر متأثرة ومؤثرة بعضها في بعض.</a:t>
            </a:r>
          </a:p>
          <a:p>
            <a:pPr marL="0" indent="0">
              <a:buNone/>
            </a:pPr>
            <a:r>
              <a:rPr lang="ar-IQ" dirty="0"/>
              <a:t>»في الحتمية المتبادلة فإن السلوك الإنساني هو وظيفة المحددات السابقة المتعلمة واللاحقة المحددة. وكل مجموعة محددات تحتوي على متغيرات هي في طبيعتها معرفية إلى حد كبير، وإن لم تكن كذلك بصورة مطلقة. وهذه الأشكال من أشكال المعرفة تحدث من خلال ملاحظة الإنسان لنتائج سلوكه هو و/  أو  من  ملاحظته لسلوك الآخرين وهكذا فإن مصدرين رئيسيين للتعلم هما نتائج </a:t>
            </a:r>
            <a:r>
              <a:rPr lang="ar-IQ" dirty="0" err="1"/>
              <a:t>الإستجابات</a:t>
            </a:r>
            <a:r>
              <a:rPr lang="ar-IQ" dirty="0"/>
              <a:t> (التعلم بالعمل). وما ظل حتى الآن يدرس بصورة تقليدية تحت عناوين مختلفة مثل المحاكاة (أو التقليد)، والعمليات </a:t>
            </a:r>
            <a:r>
              <a:rPr lang="ar-IQ" dirty="0" err="1"/>
              <a:t>الإبدالية</a:t>
            </a:r>
            <a:r>
              <a:rPr lang="ar-IQ" dirty="0"/>
              <a:t> النموذجية، أو التعلم القائم على الملاحظة (التعلم بالملاحظة).» </a:t>
            </a:r>
          </a:p>
          <a:p>
            <a:pPr marL="0" indent="0">
              <a:buNone/>
            </a:pPr>
            <a:endParaRPr lang="ar-IQ" dirty="0"/>
          </a:p>
        </p:txBody>
      </p:sp>
    </p:spTree>
    <p:extLst>
      <p:ext uri="{BB962C8B-B14F-4D97-AF65-F5344CB8AC3E}">
        <p14:creationId xmlns:p14="http://schemas.microsoft.com/office/powerpoint/2010/main" val="3869102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أما فيما يخص المحددات السابقة للسلوك» هي تلك التأثيرات المعقدة التي تحدث قبل قيام السلوك، وتشمل المتغيرات الفسيولوجية والعاطفية، والأحداث المعرفية مثل التوقعات </a:t>
            </a:r>
            <a:r>
              <a:rPr lang="ar-IQ" dirty="0" err="1"/>
              <a:t>والترقبات</a:t>
            </a:r>
            <a:r>
              <a:rPr lang="ar-IQ" dirty="0"/>
              <a:t>، والآليات الفطرية للتعلم، أما المحددات التالية فتشمل أشكال التعزيز (التدعيم) أو العقاب التي قد تكون خارجية في طبيعتها أو داخلية، أو حثا ذاتيا. » </a:t>
            </a:r>
          </a:p>
          <a:p>
            <a:pPr marL="0" indent="0">
              <a:buNone/>
            </a:pPr>
            <a:r>
              <a:rPr lang="ar-IQ" dirty="0"/>
              <a:t>نموذج التعلم بالملاحظة يقوم على افتراض أن الإنسان ككائن </a:t>
            </a:r>
            <a:r>
              <a:rPr lang="ar-IQ" dirty="0" err="1"/>
              <a:t>إجتماعي</a:t>
            </a:r>
            <a:r>
              <a:rPr lang="ar-IQ" dirty="0"/>
              <a:t> يتأثر باتجاهات الآخرين ومشاعرهم وتصرفاتهم أي بسلوك الآخر. ونتعلم الاستجابات الجديدة </a:t>
            </a:r>
            <a:r>
              <a:rPr lang="ar-IQ" dirty="0" err="1"/>
              <a:t>ﻟﻤﺠرد</a:t>
            </a:r>
            <a:r>
              <a:rPr lang="ar-IQ" dirty="0"/>
              <a:t> ملاحظة سلوك الآخرين. هؤلاء الناس الآخرون يعتبرون من الناحية التقنية نماذج، واكتساب </a:t>
            </a:r>
            <a:r>
              <a:rPr lang="ar-IQ" dirty="0" err="1"/>
              <a:t>الإستجابات</a:t>
            </a:r>
            <a:r>
              <a:rPr lang="ar-IQ" dirty="0"/>
              <a:t> من خلال مثل هذه الملاحظة يسمى </a:t>
            </a:r>
            <a:r>
              <a:rPr lang="ar-IQ" dirty="0" err="1"/>
              <a:t>الإقتداء</a:t>
            </a:r>
            <a:r>
              <a:rPr lang="ar-IQ" dirty="0"/>
              <a:t> بالنموذج.</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167183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354013"/>
            <a:ext cx="8401050" cy="605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16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فكيف يتم ذلك؟ يجيب </a:t>
            </a:r>
            <a:r>
              <a:rPr lang="ar-IQ" dirty="0" err="1"/>
              <a:t>كوهلر</a:t>
            </a:r>
            <a:r>
              <a:rPr lang="ar-IQ" dirty="0"/>
              <a:t> ومعه </a:t>
            </a:r>
            <a:r>
              <a:rPr lang="ar-IQ" dirty="0" err="1"/>
              <a:t>كوفكا</a:t>
            </a:r>
            <a:r>
              <a:rPr lang="ar-IQ" dirty="0"/>
              <a:t> بأن سلوك الحيوان يقتصر في البداية على تأمل الموز والنظر في الأدوات المقترحة (العصا، الصناديق، الحبال.. الخ)، ثم يحول بصره عنها ويلتفت حوله بعض الوقت ليرجع بعدها إلى تأمل الهدف والوسيلة، وهكذا، دون أن يقوم بأي إجراء عملي يذكر.</a:t>
            </a:r>
          </a:p>
          <a:p>
            <a:pPr marL="0" indent="0">
              <a:buNone/>
            </a:pPr>
            <a:r>
              <a:rPr lang="ar-IQ" dirty="0"/>
              <a:t>وفي التجربة الأخيرة (ذات المرحلتين) لم يلاحظ </a:t>
            </a:r>
            <a:r>
              <a:rPr lang="ar-IQ" dirty="0" err="1"/>
              <a:t>كوهلر</a:t>
            </a:r>
            <a:r>
              <a:rPr lang="ar-IQ" dirty="0"/>
              <a:t> أي جديد في سلوك القرد، باستثناء عدد المحاولات التي قام بها بعد التقاطه للعصا الطويلة (وأحياناً القصيرة)، وعدم تمكنه من الوصول إلى الهدف، الأمر الذي جعله يتراجع قليلاً ليتأمل </a:t>
            </a:r>
            <a:r>
              <a:rPr lang="ar-IQ" dirty="0" err="1"/>
              <a:t>العصوين</a:t>
            </a:r>
            <a:r>
              <a:rPr lang="ar-IQ" dirty="0"/>
              <a:t> من جديد لينتهي به الأمر إلى </a:t>
            </a:r>
            <a:r>
              <a:rPr lang="ar-IQ" dirty="0" err="1"/>
              <a:t>إلتقاطهما</a:t>
            </a:r>
            <a:r>
              <a:rPr lang="ar-IQ" dirty="0"/>
              <a:t> وإدخالهما بعضهما ببعض وتحويلهما، بالتالي، إلى عصا واحدة طويلة، ثم الإمساك بها ليحصل في النهاية على الموز.</a:t>
            </a:r>
          </a:p>
          <a:p>
            <a:pPr marL="0" indent="0">
              <a:buNone/>
            </a:pPr>
            <a:endParaRPr lang="ar-IQ" dirty="0"/>
          </a:p>
        </p:txBody>
      </p:sp>
    </p:spTree>
    <p:extLst>
      <p:ext uri="{BB962C8B-B14F-4D97-AF65-F5344CB8AC3E}">
        <p14:creationId xmlns:p14="http://schemas.microsoft.com/office/powerpoint/2010/main" val="197256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وهكذا يمر الحيوان (وكذا الإنسان) للخروج من الموقف الإشكالي، في رأي </a:t>
            </a:r>
            <a:r>
              <a:rPr lang="ar-IQ" dirty="0" err="1"/>
              <a:t>الغشتالتيين</a:t>
            </a:r>
            <a:r>
              <a:rPr lang="ar-IQ" dirty="0"/>
              <a:t>، بمرحلتين رئيسيتين:</a:t>
            </a:r>
          </a:p>
          <a:p>
            <a:pPr marL="0" indent="0">
              <a:buNone/>
            </a:pPr>
            <a:r>
              <a:rPr lang="ar-IQ" dirty="0"/>
              <a:t>المرحلة الأولى: ويقوم خلالها الحيوان بدراسة الموقف والنظر في شروطه، وهو ما يدعى </a:t>
            </a:r>
            <a:r>
              <a:rPr lang="ar-IQ" dirty="0" err="1"/>
              <a:t>بالإستبصار</a:t>
            </a:r>
            <a:r>
              <a:rPr lang="ar-IQ" dirty="0"/>
              <a:t>.</a:t>
            </a:r>
          </a:p>
          <a:p>
            <a:pPr marL="0" indent="0">
              <a:buNone/>
            </a:pPr>
            <a:r>
              <a:rPr lang="ar-IQ" dirty="0"/>
              <a:t>المرحلة الثانية: وفيها يتوصل الحيوان إلى الحل بصورة مفاجئة. وتشمل هذه المرحلة الجانب الأدائي أو الإجرائي من النشاط الذهني.</a:t>
            </a:r>
          </a:p>
          <a:p>
            <a:pPr marL="0" indent="0">
              <a:buNone/>
            </a:pPr>
            <a:r>
              <a:rPr lang="ar-IQ" dirty="0"/>
              <a:t>من خلال التجارب </a:t>
            </a:r>
            <a:r>
              <a:rPr lang="ar-IQ" dirty="0" err="1"/>
              <a:t>إنتقل</a:t>
            </a:r>
            <a:r>
              <a:rPr lang="ar-IQ" dirty="0"/>
              <a:t> </a:t>
            </a:r>
            <a:r>
              <a:rPr lang="ar-IQ" dirty="0" err="1"/>
              <a:t>الغشتالتيون</a:t>
            </a:r>
            <a:r>
              <a:rPr lang="ar-IQ" dirty="0"/>
              <a:t> من دراسة الإدراك إلى دراسة التفكير، الذي هو  بالنسبة لهم إعادة تنظيم عناصر الموقف، حيث تتخذ فيه هذه العناصر صيغة جديدة أو </a:t>
            </a:r>
            <a:r>
              <a:rPr lang="ar-IQ" dirty="0" err="1"/>
              <a:t>غشتالتاً</a:t>
            </a:r>
            <a:r>
              <a:rPr lang="ar-IQ" dirty="0"/>
              <a:t> جديداً. وهو ما أطلق عليه </a:t>
            </a:r>
            <a:r>
              <a:rPr lang="ar-IQ" dirty="0" err="1"/>
              <a:t>الغشتالتيون</a:t>
            </a:r>
            <a:r>
              <a:rPr lang="ar-IQ" dirty="0"/>
              <a:t> مفهوم </a:t>
            </a:r>
            <a:r>
              <a:rPr lang="ar-IQ" dirty="0" err="1"/>
              <a:t>الإستبصار</a:t>
            </a:r>
            <a:r>
              <a:rPr lang="ar-IQ" dirty="0"/>
              <a:t>.  الذي هو الفهم الكامل لبنية </a:t>
            </a:r>
            <a:r>
              <a:rPr lang="ar-IQ" dirty="0" err="1"/>
              <a:t>الغشطالت</a:t>
            </a:r>
            <a:r>
              <a:rPr lang="ar-IQ" dirty="0"/>
              <a:t> من خلال العلاقات القائمة بين أجزائه وإعادة تنظيم هذه العلاقات.</a:t>
            </a:r>
          </a:p>
          <a:p>
            <a:pPr marL="0" indent="0">
              <a:buNone/>
            </a:pPr>
            <a:endParaRPr lang="ar-IQ" dirty="0"/>
          </a:p>
        </p:txBody>
      </p:sp>
    </p:spTree>
    <p:extLst>
      <p:ext uri="{BB962C8B-B14F-4D97-AF65-F5344CB8AC3E}">
        <p14:creationId xmlns:p14="http://schemas.microsoft.com/office/powerpoint/2010/main" val="256264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 العوامل المؤثرة في الاستبصار:</a:t>
            </a:r>
          </a:p>
          <a:p>
            <a:pPr marL="0" indent="0">
              <a:buNone/>
            </a:pPr>
            <a:r>
              <a:rPr lang="ar-IQ" dirty="0"/>
              <a:t>هناك عوامل لها تأثير على عملية </a:t>
            </a:r>
            <a:r>
              <a:rPr lang="ar-IQ" dirty="0" err="1"/>
              <a:t>الإستبصار</a:t>
            </a:r>
            <a:r>
              <a:rPr lang="ar-IQ" dirty="0"/>
              <a:t>.</a:t>
            </a:r>
          </a:p>
          <a:p>
            <a:pPr marL="0" indent="0">
              <a:buNone/>
            </a:pPr>
            <a:r>
              <a:rPr lang="ar-IQ" dirty="0"/>
              <a:t>             - مستوى النضج الجسمي:  في تجربة </a:t>
            </a:r>
            <a:r>
              <a:rPr lang="ar-IQ" dirty="0" err="1"/>
              <a:t>كوهلر</a:t>
            </a:r>
            <a:r>
              <a:rPr lang="ar-IQ" dirty="0"/>
              <a:t> لا معني ولا جدوى من العصا إن لم يكن القرد قادرا على حملها.</a:t>
            </a:r>
          </a:p>
          <a:p>
            <a:pPr marL="0" indent="0">
              <a:buNone/>
            </a:pPr>
            <a:r>
              <a:rPr lang="ar-IQ" dirty="0"/>
              <a:t>             - مستوى النضج العقلي: تنظيم المجال وإدراك العلاقات يكون حسب درجات القدرة العقلية. </a:t>
            </a:r>
          </a:p>
          <a:p>
            <a:pPr marL="0" indent="0">
              <a:buNone/>
            </a:pPr>
            <a:r>
              <a:rPr lang="ar-IQ" dirty="0"/>
              <a:t>             - تنظيم المجال: في تجربة العصا (الوسيلة)، والهدف (الموز)، والجوع (الدافع). ولو غاب عنصر من هذه العناصر ما حصل </a:t>
            </a:r>
            <a:r>
              <a:rPr lang="ar-IQ" dirty="0" err="1"/>
              <a:t>الإستبصار</a:t>
            </a:r>
            <a:r>
              <a:rPr lang="ar-IQ" dirty="0"/>
              <a:t>. </a:t>
            </a:r>
          </a:p>
          <a:p>
            <a:pPr marL="0" indent="0">
              <a:buNone/>
            </a:pPr>
            <a:r>
              <a:rPr lang="ar-IQ" dirty="0"/>
              <a:t>             - الخبرة: الألفة بعناصر الموقف تساعد على إعادة تنظيمه وربط أجزائه بعضها ببعض.</a:t>
            </a:r>
          </a:p>
        </p:txBody>
      </p:sp>
    </p:spTree>
    <p:extLst>
      <p:ext uri="{BB962C8B-B14F-4D97-AF65-F5344CB8AC3E}">
        <p14:creationId xmlns:p14="http://schemas.microsoft.com/office/powerpoint/2010/main" val="879747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buNone/>
            </a:pPr>
            <a:r>
              <a:rPr lang="ar-IQ" sz="4000" dirty="0"/>
              <a:t>»أما المسألة الخاصة بطبيعة التعزيز ودوره في عملية التعلم وهي المسألة التي تعتبر في صلب نظرية التعلم  المعاصرة، فهي مسألة لا تحظى باهتمام كبير عند العلماء </a:t>
            </a:r>
            <a:r>
              <a:rPr lang="ar-IQ" sz="4000" dirty="0" err="1"/>
              <a:t>الجشطلتيين</a:t>
            </a:r>
            <a:r>
              <a:rPr lang="ar-IQ" sz="4000" dirty="0"/>
              <a:t>. والواقع أن هؤلاء العلماء يرون أن أوجه التعزيز الخارجي مثل الطعام والنجوم المذهبة التي توضع على كتابات الأطفال تشجيعا لهم والربت على رؤوس الآخرين تشجيعا  إنما تصرف </a:t>
            </a:r>
            <a:r>
              <a:rPr lang="ar-IQ" sz="4000" dirty="0" err="1"/>
              <a:t>الإنتباه</a:t>
            </a:r>
            <a:r>
              <a:rPr lang="ar-IQ" sz="4000" dirty="0"/>
              <a:t> عن التعلم ولعلها وسائل تتدخل في عملية التعلم الحقيقي.» </a:t>
            </a:r>
          </a:p>
        </p:txBody>
      </p:sp>
    </p:spTree>
    <p:extLst>
      <p:ext uri="{BB962C8B-B14F-4D97-AF65-F5344CB8AC3E}">
        <p14:creationId xmlns:p14="http://schemas.microsoft.com/office/powerpoint/2010/main" val="1935830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2- قوانين </a:t>
            </a:r>
            <a:r>
              <a:rPr lang="ar-IQ" dirty="0" err="1"/>
              <a:t>الغشتالت</a:t>
            </a:r>
            <a:r>
              <a:rPr lang="ar-IQ" dirty="0"/>
              <a:t> (التعلم): </a:t>
            </a:r>
          </a:p>
          <a:p>
            <a:pPr marL="0" indent="0">
              <a:buNone/>
            </a:pPr>
            <a:r>
              <a:rPr lang="ar-IQ" dirty="0"/>
              <a:t>هناك قوانين ينتظم تبعا لها العالم الخارجي في مجال الإدراك، هذه القوانين التي تعرف كذلك باسم التنظيم الإدراكي منها: </a:t>
            </a:r>
          </a:p>
          <a:p>
            <a:pPr marL="0" indent="0">
              <a:buNone/>
            </a:pPr>
            <a:r>
              <a:rPr lang="ar-IQ" dirty="0"/>
              <a:t>        1- قانون التشابه: فالأشياء والمعلومات والخبرات المتشابهة على اختلاف أنواعها وأحجامها وأشكالها، وخبرات معرفة أو خاصة باكتساب مهارة من نوع ما تميل إلى التجمع لتكوين وحدات معرفية أو </a:t>
            </a:r>
            <a:r>
              <a:rPr lang="ar-IQ" dirty="0" err="1"/>
              <a:t>مهارية</a:t>
            </a:r>
            <a:r>
              <a:rPr lang="ar-IQ" dirty="0"/>
              <a:t> متكاملة يزيد فيها </a:t>
            </a:r>
            <a:r>
              <a:rPr lang="ar-IQ" dirty="0" err="1"/>
              <a:t>إتضاح</a:t>
            </a:r>
            <a:r>
              <a:rPr lang="ar-IQ" dirty="0"/>
              <a:t> المعني.  </a:t>
            </a:r>
          </a:p>
          <a:p>
            <a:pPr marL="0" indent="0">
              <a:buNone/>
            </a:pPr>
            <a:r>
              <a:rPr lang="ar-IQ" dirty="0"/>
              <a:t>        2- قانون التقارب: الأشياء المتقاربة في الزمان والمكان من العوامل المساعدة على إدراك المجموعات الحسية.   </a:t>
            </a:r>
          </a:p>
          <a:p>
            <a:pPr marL="0" indent="0">
              <a:buNone/>
            </a:pPr>
            <a:r>
              <a:rPr lang="ar-IQ" dirty="0"/>
              <a:t>        3- قانون الثبات أو الإقفال (الإغلاق): فالأشياء الناقصة تدعونا إلى إدراكها كاملة، فالأشياء الناقصة تميل إلى أن تكمل نفسها حتى تكون أثبت وأسهل في تكوين الصورة أو الصيغة في الإدراك الحسي. </a:t>
            </a:r>
          </a:p>
          <a:p>
            <a:pPr marL="0" indent="0">
              <a:buNone/>
            </a:pPr>
            <a:r>
              <a:rPr lang="ar-IQ" dirty="0"/>
              <a:t>       4- قانون الاتصال (</a:t>
            </a:r>
            <a:r>
              <a:rPr lang="ar-IQ" dirty="0" err="1"/>
              <a:t>الإستمرار</a:t>
            </a:r>
            <a:r>
              <a:rPr lang="ar-IQ" dirty="0"/>
              <a:t>): الأشياء المتصلة تدرك كصيغ، مثل النقاط التي بينها خطوط.  </a:t>
            </a:r>
          </a:p>
          <a:p>
            <a:pPr marL="0" indent="0">
              <a:buNone/>
            </a:pPr>
            <a:r>
              <a:rPr lang="ar-IQ" dirty="0"/>
              <a:t>       5- قانون الشمول: الأشياء تدرك كصيغ إذا كان هناك ما يجمعها ويحتويها ويشملها كلها، فصورة صفين </a:t>
            </a:r>
            <a:r>
              <a:rPr lang="ar-IQ" dirty="0" err="1"/>
              <a:t>متوازين</a:t>
            </a:r>
            <a:r>
              <a:rPr lang="ar-IQ" dirty="0"/>
              <a:t> من الأشياء تعطي صيغة طريق مثلا. </a:t>
            </a:r>
          </a:p>
        </p:txBody>
      </p:sp>
    </p:spTree>
    <p:extLst>
      <p:ext uri="{BB962C8B-B14F-4D97-AF65-F5344CB8AC3E}">
        <p14:creationId xmlns:p14="http://schemas.microsoft.com/office/powerpoint/2010/main" val="847296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»ومجمل ما عناه </a:t>
            </a:r>
            <a:r>
              <a:rPr lang="ar-IQ" dirty="0" err="1"/>
              <a:t>الغشتالتيون</a:t>
            </a:r>
            <a:r>
              <a:rPr lang="ar-IQ" dirty="0"/>
              <a:t> بهذه القوانين هو أن الفرد ينزع إلى إدراك الأشياء بصورة كلية ومتوازنة وحسنة بفعل العمليات الفيزيولوجية الفطرية التي يقوم بها الدماغ. فالصورة ندركها كاملة ولو تخلّلتها فجوات أو ثغرات أو حتى إذا كانت مجرد خطوط متقطعة. كما ننزع إلى الربط (الإغلاق) بين النقاط الموجودة أمامنا على الورقة وإدراكها كشكل هندسي. ونؤلف بين الأشياء القريبة بعضها إلى بعض في صورة كلية.»  وتقارب الأشياء زمنيا ومكانيا يساعد على تذكرها.</a:t>
            </a:r>
          </a:p>
          <a:p>
            <a:pPr marL="0" indent="0">
              <a:buNone/>
            </a:pPr>
            <a:endParaRPr lang="ar-IQ" dirty="0"/>
          </a:p>
          <a:p>
            <a:pPr marL="0" indent="0">
              <a:buNone/>
            </a:pPr>
            <a:r>
              <a:rPr lang="ar-IQ" dirty="0"/>
              <a:t>3- التطبيقات التربوية لنظرية </a:t>
            </a:r>
            <a:r>
              <a:rPr lang="ar-IQ" dirty="0" err="1"/>
              <a:t>الغشتالت</a:t>
            </a:r>
            <a:r>
              <a:rPr lang="ar-IQ" dirty="0"/>
              <a:t>: </a:t>
            </a:r>
          </a:p>
          <a:p>
            <a:pPr marL="0" indent="0">
              <a:buNone/>
            </a:pPr>
            <a:r>
              <a:rPr lang="ar-IQ" dirty="0"/>
              <a:t>هذه النظرية لو اعتمدنا وطبقنا القوانين التي جاءت بها فيمكن </a:t>
            </a:r>
            <a:r>
              <a:rPr lang="ar-IQ" dirty="0" err="1"/>
              <a:t>الإستفادة</a:t>
            </a:r>
            <a:r>
              <a:rPr lang="ar-IQ" dirty="0"/>
              <a:t> منها في عدة نواحي منها: </a:t>
            </a:r>
          </a:p>
          <a:p>
            <a:pPr marL="0" indent="0">
              <a:buNone/>
            </a:pPr>
            <a:r>
              <a:rPr lang="ar-IQ" dirty="0"/>
              <a:t>   - فمادام الكل يسبق الأجزاء، ففي ميدان التربية والتعليم فإن عرض موضوع التدريس في جملته وتوضيح النظرة العامة وبعد ذلك التطرق إلى أجزائه يساعد على فهم الوحدة الكلية للموضوع. </a:t>
            </a:r>
          </a:p>
        </p:txBody>
      </p:sp>
    </p:spTree>
    <p:extLst>
      <p:ext uri="{BB962C8B-B14F-4D97-AF65-F5344CB8AC3E}">
        <p14:creationId xmlns:p14="http://schemas.microsoft.com/office/powerpoint/2010/main" val="292311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كذلك إتباع الطريقة الكلية أي البدء بالجمل عوضا عن الكلمات والحروف يكون أحسن بالنسبة للتلميذ، فالحرف لا معنى له بالنسبة للطفل المبتدئ، أما الجملة فإن لها مدلول ومعنى يسهل على الطفل إدراكه.</a:t>
            </a:r>
          </a:p>
          <a:p>
            <a:pPr marL="0" indent="0">
              <a:buNone/>
            </a:pPr>
            <a:r>
              <a:rPr lang="ar-IQ" dirty="0"/>
              <a:t>  -  لو اعتمدنا على قانون الثبات والإقفال فان الحقائق (الجمل، الأفكار، الكلمات..) الناقصة، والمعلومات غير المرتبة سيميل الفرد إلى إكمالها وترتيبها في ذهنه، وبذلك يتخلص من القلق الذي تثيره هذه الحقائق المشوهة.</a:t>
            </a:r>
          </a:p>
          <a:p>
            <a:pPr marL="0" indent="0">
              <a:buNone/>
            </a:pPr>
            <a:endParaRPr lang="ar-IQ" dirty="0"/>
          </a:p>
        </p:txBody>
      </p:sp>
    </p:spTree>
    <p:extLst>
      <p:ext uri="{BB962C8B-B14F-4D97-AF65-F5344CB8AC3E}">
        <p14:creationId xmlns:p14="http://schemas.microsoft.com/office/powerpoint/2010/main" val="233922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1336</Words>
  <Application>Microsoft Office PowerPoint</Application>
  <PresentationFormat>عرض على الشاشة (3:4)‏</PresentationFormat>
  <Paragraphs>39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المحاضرة السابعة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dc:title>
  <dc:creator>DR.Ahmed Saker 2o1O</dc:creator>
  <cp:lastModifiedBy>DR.Ahmed Saker 2o1O</cp:lastModifiedBy>
  <cp:revision>1</cp:revision>
  <dcterms:created xsi:type="dcterms:W3CDTF">2018-12-15T18:48:29Z</dcterms:created>
  <dcterms:modified xsi:type="dcterms:W3CDTF">2018-12-15T18:49:26Z</dcterms:modified>
</cp:coreProperties>
</file>