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28907397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20009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16736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35453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2664801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67249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18174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27282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75812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54133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19760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09108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8229600" cy="1143000"/>
          </a:xfrm>
        </p:spPr>
        <p:txBody>
          <a:bodyPr/>
          <a:lstStyle/>
          <a:p>
            <a:pPr algn="ctr"/>
            <a:r>
              <a:rPr lang="ar-IQ" dirty="0" smtClean="0"/>
              <a:t>المحاضرة السادسة </a:t>
            </a:r>
            <a:endParaRPr lang="ar-IQ" dirty="0"/>
          </a:p>
        </p:txBody>
      </p:sp>
      <p:sp>
        <p:nvSpPr>
          <p:cNvPr id="3" name="عنصر نائب للمحتوى 2"/>
          <p:cNvSpPr>
            <a:spLocks noGrp="1"/>
          </p:cNvSpPr>
          <p:nvPr>
            <p:ph idx="1"/>
          </p:nvPr>
        </p:nvSpPr>
        <p:spPr>
          <a:xfrm>
            <a:off x="457200" y="1268760"/>
            <a:ext cx="8229600" cy="505584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وكل من النوعين إما أن يكون ثابتاً أو متغيراً. ففي المعدل الثابت يتم التعزيز بعد صدور عدد محدد من الاستجابات. وفي المعدل المتغير يكون التعزيز بعد عدد مختلف ومتفاوت من </a:t>
            </a:r>
            <a:r>
              <a:rPr lang="ar-IQ" dirty="0" err="1"/>
              <a:t>الإستجابات</a:t>
            </a:r>
            <a:r>
              <a:rPr lang="ar-IQ" dirty="0"/>
              <a:t>. بينما يتم التعزيز </a:t>
            </a:r>
            <a:r>
              <a:rPr lang="ar-IQ" dirty="0" err="1"/>
              <a:t>الفاصلي</a:t>
            </a:r>
            <a:r>
              <a:rPr lang="ar-IQ" dirty="0"/>
              <a:t> الثابت بعد مضي وقت محدد مسبقاً. ويتم التعزيز </a:t>
            </a:r>
            <a:r>
              <a:rPr lang="ar-IQ" dirty="0" err="1"/>
              <a:t>الفاصلي</a:t>
            </a:r>
            <a:r>
              <a:rPr lang="ar-IQ" dirty="0"/>
              <a:t> المتغير في أوقات متفاوتة وغير محددة.</a:t>
            </a:r>
          </a:p>
          <a:p>
            <a:pPr marL="0" indent="0">
              <a:buNone/>
            </a:pPr>
            <a:r>
              <a:rPr lang="ar-IQ" dirty="0"/>
              <a:t>»وهنا مرة أخرى. يقتفي </a:t>
            </a:r>
            <a:r>
              <a:rPr lang="ar-IQ" dirty="0" err="1"/>
              <a:t>سكنر</a:t>
            </a:r>
            <a:r>
              <a:rPr lang="ar-IQ" dirty="0"/>
              <a:t> أثر </a:t>
            </a:r>
            <a:r>
              <a:rPr lang="ar-IQ" dirty="0" err="1"/>
              <a:t>ثورندايك</a:t>
            </a:r>
            <a:r>
              <a:rPr lang="ar-IQ" dirty="0"/>
              <a:t>. غير أن فهمه للتعزيز يختلف عن فهم </a:t>
            </a:r>
            <a:r>
              <a:rPr lang="ar-IQ" dirty="0" err="1"/>
              <a:t>ثورندايك</a:t>
            </a:r>
            <a:r>
              <a:rPr lang="ar-IQ" dirty="0"/>
              <a:t>. فبينما يعني </a:t>
            </a:r>
            <a:r>
              <a:rPr lang="ar-IQ" dirty="0" err="1"/>
              <a:t>ثورندايك</a:t>
            </a:r>
            <a:r>
              <a:rPr lang="ar-IQ" dirty="0"/>
              <a:t> بالتعزيز </a:t>
            </a:r>
            <a:r>
              <a:rPr lang="ar-IQ" dirty="0" err="1"/>
              <a:t>الإرتياح</a:t>
            </a:r>
            <a:r>
              <a:rPr lang="ar-IQ" dirty="0"/>
              <a:t> والرضا وتجنب الألم، يراه </a:t>
            </a:r>
            <a:r>
              <a:rPr lang="ar-IQ" dirty="0" err="1"/>
              <a:t>سكنر</a:t>
            </a:r>
            <a:r>
              <a:rPr lang="ar-IQ" dirty="0"/>
              <a:t> متجسداً في كل واقعه تزيد من احتمال صدور الاستجابة التي كانت سبباً في ظهور تلك الواقعة.</a:t>
            </a:r>
          </a:p>
          <a:p>
            <a:pPr marL="0" indent="0">
              <a:buNone/>
            </a:pPr>
            <a:r>
              <a:rPr lang="ar-IQ" dirty="0"/>
              <a:t>ويعترف </a:t>
            </a:r>
            <a:r>
              <a:rPr lang="ar-IQ" dirty="0" err="1"/>
              <a:t>سكنر</a:t>
            </a:r>
            <a:r>
              <a:rPr lang="ar-IQ" dirty="0"/>
              <a:t> بأهمية المعزّزات الإيجابية، مثلما يعترف بوجود المعزّزات السلبية. ويرى أن التعزيز يتم عن طريق تقديم المعزّز الإيجابي أو عن طريق استبعاد المعزّز السلبي. أي أن الكائن الحي يتعلم </a:t>
            </a:r>
            <a:r>
              <a:rPr lang="ar-IQ" dirty="0" err="1"/>
              <a:t>إستجابة</a:t>
            </a:r>
            <a:r>
              <a:rPr lang="ar-IQ" dirty="0"/>
              <a:t> ما بأسلوبين: تقديم المعزّز الإيجابي واستبعاد المعزّز السلبي. ويتوقف </a:t>
            </a:r>
            <a:r>
              <a:rPr lang="ar-IQ" dirty="0" err="1"/>
              <a:t>سكنر</a:t>
            </a:r>
            <a:r>
              <a:rPr lang="ar-IQ" dirty="0"/>
              <a:t> للتمييز بين ما يعنيه بالتعزيز السلبي والعقاب. فالأول يحدث نتيجة حذف المعزّز السلبي.» </a:t>
            </a:r>
          </a:p>
          <a:p>
            <a:pPr marL="0" indent="0">
              <a:buNone/>
            </a:pPr>
            <a:endParaRPr lang="ar-IQ" dirty="0"/>
          </a:p>
        </p:txBody>
      </p:sp>
    </p:spTree>
    <p:extLst>
      <p:ext uri="{BB962C8B-B14F-4D97-AF65-F5344CB8AC3E}">
        <p14:creationId xmlns:p14="http://schemas.microsoft.com/office/powerpoint/2010/main" val="425559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18932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err="1"/>
              <a:t>الجشطلت</a:t>
            </a:r>
            <a:r>
              <a:rPr lang="ar-IQ" dirty="0"/>
              <a:t> (</a:t>
            </a:r>
            <a:r>
              <a:rPr lang="en-US" dirty="0"/>
              <a:t>Gestalt) </a:t>
            </a:r>
            <a:r>
              <a:rPr lang="ar-IQ" dirty="0"/>
              <a:t>هذا المفهوم »الأساسي الرئيسي في النظرية </a:t>
            </a:r>
            <a:r>
              <a:rPr lang="ar-IQ" dirty="0" err="1"/>
              <a:t>الجشطلتية</a:t>
            </a:r>
            <a:r>
              <a:rPr lang="ar-IQ" dirty="0"/>
              <a:t> لا يمكن لسوء الحظ، ترجمته إلى الإنجليزية (والعربية) أيضا ترجمة دقيقة وبطبيعة الحال فان هذا هو سبب بقاء الكلمة الألمانية </a:t>
            </a:r>
            <a:r>
              <a:rPr lang="ar-IQ" dirty="0" err="1"/>
              <a:t>الجشطلت</a:t>
            </a:r>
            <a:r>
              <a:rPr lang="ar-IQ" dirty="0"/>
              <a:t> (</a:t>
            </a:r>
            <a:r>
              <a:rPr lang="en-US" dirty="0"/>
              <a:t>Gestalt) </a:t>
            </a:r>
            <a:r>
              <a:rPr lang="ar-IQ" dirty="0"/>
              <a:t>جزءاً من مصطلحات علم النفس الفنية المستخدمة عالميا. والكلمة تعني أقرب ما يكون الصيغة أو الشكل أو النموذج أو الهيئة أو النمط أو البنية أو الكل المنظم، كذلك الكل المتسامي ... </a:t>
            </a:r>
            <a:r>
              <a:rPr lang="ar-IQ" dirty="0" err="1"/>
              <a:t>والجشطلت</a:t>
            </a:r>
            <a:r>
              <a:rPr lang="ar-IQ" dirty="0"/>
              <a:t> كل مترابط الأجزاء باتساق أو انتظام، أو نظام فيه تكون الأجزاء المكونة له مترابطة ترابطاً </a:t>
            </a:r>
            <a:r>
              <a:rPr lang="ar-IQ" dirty="0" err="1"/>
              <a:t>دينامياً</a:t>
            </a:r>
            <a:r>
              <a:rPr lang="ar-IQ" dirty="0"/>
              <a:t> فيما بينها وما بين الكل ذاته.» </a:t>
            </a:r>
          </a:p>
          <a:p>
            <a:pPr marL="0" indent="0">
              <a:buNone/>
            </a:pPr>
            <a:r>
              <a:rPr lang="ar-IQ" dirty="0"/>
              <a:t>جاءت هذه النظرية ردا على المدرسة الارتباطية وفكرة الارتباط. »وقالوا بأن الخبرة تأتي في صورة مركبة، فما الداعي إلى تحليلها ثم البحث عما يربطها. وذهبوا إلى أن تمييز العناصر مضلل في علم النفس، وأن السلوك لا يمكن رده إلى مثير واستجابة. » . فإذا ما أردنا أن نفهم لماذا يقوم الكائن بالسلوك الذي يسلكه فلا بد لنا من أن نفهم كيف يدرك هذا الكائن نفسه والموقف الذي يجد فيه نفسه، ومن هنا كان الإدراك من القضايا الأساسية في التحليل </a:t>
            </a:r>
            <a:r>
              <a:rPr lang="ar-IQ" dirty="0" err="1"/>
              <a:t>الجشطلتي</a:t>
            </a:r>
            <a:r>
              <a:rPr lang="ar-IQ" dirty="0"/>
              <a:t>.</a:t>
            </a:r>
          </a:p>
          <a:p>
            <a:pPr marL="0" indent="0">
              <a:buNone/>
            </a:pPr>
            <a:endParaRPr lang="ar-IQ" dirty="0"/>
          </a:p>
        </p:txBody>
      </p:sp>
    </p:spTree>
    <p:extLst>
      <p:ext uri="{BB962C8B-B14F-4D97-AF65-F5344CB8AC3E}">
        <p14:creationId xmlns:p14="http://schemas.microsoft.com/office/powerpoint/2010/main" val="2675181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عارضت النظرية </a:t>
            </a:r>
            <a:r>
              <a:rPr lang="ar-IQ" dirty="0" err="1"/>
              <a:t>الجشطلتية</a:t>
            </a:r>
            <a:r>
              <a:rPr lang="ar-IQ" dirty="0"/>
              <a:t> تلك النظرة إلى النفس الإنسانية المتمثلة في أن هذه النفس ليست أكثر من </a:t>
            </a:r>
            <a:r>
              <a:rPr lang="ar-IQ" dirty="0" err="1"/>
              <a:t>اﻟﻤﺠموع</a:t>
            </a:r>
            <a:r>
              <a:rPr lang="ar-IQ" dirty="0"/>
              <a:t> الكلي لأجزائها المكونة لها والمتمثلة في الأحاسيس والمشاعر وغيرها. أليس العقل أكثر من مجرد مجموعة أو خليط مما يحتويه؟ أليست الألحان الموسيقية أكثر بكثير من مجرد النغمات المتوالية التي تتكون منها؟ وهل الجملة مجرد جمع للحروف والكلمات؟ أليست السيمفونية شيئا يختلف كل الاختلاف عن مجرد مجموع الأصوات التي تصنعها مجموعة مختلفة من الموسيقيين عن طريق مجموعة من الآلات الموسيقية في آن واحد وفي غرفة واحدة؟ والشيء الذي أدى إلى ظهور النظرية </a:t>
            </a:r>
            <a:r>
              <a:rPr lang="ar-IQ" dirty="0" err="1"/>
              <a:t>الجشطلتية</a:t>
            </a:r>
            <a:r>
              <a:rPr lang="ar-IQ" dirty="0"/>
              <a:t> والنظريات الأخرى المنافسة لها يمثل الاعتقاد الراسخ بأن الصورة الآلية </a:t>
            </a:r>
            <a:r>
              <a:rPr lang="ar-IQ" dirty="0" err="1"/>
              <a:t>الإرتباطية</a:t>
            </a:r>
            <a:r>
              <a:rPr lang="ar-IQ" dirty="0"/>
              <a:t> الخاملة للنفس البشرية لا تعبر بحق عن الطبيعة الفنية الخلاقة ذات الطبيعة المعقدة التنظيم للعمليات والحوادث العقلية. </a:t>
            </a:r>
          </a:p>
        </p:txBody>
      </p:sp>
    </p:spTree>
    <p:extLst>
      <p:ext uri="{BB962C8B-B14F-4D97-AF65-F5344CB8AC3E}">
        <p14:creationId xmlns:p14="http://schemas.microsoft.com/office/powerpoint/2010/main" val="980450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a:t>ولما كان </a:t>
            </a:r>
            <a:r>
              <a:rPr lang="ar-IQ" dirty="0" err="1"/>
              <a:t>للغشطلتيين</a:t>
            </a:r>
            <a:r>
              <a:rPr lang="ar-IQ" dirty="0"/>
              <a:t> صلة بالعلوم (</a:t>
            </a:r>
            <a:r>
              <a:rPr lang="ar-IQ" dirty="0" err="1"/>
              <a:t>كوهلر</a:t>
            </a:r>
            <a:r>
              <a:rPr lang="ar-IQ" dirty="0"/>
              <a:t> تلقى تعليما فيزيائيا ورياضيا، </a:t>
            </a:r>
            <a:r>
              <a:rPr lang="ar-IQ" dirty="0" err="1"/>
              <a:t>ورتايمر</a:t>
            </a:r>
            <a:r>
              <a:rPr lang="ar-IQ" dirty="0"/>
              <a:t> صديقاً للعالم الفيزيائي المعروف ألبرت </a:t>
            </a:r>
            <a:r>
              <a:rPr lang="ar-IQ" dirty="0" err="1"/>
              <a:t>أنشتاين</a:t>
            </a:r>
            <a:r>
              <a:rPr lang="ar-IQ" dirty="0"/>
              <a:t>. ومن خلال هذه العلاقة قام بإشراكه في جارب وأجرى معه سلسلة من المقابلات). فلا عجب، والحالة هذه، أن يعلن هؤلاء عن إقامة علم النفس وفق النموذج الفيزيائي اعتقاداً منهم بأنه يضمن </a:t>
            </a:r>
            <a:r>
              <a:rPr lang="ar-IQ" dirty="0" err="1"/>
              <a:t>الإرتقاء</a:t>
            </a:r>
            <a:r>
              <a:rPr lang="ar-IQ" dirty="0"/>
              <a:t> بدراسة الظاهرة الإدراكية من مستوى الوصف إلى تعيين بعدها المادي والفيزيولوجي. </a:t>
            </a:r>
          </a:p>
        </p:txBody>
      </p:sp>
    </p:spTree>
    <p:extLst>
      <p:ext uri="{BB962C8B-B14F-4D97-AF65-F5344CB8AC3E}">
        <p14:creationId xmlns:p14="http://schemas.microsoft.com/office/powerpoint/2010/main" val="3486239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ولا يستبعد </a:t>
            </a:r>
            <a:r>
              <a:rPr lang="ar-IQ" dirty="0" err="1"/>
              <a:t>سكنر</a:t>
            </a:r>
            <a:r>
              <a:rPr lang="ar-IQ" dirty="0"/>
              <a:t> العقاب من عملية التعلم إذ يمكن أن يكون عاملا هاما في تعديل السلوك »أما العقاب فهو، في نظره، أسلوب معاكس. إنه يعني تقديم معزّز سلبي (الضرب، التوبيخ، الصدمة الكهربائية...). ولذا فإن الآثار التي تتركها الحالتان مختلفة. فإذا كان التعزيز يقوي إمكانية صدور </a:t>
            </a:r>
            <a:r>
              <a:rPr lang="ar-IQ" dirty="0" err="1"/>
              <a:t>الإستجابة</a:t>
            </a:r>
            <a:r>
              <a:rPr lang="ar-IQ" dirty="0"/>
              <a:t> المطلوبة، فإن العقاب لا يقود حتماً إلى إضعاف إمكانية حدوث </a:t>
            </a:r>
            <a:r>
              <a:rPr lang="ar-IQ" dirty="0" err="1"/>
              <a:t>الإستجابة</a:t>
            </a:r>
            <a:r>
              <a:rPr lang="ar-IQ" dirty="0"/>
              <a:t> غير المرغوب فيها. »  </a:t>
            </a:r>
          </a:p>
          <a:p>
            <a:pPr marL="0" indent="0">
              <a:buNone/>
            </a:pPr>
            <a:r>
              <a:rPr lang="ar-IQ" dirty="0"/>
              <a:t>بهذا فهو يرفض السلوك بصيغة (منبه - </a:t>
            </a:r>
            <a:r>
              <a:rPr lang="ar-IQ" dirty="0" err="1"/>
              <a:t>إستجابة</a:t>
            </a:r>
            <a:r>
              <a:rPr lang="ar-IQ" dirty="0"/>
              <a:t>) ويعتبرها عاجزة عن ضبط السلوك بسبب إغفالها أثر </a:t>
            </a:r>
            <a:r>
              <a:rPr lang="ar-IQ" dirty="0" err="1"/>
              <a:t>الإستجابة</a:t>
            </a:r>
            <a:r>
              <a:rPr lang="ar-IQ" dirty="0"/>
              <a:t> في السلوك اللاحق. ويقترح صيغة أخرى ذات ثلاثة حدود:       1-الواقعة التي تحدث </a:t>
            </a:r>
            <a:r>
              <a:rPr lang="ar-IQ" dirty="0" err="1"/>
              <a:t>الإستجابة</a:t>
            </a:r>
            <a:r>
              <a:rPr lang="ar-IQ" dirty="0"/>
              <a:t> بسببها 2- </a:t>
            </a:r>
            <a:r>
              <a:rPr lang="ar-IQ" dirty="0" err="1"/>
              <a:t>الإستجابة</a:t>
            </a:r>
            <a:r>
              <a:rPr lang="ar-IQ" dirty="0"/>
              <a:t> 3-التعزيز.كما يبينه الشكل الموالي </a:t>
            </a:r>
          </a:p>
          <a:p>
            <a:pPr marL="0" indent="0">
              <a:buNone/>
            </a:pPr>
            <a:endParaRPr lang="ar-IQ" dirty="0"/>
          </a:p>
        </p:txBody>
      </p:sp>
    </p:spTree>
    <p:extLst>
      <p:ext uri="{BB962C8B-B14F-4D97-AF65-F5344CB8AC3E}">
        <p14:creationId xmlns:p14="http://schemas.microsoft.com/office/powerpoint/2010/main" val="4059786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124744"/>
            <a:ext cx="6396614" cy="4045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68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3- تصنيف المعززات:   </a:t>
            </a:r>
          </a:p>
          <a:p>
            <a:pPr marL="0" indent="0">
              <a:buNone/>
            </a:pPr>
            <a:r>
              <a:rPr lang="ar-IQ" dirty="0"/>
              <a:t>هناك عدة تصنيفات للمعززات:</a:t>
            </a:r>
          </a:p>
          <a:p>
            <a:pPr marL="0" indent="0">
              <a:buNone/>
            </a:pPr>
            <a:r>
              <a:rPr lang="ar-IQ" dirty="0"/>
              <a:t>      * كالمعززات الأولية والثانوية: الأولية أو الطبيعية أو غير الشرطية مثل الطعام والشراب. أما الثانوية أي الشرطية أو المتعلمة هي المحايدة في أصلها لكن </a:t>
            </a:r>
            <a:r>
              <a:rPr lang="ar-IQ" dirty="0" err="1"/>
              <a:t>بالإقتران</a:t>
            </a:r>
            <a:r>
              <a:rPr lang="ar-IQ" dirty="0"/>
              <a:t> مع مثيرات أخرى اكتسبت القدرة على التعزيز. </a:t>
            </a:r>
          </a:p>
          <a:p>
            <a:pPr marL="0" indent="0">
              <a:buNone/>
            </a:pPr>
            <a:r>
              <a:rPr lang="ar-IQ" dirty="0"/>
              <a:t>     * التعزيز الإيجابي والتعزيز السلبي: الإيجابي هو إضافة مثير معين مباشرة بعد السلوك المرغوب فيه كمدح التلميذ مباشرة بعد ظهور السلوك أو تقديم الإجازات أو من خلال إزالة سلوك مؤلم. أما السلبي هي المثيرات التي تريد العضوية التخلص منه أو التخفيف منها كتخفيف العقوبة المسلطة على المتعلم. فالمعززات السلبية هي عبارة عن مثيرات تزيد من </a:t>
            </a:r>
            <a:r>
              <a:rPr lang="ar-IQ" dirty="0" err="1"/>
              <a:t>إحتمالية</a:t>
            </a:r>
            <a:r>
              <a:rPr lang="ar-IQ" dirty="0"/>
              <a:t> ظهور </a:t>
            </a:r>
            <a:r>
              <a:rPr lang="ar-IQ" dirty="0" err="1"/>
              <a:t>الإستجابة</a:t>
            </a:r>
            <a:r>
              <a:rPr lang="ar-IQ" dirty="0"/>
              <a:t> عندما يتم إزالتها. </a:t>
            </a:r>
          </a:p>
          <a:p>
            <a:pPr marL="0" indent="0">
              <a:buNone/>
            </a:pPr>
            <a:r>
              <a:rPr lang="ar-IQ" dirty="0"/>
              <a:t>      * المعززات الغذائية (أنواع الطعام...)، المادية (الهدايا)، النشاطية (برامج ترفيهية)، الرمزية (المثيرات القابلة </a:t>
            </a:r>
            <a:r>
              <a:rPr lang="ar-IQ" dirty="0" err="1"/>
              <a:t>للإستبدال</a:t>
            </a:r>
            <a:r>
              <a:rPr lang="ar-IQ" dirty="0"/>
              <a:t> كنقاط </a:t>
            </a:r>
            <a:r>
              <a:rPr lang="ar-IQ" dirty="0" err="1"/>
              <a:t>الإستحقاق</a:t>
            </a:r>
            <a:r>
              <a:rPr lang="ar-IQ" dirty="0"/>
              <a:t>)، </a:t>
            </a:r>
            <a:r>
              <a:rPr lang="ar-IQ" dirty="0" err="1"/>
              <a:t>الإجتماعية</a:t>
            </a:r>
            <a:r>
              <a:rPr lang="ar-IQ" dirty="0"/>
              <a:t> (الثناء والابتسامة، مسح الشعر...).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87177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4- التعليم المبرمج:</a:t>
            </a:r>
          </a:p>
          <a:p>
            <a:pPr marL="0" indent="0">
              <a:buNone/>
            </a:pPr>
            <a:r>
              <a:rPr lang="ar-IQ" dirty="0"/>
              <a:t>ربما يرجع الفضل في </a:t>
            </a:r>
            <a:r>
              <a:rPr lang="ar-IQ" dirty="0" err="1"/>
              <a:t>إنتشار</a:t>
            </a:r>
            <a:r>
              <a:rPr lang="ar-IQ" dirty="0"/>
              <a:t> إجرائية </a:t>
            </a:r>
            <a:r>
              <a:rPr lang="ar-IQ" dirty="0" err="1"/>
              <a:t>سكنر</a:t>
            </a:r>
            <a:r>
              <a:rPr lang="ar-IQ" dirty="0"/>
              <a:t> إلى ربطها بمجالات حيوية، كالتربية والتعليم والصحة النفسية مثلا، إذ عمل على تطبيق التعليم المبرمج باستخدام مبادئ التعليم الإجرائي في التعليم ومعالجة الأمراض العصابية.</a:t>
            </a:r>
          </a:p>
          <a:p>
            <a:pPr marL="0" indent="0">
              <a:buNone/>
            </a:pPr>
            <a:r>
              <a:rPr lang="ar-IQ" dirty="0"/>
              <a:t>وتتلخص فكرة </a:t>
            </a:r>
            <a:r>
              <a:rPr lang="ar-IQ" dirty="0" err="1"/>
              <a:t>سكنر</a:t>
            </a:r>
            <a:r>
              <a:rPr lang="ar-IQ" dirty="0"/>
              <a:t> عن التعليم المبرمج في أن تسلسل المادة المتعلمة في خطوات متتالية يحافظ على فعالية المتعلم ويسهل عليه هذه المهمة، »حيث أنه يوفر للتلميذ ما يوفره الصندوق للفأر أو الحمامة من خلال تغذيته ببرنامج يحتوي على دروس قديمة وجديدة. وما على التلميذ في هذا الموقف إلا أن يضغط على زر معين كي تظهر المادة التعليمية (تمارين، جمل، أسئلة...) على الشاشة. ثم يطلب منه حلها أو الإجابة عليها. وليتعرف على ما إذا كانت نتيجة عمله صحيحة أم خاطئة عليه أن يضغط على الزر المخصص لذلك. ويعتبر اتفاق الإجابة التي تظهر على شاشة جهاز التعليم وإجابة التلميذ بمثابة التعزيز. بينما يكون عدم </a:t>
            </a:r>
            <a:r>
              <a:rPr lang="ar-IQ" dirty="0" err="1"/>
              <a:t>الإتفاق</a:t>
            </a:r>
            <a:r>
              <a:rPr lang="ar-IQ" dirty="0"/>
              <a:t> بينهما فرصة لتعرف التلميذ على خطئه وتفاديه في المحاولة الثانية.»  هذا الأسلوب من التعليم يزود المتعلم في كل خطوة من خطوات تعليمه بالتغذية الراجعة، ويمكّن من </a:t>
            </a:r>
            <a:r>
              <a:rPr lang="ar-IQ" dirty="0" err="1"/>
              <a:t>إستخدام</a:t>
            </a:r>
            <a:r>
              <a:rPr lang="ar-IQ" dirty="0"/>
              <a:t> وسائل مختلفة في التعلم كالكتب المبرمجة والأجهزة (الوسائل) التعليمية المختلفة أي مصادر تعليمية مختلفة خلاف المعلم خاصة مع التطور التكنولوجي الهائل الذي يشهده عصرنا الحالي. ويتيح كذلك فرصة للتعلم الفردي.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872401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5- التطبيقات التربوية لنظرية </a:t>
            </a:r>
            <a:r>
              <a:rPr lang="ar-IQ" dirty="0" err="1"/>
              <a:t>سكينر</a:t>
            </a:r>
            <a:r>
              <a:rPr lang="ar-IQ" dirty="0"/>
              <a:t>:</a:t>
            </a:r>
          </a:p>
          <a:p>
            <a:pPr marL="0" indent="0">
              <a:buNone/>
            </a:pPr>
            <a:r>
              <a:rPr lang="ar-IQ" dirty="0"/>
              <a:t>  	حذر </a:t>
            </a:r>
            <a:r>
              <a:rPr lang="ar-IQ" dirty="0" err="1"/>
              <a:t>سكنر</a:t>
            </a:r>
            <a:r>
              <a:rPr lang="ar-IQ" dirty="0"/>
              <a:t> المعلمين من الممارسات الصفية المنفرة التي قد تقترن بسلوكهم أو بمادتهم المدرسة. وما يمكن </a:t>
            </a:r>
            <a:r>
              <a:rPr lang="ar-IQ" dirty="0" err="1"/>
              <a:t>الإستفادة</a:t>
            </a:r>
            <a:r>
              <a:rPr lang="ar-IQ" dirty="0"/>
              <a:t> منه من هذه النظرية هو إضافة إلى التعليم المبرمج يمكن الإشارة إلى بعض النقاط منها: </a:t>
            </a:r>
          </a:p>
          <a:p>
            <a:pPr marL="0" indent="0">
              <a:buNone/>
            </a:pPr>
            <a:r>
              <a:rPr lang="ar-IQ" dirty="0"/>
              <a:t>      - استخدام التعزيز الإيجابي وفي الوقت المناسب في عملية التدريس.</a:t>
            </a:r>
          </a:p>
          <a:p>
            <a:pPr marL="0" indent="0">
              <a:buNone/>
            </a:pPr>
            <a:r>
              <a:rPr lang="ar-IQ" dirty="0"/>
              <a:t>      - تحديد حجم السلوك المراد تشكيله وتسلسل الخطوات وتتابعها.      </a:t>
            </a:r>
          </a:p>
          <a:p>
            <a:pPr marL="0" indent="0">
              <a:buNone/>
            </a:pPr>
            <a:r>
              <a:rPr lang="ar-IQ" dirty="0"/>
              <a:t>      - ضبط المثيرات المنفرة وتقليلها حتى لا يزيد </a:t>
            </a:r>
            <a:r>
              <a:rPr lang="ar-IQ" dirty="0" err="1"/>
              <a:t>إستخدام</a:t>
            </a:r>
            <a:r>
              <a:rPr lang="ar-IQ" dirty="0"/>
              <a:t> أسلوب العقاب أو التعزيز السلبي.</a:t>
            </a:r>
          </a:p>
          <a:p>
            <a:pPr marL="0" indent="0">
              <a:buNone/>
            </a:pPr>
            <a:r>
              <a:rPr lang="ar-IQ" dirty="0"/>
              <a:t>      - معالجة </a:t>
            </a:r>
            <a:r>
              <a:rPr lang="ar-IQ" dirty="0" err="1"/>
              <a:t>السلوكات</a:t>
            </a:r>
            <a:r>
              <a:rPr lang="ar-IQ" dirty="0"/>
              <a:t> غير المرغوب فيها لأن السلوك ما هو إلا نتيجة عملية تعلم. لذلك كان مجال هذا العلاج من أكثر المجالات أهمية في تطبيق مبادئ </a:t>
            </a:r>
            <a:r>
              <a:rPr lang="ar-IQ" dirty="0" err="1"/>
              <a:t>الإشراط</a:t>
            </a:r>
            <a:r>
              <a:rPr lang="ar-IQ" dirty="0"/>
              <a:t> حيث يمكن تعليم الأفراد ذوي المشكلات السلوكية المختلفة طرق إضعاف أو إزالة السلوك غير المرغوب فيه. </a:t>
            </a:r>
          </a:p>
          <a:p>
            <a:pPr marL="0" indent="0">
              <a:buNone/>
            </a:pPr>
            <a:r>
              <a:rPr lang="ar-IQ" dirty="0"/>
              <a:t>     - الاعتماد على التغذية الراجعة أي إخبار المتعلم بنتائج تعلمه في الوقت المناسب أي بعد المحاولة مباشرة، خاصة بنوع الخطأ الذي ارتكبه يساعده على كيفية تصحيح الخطأ وبذلك يسرع التعلم. </a:t>
            </a:r>
          </a:p>
        </p:txBody>
      </p:sp>
    </p:spTree>
    <p:extLst>
      <p:ext uri="{BB962C8B-B14F-4D97-AF65-F5344CB8AC3E}">
        <p14:creationId xmlns:p14="http://schemas.microsoft.com/office/powerpoint/2010/main" val="1721687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2- النظريات المعرفية:</a:t>
            </a:r>
          </a:p>
          <a:p>
            <a:pPr marL="0" indent="0">
              <a:buNone/>
            </a:pPr>
            <a:r>
              <a:rPr lang="ar-IQ" dirty="0"/>
              <a:t>علم النفس المعرفي (</a:t>
            </a:r>
            <a:r>
              <a:rPr lang="en-US" dirty="0" err="1"/>
              <a:t>psychologie</a:t>
            </a:r>
            <a:r>
              <a:rPr lang="en-US" dirty="0"/>
              <a:t> cognitive) </a:t>
            </a:r>
            <a:r>
              <a:rPr lang="ar-IQ" dirty="0"/>
              <a:t>هو علم يدرس تكوين وتناول المعلومات لدى الإنسان (</a:t>
            </a:r>
            <a:r>
              <a:rPr lang="en-US" dirty="0"/>
              <a:t>Cognition)، </a:t>
            </a:r>
            <a:r>
              <a:rPr lang="ar-IQ" dirty="0"/>
              <a:t>والمعرفة هي موضوع </a:t>
            </a:r>
            <a:r>
              <a:rPr lang="ar-IQ" dirty="0" err="1"/>
              <a:t>إهتمام</a:t>
            </a:r>
            <a:r>
              <a:rPr lang="ar-IQ" dirty="0"/>
              <a:t> هذا الفرع المتعلقة بأنواع المعلومات المختلفة التي نكتسبها في مواقف الحياة التي نتعرض لها، كما تتعلق بأنواع العمليات المرتبطة بطريقة اكتسابها </a:t>
            </a:r>
            <a:r>
              <a:rPr lang="ar-IQ" dirty="0" err="1"/>
              <a:t>والإحتفاظ</a:t>
            </a:r>
            <a:r>
              <a:rPr lang="ar-IQ" dirty="0"/>
              <a:t> بها في الذاكرة وإعادة استخدامها. </a:t>
            </a:r>
          </a:p>
          <a:p>
            <a:pPr marL="0" indent="0">
              <a:buNone/>
            </a:pPr>
            <a:r>
              <a:rPr lang="ar-IQ" dirty="0"/>
              <a:t> 	بواسطة دراسة المعرفية يتطلع علماء النفس المعرفي إلى فهم الممارسات اليومية لمختلف أنشطة الفرد بصفة مستمرة والتي تشترك فيها العديد من العمليات المعرفية مثل: </a:t>
            </a:r>
            <a:r>
              <a:rPr lang="ar-IQ" dirty="0" err="1"/>
              <a:t>الإنتباه</a:t>
            </a:r>
            <a:r>
              <a:rPr lang="ar-IQ" dirty="0"/>
              <a:t>، الإدراك، التفكير، التذكر، وحل المشكلات، التعلم والعمليات </a:t>
            </a:r>
            <a:r>
              <a:rPr lang="ar-IQ" dirty="0" err="1"/>
              <a:t>الإرتقائية</a:t>
            </a:r>
            <a:r>
              <a:rPr lang="ar-IQ" dirty="0"/>
              <a:t> المختلفة.</a:t>
            </a:r>
          </a:p>
          <a:p>
            <a:pPr marL="0" indent="0">
              <a:buNone/>
            </a:pPr>
            <a:endParaRPr lang="ar-IQ" dirty="0"/>
          </a:p>
        </p:txBody>
      </p:sp>
    </p:spTree>
    <p:extLst>
      <p:ext uri="{BB962C8B-B14F-4D97-AF65-F5344CB8AC3E}">
        <p14:creationId xmlns:p14="http://schemas.microsoft.com/office/powerpoint/2010/main" val="2584687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indent="0">
              <a:buNone/>
            </a:pPr>
            <a:r>
              <a:rPr lang="ar-IQ" dirty="0"/>
              <a:t>مصطلح علم النفس المعرفي ظهر في دراسات بلاك ورامسي (</a:t>
            </a:r>
            <a:r>
              <a:rPr lang="en-US" dirty="0"/>
              <a:t>Black, Ramsey) </a:t>
            </a:r>
            <a:r>
              <a:rPr lang="ar-IQ" dirty="0"/>
              <a:t>سنة 1951 في كتاب "الإدراك، مدخل إلى الشخصية" غير أننا لا يمكن إغفال أعمال على سبيل المثال هيرمان </a:t>
            </a:r>
            <a:r>
              <a:rPr lang="ar-IQ" dirty="0" err="1"/>
              <a:t>ابنغهاوس</a:t>
            </a:r>
            <a:r>
              <a:rPr lang="ar-IQ" dirty="0"/>
              <a:t> (</a:t>
            </a:r>
            <a:r>
              <a:rPr lang="en-US" dirty="0" err="1"/>
              <a:t>Ebbinghaus</a:t>
            </a:r>
            <a:r>
              <a:rPr lang="en-US" dirty="0"/>
              <a:t>, Hermann) (1850-1909) </a:t>
            </a:r>
            <a:r>
              <a:rPr lang="ar-IQ" dirty="0"/>
              <a:t>في مجال كيفية حدوث العمليات المعرفية لتفسير السلوك الإنساني (الذاكرة والتذكر)، وفيما بعد أعمال جون </a:t>
            </a:r>
            <a:r>
              <a:rPr lang="ar-IQ" dirty="0" err="1"/>
              <a:t>بياجيه</a:t>
            </a:r>
            <a:r>
              <a:rPr lang="ar-IQ" dirty="0"/>
              <a:t> (</a:t>
            </a:r>
            <a:r>
              <a:rPr lang="en-US" dirty="0"/>
              <a:t>Jean PIAGET) </a:t>
            </a:r>
            <a:r>
              <a:rPr lang="ar-IQ" dirty="0"/>
              <a:t>حول النمو المعرفي لدى الطفل. هذا العلم الذي نما وتطور كثيرا موظفا كثيرا مختلف </a:t>
            </a:r>
            <a:r>
              <a:rPr lang="ar-IQ" dirty="0" err="1"/>
              <a:t>الإكتشافات</a:t>
            </a:r>
            <a:r>
              <a:rPr lang="ar-IQ" dirty="0"/>
              <a:t> العلمية في تفسير مختلف العمليات العقلية حتى أنهم يعتبرون أن التفكير لدى الإنسان يتم بنفس الطريقة التي يتم بها برنامج حاسوبي مثلا، أو تفسير عملية التعلم لدي الإنسان من خلال ما يعرف </a:t>
            </a:r>
            <a:r>
              <a:rPr lang="ar-IQ" dirty="0" err="1"/>
              <a:t>بالإرتباطات</a:t>
            </a:r>
            <a:r>
              <a:rPr lang="ar-IQ" dirty="0"/>
              <a:t> الشرطية، كعملية بناء معرفي يخزن في الذاكرة - حيث تنظيم المعلومات الخاصة بالأحداث المختلفة التي حدثت وتعرض لها الفرد- ويستعيدها منها ويعطي </a:t>
            </a:r>
            <a:r>
              <a:rPr lang="ar-IQ" dirty="0" err="1"/>
              <a:t>الإستجابة</a:t>
            </a:r>
            <a:r>
              <a:rPr lang="ar-IQ" dirty="0"/>
              <a:t> الموافقة عندما يستقبل المنبهات (أسئلة </a:t>
            </a:r>
            <a:r>
              <a:rPr lang="ar-IQ" dirty="0" err="1"/>
              <a:t>الإختبار</a:t>
            </a:r>
            <a:r>
              <a:rPr lang="ar-IQ" dirty="0"/>
              <a:t> مثلا). فالمتعلم يعتمد على البناء المعرفي الذي تلقاه ويسترجعه من الذاكرة، ويوظفه وفق الموقف الذي تطلب استدعاء البناء المعرفي، وبالتالي فإن </a:t>
            </a:r>
            <a:r>
              <a:rPr lang="ar-IQ" dirty="0" err="1"/>
              <a:t>الإستجابة</a:t>
            </a:r>
            <a:r>
              <a:rPr lang="ar-IQ" dirty="0"/>
              <a:t> تختلف </a:t>
            </a:r>
            <a:r>
              <a:rPr lang="ar-IQ" dirty="0" err="1"/>
              <a:t>بإختلاف</a:t>
            </a:r>
            <a:r>
              <a:rPr lang="ar-IQ" dirty="0"/>
              <a:t> طبيعة الموقف. فالعضوية تخزن في الذاكرة الأحداث التي وقعت في التجربة، وعند </a:t>
            </a:r>
            <a:r>
              <a:rPr lang="ar-IQ" dirty="0" err="1"/>
              <a:t>إختبارها</a:t>
            </a:r>
            <a:r>
              <a:rPr lang="ar-IQ" dirty="0"/>
              <a:t>، يتم استرجاع هذا البناء المعرفي، </a:t>
            </a:r>
            <a:r>
              <a:rPr lang="ar-IQ" dirty="0" err="1"/>
              <a:t>والإستجابة</a:t>
            </a:r>
            <a:r>
              <a:rPr lang="ar-IQ" dirty="0"/>
              <a:t> تتحدد حسب المعلومات التي تم تعلمها واختزانها.</a:t>
            </a:r>
          </a:p>
        </p:txBody>
      </p:sp>
    </p:spTree>
    <p:extLst>
      <p:ext uri="{BB962C8B-B14F-4D97-AF65-F5344CB8AC3E}">
        <p14:creationId xmlns:p14="http://schemas.microsoft.com/office/powerpoint/2010/main" val="936966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من هنا كان اهتمام كثير من علماء النفس بالتعلم المعرفي، أي التعلم الذي يصحبه </a:t>
            </a:r>
            <a:r>
              <a:rPr lang="ar-IQ" dirty="0" err="1"/>
              <a:t>إستثارة</a:t>
            </a:r>
            <a:r>
              <a:rPr lang="ar-IQ" dirty="0"/>
              <a:t> الفهم </a:t>
            </a:r>
            <a:r>
              <a:rPr lang="ar-IQ" dirty="0" err="1"/>
              <a:t>والإستبصار</a:t>
            </a:r>
            <a:r>
              <a:rPr lang="ar-IQ" dirty="0"/>
              <a:t>، وتكوين تصورات ذهنية عن الموضوعات المتعلمة. وأبرز هؤلاء العلماء هم علماء </a:t>
            </a:r>
            <a:r>
              <a:rPr lang="ar-IQ" dirty="0" err="1"/>
              <a:t>الجشطلت</a:t>
            </a:r>
            <a:r>
              <a:rPr lang="ar-IQ" dirty="0"/>
              <a:t> (</a:t>
            </a:r>
            <a:r>
              <a:rPr lang="en-US" dirty="0"/>
              <a:t>Gestalt) "</a:t>
            </a:r>
            <a:r>
              <a:rPr lang="ar-IQ" dirty="0"/>
              <a:t>الشكلية " والتعلم </a:t>
            </a:r>
            <a:r>
              <a:rPr lang="ar-IQ" dirty="0" err="1"/>
              <a:t>بالإستبصار</a:t>
            </a:r>
            <a:r>
              <a:rPr lang="ar-IQ" dirty="0"/>
              <a:t>.</a:t>
            </a:r>
          </a:p>
          <a:p>
            <a:pPr marL="0" indent="0">
              <a:buNone/>
            </a:pPr>
            <a:endParaRPr lang="ar-IQ" dirty="0"/>
          </a:p>
          <a:p>
            <a:pPr marL="0" indent="0">
              <a:buNone/>
            </a:pPr>
            <a:r>
              <a:rPr lang="ar-IQ" dirty="0"/>
              <a:t>       أ- نظرية </a:t>
            </a:r>
            <a:r>
              <a:rPr lang="ar-IQ" dirty="0" err="1"/>
              <a:t>الجشطالت</a:t>
            </a:r>
            <a:r>
              <a:rPr lang="ar-IQ" dirty="0"/>
              <a:t>:</a:t>
            </a:r>
          </a:p>
          <a:p>
            <a:pPr marL="0" indent="0">
              <a:buNone/>
            </a:pPr>
            <a:r>
              <a:rPr lang="ar-IQ" dirty="0"/>
              <a:t>التسمية مشتقة من كلمة </a:t>
            </a:r>
            <a:r>
              <a:rPr lang="ar-IQ" dirty="0" err="1"/>
              <a:t>غشتالت</a:t>
            </a:r>
            <a:r>
              <a:rPr lang="ar-IQ" dirty="0"/>
              <a:t> </a:t>
            </a:r>
            <a:r>
              <a:rPr lang="en-US" dirty="0"/>
              <a:t>GESTALT </a:t>
            </a:r>
            <a:r>
              <a:rPr lang="ar-IQ" dirty="0"/>
              <a:t>الألمانية، التي تعني "الصيغة" أو "الشكل". مؤسسها ماكس </a:t>
            </a:r>
            <a:r>
              <a:rPr lang="ar-IQ" dirty="0" err="1"/>
              <a:t>ورتايمر</a:t>
            </a:r>
            <a:r>
              <a:rPr lang="ar-IQ" dirty="0"/>
              <a:t> (</a:t>
            </a:r>
            <a:r>
              <a:rPr lang="en-US" dirty="0"/>
              <a:t>Max WERTHEIMER) (1880-1943) </a:t>
            </a:r>
            <a:r>
              <a:rPr lang="ar-IQ" dirty="0"/>
              <a:t>الذي انضم إليه كورت </a:t>
            </a:r>
            <a:r>
              <a:rPr lang="ar-IQ" dirty="0" err="1"/>
              <a:t>كوفكا</a:t>
            </a:r>
            <a:r>
              <a:rPr lang="ar-IQ" dirty="0"/>
              <a:t> (</a:t>
            </a:r>
            <a:r>
              <a:rPr lang="en-US" dirty="0"/>
              <a:t>Kurt KOFFKA) (1886-1941</a:t>
            </a:r>
            <a:r>
              <a:rPr lang="ar-IQ" dirty="0"/>
              <a:t>م) </a:t>
            </a:r>
            <a:r>
              <a:rPr lang="ar-IQ" dirty="0" err="1"/>
              <a:t>وولفانغ</a:t>
            </a:r>
            <a:r>
              <a:rPr lang="ar-IQ" dirty="0"/>
              <a:t> </a:t>
            </a:r>
            <a:r>
              <a:rPr lang="ar-IQ" dirty="0" err="1"/>
              <a:t>كوهلر</a:t>
            </a:r>
            <a:r>
              <a:rPr lang="ar-IQ" dirty="0"/>
              <a:t> (</a:t>
            </a:r>
            <a:r>
              <a:rPr lang="en-US" dirty="0"/>
              <a:t>Wolfgang </a:t>
            </a:r>
            <a:r>
              <a:rPr lang="en-US" dirty="0" err="1"/>
              <a:t>KöHLER</a:t>
            </a:r>
            <a:r>
              <a:rPr lang="en-US" dirty="0"/>
              <a:t>) (1887-1967</a:t>
            </a:r>
            <a:r>
              <a:rPr lang="ar-IQ" dirty="0"/>
              <a:t>م). </a:t>
            </a:r>
          </a:p>
          <a:p>
            <a:pPr marL="0" indent="0">
              <a:buNone/>
            </a:pPr>
            <a:r>
              <a:rPr lang="ar-IQ" dirty="0"/>
              <a:t> 	اختارت المجموعة الإدراك (إدراك الحركات المرئية) * ليكون موضوعاً لسلسلة من التجارب المخبرية التي تولى </a:t>
            </a:r>
            <a:r>
              <a:rPr lang="ar-IQ" dirty="0" err="1"/>
              <a:t>ورتايمر</a:t>
            </a:r>
            <a:r>
              <a:rPr lang="ar-IQ" dirty="0"/>
              <a:t> الإشراف عليها وشارك فيها </a:t>
            </a:r>
            <a:r>
              <a:rPr lang="ar-IQ" dirty="0" err="1"/>
              <a:t>كوفكا</a:t>
            </a:r>
            <a:r>
              <a:rPr lang="ar-IQ" dirty="0"/>
              <a:t> </a:t>
            </a:r>
            <a:r>
              <a:rPr lang="ar-IQ" dirty="0" err="1"/>
              <a:t>وكوهلر</a:t>
            </a:r>
            <a:r>
              <a:rPr lang="ar-IQ" dirty="0"/>
              <a:t> كمفحوصين. </a:t>
            </a:r>
          </a:p>
          <a:p>
            <a:pPr marL="0" indent="0">
              <a:buNone/>
            </a:pPr>
            <a:endParaRPr lang="ar-IQ" dirty="0"/>
          </a:p>
        </p:txBody>
      </p:sp>
    </p:spTree>
    <p:extLst>
      <p:ext uri="{BB962C8B-B14F-4D97-AF65-F5344CB8AC3E}">
        <p14:creationId xmlns:p14="http://schemas.microsoft.com/office/powerpoint/2010/main" val="1836534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1379</Words>
  <Application>Microsoft Office PowerPoint</Application>
  <PresentationFormat>عرض على الشاشة (3:4)‏</PresentationFormat>
  <Paragraphs>34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المحاضرة السادسة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dc:title>
  <dc:creator>DR.Ahmed Saker 2o1O</dc:creator>
  <cp:lastModifiedBy>DR.Ahmed Saker 2o1O</cp:lastModifiedBy>
  <cp:revision>1</cp:revision>
  <dcterms:created xsi:type="dcterms:W3CDTF">2018-12-15T18:47:19Z</dcterms:created>
  <dcterms:modified xsi:type="dcterms:W3CDTF">2018-12-15T18:48:21Z</dcterms:modified>
</cp:coreProperties>
</file>