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40" r:id="rId1"/>
  </p:sldMasterIdLst>
  <p:notesMasterIdLst>
    <p:notesMasterId r:id="rId17"/>
  </p:notesMasterIdLst>
  <p:sldIdLst>
    <p:sldId id="256" r:id="rId2"/>
    <p:sldId id="257" r:id="rId3"/>
    <p:sldId id="258" r:id="rId4"/>
    <p:sldId id="259" r:id="rId5"/>
    <p:sldId id="262" r:id="rId6"/>
    <p:sldId id="261"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706" autoAdjust="0"/>
    <p:restoredTop sz="94660"/>
  </p:normalViewPr>
  <p:slideViewPr>
    <p:cSldViewPr>
      <p:cViewPr>
        <p:scale>
          <a:sx n="70" d="100"/>
          <a:sy n="70" d="100"/>
        </p:scale>
        <p:origin x="-139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A53BE5B-B3BC-426B-9F8C-A5425F00F693}" type="datetimeFigureOut">
              <a:rPr lang="ar-IQ" smtClean="0"/>
              <a:t>07/04/1440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A87C463-ED6D-4348-BE4B-1A3864E4FB0D}" type="slidenum">
              <a:rPr lang="ar-IQ" smtClean="0"/>
              <a:t>‹#›</a:t>
            </a:fld>
            <a:endParaRPr lang="ar-IQ"/>
          </a:p>
        </p:txBody>
      </p:sp>
    </p:spTree>
    <p:extLst>
      <p:ext uri="{BB962C8B-B14F-4D97-AF65-F5344CB8AC3E}">
        <p14:creationId xmlns:p14="http://schemas.microsoft.com/office/powerpoint/2010/main" val="162043537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7A87C463-ED6D-4348-BE4B-1A3864E4FB0D}" type="slidenum">
              <a:rPr lang="ar-IQ" smtClean="0"/>
              <a:t>2</a:t>
            </a:fld>
            <a:endParaRPr lang="ar-IQ"/>
          </a:p>
        </p:txBody>
      </p:sp>
    </p:spTree>
    <p:extLst>
      <p:ext uri="{BB962C8B-B14F-4D97-AF65-F5344CB8AC3E}">
        <p14:creationId xmlns:p14="http://schemas.microsoft.com/office/powerpoint/2010/main" val="3071141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7A87C463-ED6D-4348-BE4B-1A3864E4FB0D}" type="slidenum">
              <a:rPr lang="ar-IQ" smtClean="0"/>
              <a:t>6</a:t>
            </a:fld>
            <a:endParaRPr lang="ar-IQ"/>
          </a:p>
        </p:txBody>
      </p:sp>
    </p:spTree>
    <p:extLst>
      <p:ext uri="{BB962C8B-B14F-4D97-AF65-F5344CB8AC3E}">
        <p14:creationId xmlns:p14="http://schemas.microsoft.com/office/powerpoint/2010/main" val="958557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327232F-E9A1-4904-AFE8-F411BC3F669A}" type="datetimeFigureOut">
              <a:rPr lang="ar-IQ" smtClean="0"/>
              <a:t>07/04/1440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CD201E27-CF0F-4FA4-977F-9A7A307DE1E1}"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t>07/04/1440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201E27-CF0F-4FA4-977F-9A7A307DE1E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t>07/04/1440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201E27-CF0F-4FA4-977F-9A7A307DE1E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t>07/04/1440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201E27-CF0F-4FA4-977F-9A7A307DE1E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5327232F-E9A1-4904-AFE8-F411BC3F669A}" type="datetimeFigureOut">
              <a:rPr lang="ar-IQ" smtClean="0"/>
              <a:t>07/04/1440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201E27-CF0F-4FA4-977F-9A7A307DE1E1}"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327232F-E9A1-4904-AFE8-F411BC3F669A}" type="datetimeFigureOut">
              <a:rPr lang="ar-IQ" smtClean="0"/>
              <a:t>07/04/1440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D201E27-CF0F-4FA4-977F-9A7A307DE1E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5327232F-E9A1-4904-AFE8-F411BC3F669A}" type="datetimeFigureOut">
              <a:rPr lang="ar-IQ" smtClean="0"/>
              <a:t>07/04/1440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D201E27-CF0F-4FA4-977F-9A7A307DE1E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327232F-E9A1-4904-AFE8-F411BC3F669A}" type="datetimeFigureOut">
              <a:rPr lang="ar-IQ" smtClean="0"/>
              <a:t>07/04/1440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D201E27-CF0F-4FA4-977F-9A7A307DE1E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7232F-E9A1-4904-AFE8-F411BC3F669A}" type="datetimeFigureOut">
              <a:rPr lang="ar-IQ" smtClean="0"/>
              <a:t>07/04/1440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D201E27-CF0F-4FA4-977F-9A7A307DE1E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327232F-E9A1-4904-AFE8-F411BC3F669A}" type="datetimeFigureOut">
              <a:rPr lang="ar-IQ" smtClean="0"/>
              <a:t>07/04/1440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D201E27-CF0F-4FA4-977F-9A7A307DE1E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5327232F-E9A1-4904-AFE8-F411BC3F669A}" type="datetimeFigureOut">
              <a:rPr lang="ar-IQ" smtClean="0"/>
              <a:t>07/04/1440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CD201E27-CF0F-4FA4-977F-9A7A307DE1E1}"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27232F-E9A1-4904-AFE8-F411BC3F669A}" type="datetimeFigureOut">
              <a:rPr lang="ar-IQ" smtClean="0"/>
              <a:t>07/04/1440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D201E27-CF0F-4FA4-977F-9A7A307DE1E1}"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17581" y="620688"/>
            <a:ext cx="7175351" cy="1793167"/>
          </a:xfrm>
        </p:spPr>
        <p:txBody>
          <a:bodyPr>
            <a:noAutofit/>
          </a:bodyPr>
          <a:lstStyle/>
          <a:p>
            <a:r>
              <a:rPr lang="ar-IQ" sz="9600" dirty="0" smtClean="0">
                <a:latin typeface="Aref Ruqaa" pitchFamily="2" charset="-78"/>
                <a:cs typeface="Aref Ruqaa" pitchFamily="2" charset="-78"/>
              </a:rPr>
              <a:t>علم النفس التربوي </a:t>
            </a:r>
            <a:endParaRPr lang="ar-IQ" sz="9600" dirty="0">
              <a:latin typeface="Aref Ruqaa" pitchFamily="2" charset="-78"/>
              <a:cs typeface="Aref Ruqaa" pitchFamily="2" charset="-78"/>
            </a:endParaRPr>
          </a:p>
        </p:txBody>
      </p:sp>
      <p:sp>
        <p:nvSpPr>
          <p:cNvPr id="3" name="عنوان فرعي 2"/>
          <p:cNvSpPr>
            <a:spLocks noGrp="1"/>
          </p:cNvSpPr>
          <p:nvPr>
            <p:ph type="subTitle" idx="1"/>
          </p:nvPr>
        </p:nvSpPr>
        <p:spPr>
          <a:xfrm>
            <a:off x="251520" y="4725144"/>
            <a:ext cx="8062912" cy="1752600"/>
          </a:xfrm>
        </p:spPr>
        <p:txBody>
          <a:bodyPr>
            <a:normAutofit/>
          </a:bodyPr>
          <a:lstStyle/>
          <a:p>
            <a:r>
              <a:rPr lang="ar-SA" sz="4000" dirty="0" err="1" smtClean="0">
                <a:solidFill>
                  <a:schemeClr val="tx1"/>
                </a:solidFill>
                <a:latin typeface="Aref Ruqaa" pitchFamily="2" charset="-78"/>
                <a:cs typeface="Aref Ruqaa" pitchFamily="2" charset="-78"/>
              </a:rPr>
              <a:t>اعداد</a:t>
            </a:r>
            <a:r>
              <a:rPr lang="ar-SA" sz="4000" dirty="0" smtClean="0">
                <a:solidFill>
                  <a:schemeClr val="tx1"/>
                </a:solidFill>
                <a:latin typeface="Aref Ruqaa" pitchFamily="2" charset="-78"/>
                <a:cs typeface="Aref Ruqaa" pitchFamily="2" charset="-78"/>
              </a:rPr>
              <a:t> </a:t>
            </a:r>
          </a:p>
          <a:p>
            <a:r>
              <a:rPr lang="ar-SA" sz="4000" smtClean="0">
                <a:latin typeface="Aref Ruqaa" pitchFamily="2" charset="-78"/>
                <a:cs typeface="Aref Ruqaa" pitchFamily="2" charset="-78"/>
              </a:rPr>
              <a:t>أ.م دنيا جليل </a:t>
            </a:r>
            <a:endParaRPr lang="ar-IQ" sz="4000" dirty="0">
              <a:solidFill>
                <a:schemeClr val="tx1"/>
              </a:solidFill>
              <a:latin typeface="Aref Ruqaa" pitchFamily="2" charset="-78"/>
              <a:cs typeface="Aref Ruqaa" pitchFamily="2" charset="-78"/>
            </a:endParaRPr>
          </a:p>
        </p:txBody>
      </p:sp>
    </p:spTree>
    <p:extLst>
      <p:ext uri="{BB962C8B-B14F-4D97-AF65-F5344CB8AC3E}">
        <p14:creationId xmlns:p14="http://schemas.microsoft.com/office/powerpoint/2010/main" val="1772108836"/>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chimes.wav"/>
          </p:stSnd>
        </p:sndAc>
      </p:transition>
    </mc:Choice>
    <mc:Fallback xmlns="">
      <p:transition spd="slow">
        <p:circle/>
        <p:sndAc>
          <p:stSnd>
            <p:snd r:embed="rId3" name="chimes.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txBody>
          <a:bodyPr>
            <a:normAutofit/>
          </a:bodyPr>
          <a:lstStyle/>
          <a:p>
            <a:pPr marL="0" indent="0" algn="just">
              <a:buNone/>
            </a:pPr>
            <a:r>
              <a:rPr lang="ar-IQ" sz="3200" dirty="0"/>
              <a:t>والوظيفة الأساسية للتربية عند </a:t>
            </a:r>
            <a:r>
              <a:rPr lang="ar-IQ" sz="3200" dirty="0" err="1"/>
              <a:t>هيربارت</a:t>
            </a:r>
            <a:r>
              <a:rPr lang="ar-IQ" sz="3200" dirty="0"/>
              <a:t> هي أنها تمد العقل بالأفكار والتجارب.</a:t>
            </a:r>
          </a:p>
          <a:p>
            <a:pPr marL="0" indent="0" algn="just">
              <a:buNone/>
            </a:pPr>
            <a:r>
              <a:rPr lang="ar-IQ" sz="3200" dirty="0"/>
              <a:t>رغم إسهامات هذا العالم وغيره في ترسيخ علم النفس التربوي وتحديد معالمه بين العلوم الأخرى فإنه في الواقع (علم النفس التربوي) كعلم تجريبي مستقل عن الفلسفة ظهر في الربع الأخير من القرن التاسع عشر على يد </a:t>
            </a:r>
            <a:r>
              <a:rPr lang="ar-IQ" sz="3200" dirty="0" err="1"/>
              <a:t>ادوارد</a:t>
            </a:r>
            <a:r>
              <a:rPr lang="ar-IQ" sz="3200" dirty="0"/>
              <a:t> </a:t>
            </a:r>
            <a:r>
              <a:rPr lang="ar-IQ" sz="3200" dirty="0" err="1"/>
              <a:t>ثرندايك</a:t>
            </a:r>
            <a:r>
              <a:rPr lang="ar-IQ" sz="3200" dirty="0"/>
              <a:t> (</a:t>
            </a:r>
            <a:r>
              <a:rPr lang="en-US" sz="3200" dirty="0"/>
              <a:t>Thorndike, Edward Lee) (1874-1949) </a:t>
            </a:r>
            <a:r>
              <a:rPr lang="ar-IQ" sz="3200" dirty="0"/>
              <a:t>الأمريكي الذي ألف أول كتاب له حول هذا الموضوع عام 1903 تحت عنوان "علم النفس التربوي" (</a:t>
            </a:r>
            <a:r>
              <a:rPr lang="en-US" sz="3200" dirty="0"/>
              <a:t>Educational Psychology) » </a:t>
            </a:r>
            <a:r>
              <a:rPr lang="ar-IQ" sz="3200" dirty="0"/>
              <a:t>ولم يبدأ هذا العلم في اتخاذ صورة واضحة إلا منذ عام 1920 وقد تتابعت الاهتمامات والمؤلفات والبحوث الأكاديمية حول هذا العلم، وأنشئت المعامل والمختبرات الخاصة به، وظهرت المجلات المتخصصة </a:t>
            </a:r>
          </a:p>
          <a:p>
            <a:pPr marL="0" indent="0" algn="just">
              <a:buNone/>
            </a:pPr>
            <a:endParaRPr lang="ar-IQ" sz="3200" dirty="0"/>
          </a:p>
        </p:txBody>
      </p:sp>
    </p:spTree>
    <p:extLst>
      <p:ext uri="{BB962C8B-B14F-4D97-AF65-F5344CB8AC3E}">
        <p14:creationId xmlns:p14="http://schemas.microsoft.com/office/powerpoint/2010/main" val="4116938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txBody>
          <a:bodyPr>
            <a:normAutofit lnSpcReduction="10000"/>
          </a:bodyPr>
          <a:lstStyle/>
          <a:p>
            <a:pPr marL="0" indent="0">
              <a:buNone/>
            </a:pPr>
            <a:endParaRPr lang="ar-IQ" dirty="0"/>
          </a:p>
          <a:p>
            <a:pPr marL="0" indent="0" algn="just">
              <a:buNone/>
            </a:pPr>
            <a:r>
              <a:rPr lang="ar-IQ" sz="3200" dirty="0"/>
              <a:t>لمعالجة موضوعاته، وعقدت المؤتمرات العلمية التي أسهمت في تحديد طبيعته، إلى أن أصبح هذا العلم من المقررات الأساسية اللازمة لتدريب المعلمين في كليات ومعاهد التربية بمختلف أنواعها ومستوياتها... وبدأ الاهتمام يتحدد ويزيد بعلم النفس التربوي في الثلاثينيات من هذا القرن، حيث تم تحديد موضوع سيكولوجية المواد الدراسية كالقراءة والحساب وانتشرت أبحاث كثيرة في طرق  التدريس، وفي الأربعينيات تطور هذا الفرع نتيجة تأثره بالمفاهيم الإكلينيكية المشتقة من ميدان الطب العقلي والعلاج النفسي، حيث زاد الاهتمام بمشكلات التوافق والتكيف والصحة النفسية للطالب. وفي الخمسينيات زاد الاهتمام بعمليات التعلم داخل غرفة الصف والعلاقات بين الطلبة أنفسهم من جهة أخرى</a:t>
            </a:r>
            <a:r>
              <a:rPr lang="ar-IQ" sz="3200" dirty="0" smtClean="0"/>
              <a:t>.«</a:t>
            </a:r>
            <a:endParaRPr lang="ar-IQ" sz="3200" dirty="0"/>
          </a:p>
          <a:p>
            <a:pPr marL="0" indent="0">
              <a:buNone/>
            </a:pPr>
            <a:endParaRPr lang="ar-IQ" dirty="0"/>
          </a:p>
        </p:txBody>
      </p:sp>
    </p:spTree>
    <p:extLst>
      <p:ext uri="{BB962C8B-B14F-4D97-AF65-F5344CB8AC3E}">
        <p14:creationId xmlns:p14="http://schemas.microsoft.com/office/powerpoint/2010/main" val="3394870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txBody>
          <a:bodyPr>
            <a:normAutofit/>
          </a:bodyPr>
          <a:lstStyle/>
          <a:p>
            <a:pPr marL="0" indent="0" algn="just">
              <a:buNone/>
            </a:pPr>
            <a:r>
              <a:rPr lang="ar-IQ" sz="3200" dirty="0"/>
              <a:t>علم النفس التربوي المعاصر استفاد من نظريات التعلم ومن البحوث والاستكشافات العلمية والتجريبية المختلفة في كل الميادين: حول  النمو وعلم الاجتماع ومن الأبحاث والنظريات المتناقضة في بعض الأحيان لمختلف المدارس: السلوكية </a:t>
            </a:r>
            <a:r>
              <a:rPr lang="ar-IQ" sz="3200" dirty="0" err="1"/>
              <a:t>والغشطالطية</a:t>
            </a:r>
            <a:r>
              <a:rPr lang="ar-IQ" sz="3200" dirty="0"/>
              <a:t> والمعرفية وغيرها ومن مختلف البحوث العلمية من ميادين بحث مختلفة خاصة في عصرنا الحالي.</a:t>
            </a:r>
          </a:p>
          <a:p>
            <a:pPr marL="0" indent="0" algn="just">
              <a:buNone/>
            </a:pPr>
            <a:r>
              <a:rPr lang="ar-IQ" sz="3200" dirty="0"/>
              <a:t>فالمعرفة الشمولية والدقيقة لمراحل تطور الحياة النفسية عند الأطفال والمراهقين مثلا و المعرفة المعمقة والعلمية لبعض القضايا والموضوعات النفسية، و معرفة المعطيات البيولوجية التي تتصل بمراحل نمو الطفل والترابطات النفسية والتصورات التي تتصل بطرق التفكير مثلا كلها و غيرها ساعدت على بلورت و استقلال و إثراء علم النفس التربوي.</a:t>
            </a:r>
          </a:p>
          <a:p>
            <a:pPr marL="0" indent="0" algn="just">
              <a:buNone/>
            </a:pPr>
            <a:endParaRPr lang="ar-IQ" sz="3200" dirty="0"/>
          </a:p>
        </p:txBody>
      </p:sp>
    </p:spTree>
    <p:extLst>
      <p:ext uri="{BB962C8B-B14F-4D97-AF65-F5344CB8AC3E}">
        <p14:creationId xmlns:p14="http://schemas.microsoft.com/office/powerpoint/2010/main" val="3407734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txBody>
          <a:bodyPr>
            <a:noAutofit/>
          </a:bodyPr>
          <a:lstStyle/>
          <a:p>
            <a:pPr marL="0" indent="0" algn="just">
              <a:buNone/>
            </a:pPr>
            <a:r>
              <a:rPr lang="ar-IQ" sz="3600" dirty="0"/>
              <a:t>لم يعد في الواقع مجرد تطبيقا لنظريات التعلم وسيكولوجية النمو أو مزيجا من النظريات وسيكولوجية التعلم والقياس النفسي والتربوي بل له كيانه » ويعود الفضل في ذلك إلى استخدام العلماء لغة </a:t>
            </a:r>
            <a:r>
              <a:rPr lang="ar-IQ" sz="3600" dirty="0" err="1"/>
              <a:t>الأنساق</a:t>
            </a:r>
            <a:r>
              <a:rPr lang="ar-IQ" sz="3600" dirty="0"/>
              <a:t> أو المنظومات </a:t>
            </a:r>
            <a:r>
              <a:rPr lang="en-US" sz="3600" dirty="0"/>
              <a:t>Systems، </a:t>
            </a:r>
            <a:r>
              <a:rPr lang="ar-IQ" sz="3600" dirty="0"/>
              <a:t>ويقصد بالمنظومة مجموعة من العلاقات المنظمة المتداخلة التي تربط بين أجزاء متفاعلة يتكون منها كل أو نمط يؤدي وظيفة معينة. وقد يكون تصور العملية التعليمية كمنظومة والذي اقترحه روبرت </a:t>
            </a:r>
            <a:r>
              <a:rPr lang="ar-IQ" sz="3600" dirty="0" err="1"/>
              <a:t>جليزر</a:t>
            </a:r>
            <a:r>
              <a:rPr lang="ar-IQ" sz="3600" dirty="0"/>
              <a:t> منذ عام 1962 أكثر التصورات شيوعا.«  وتتألف هذه المنظومة من العناصر التالية: الأهداف التربوية، المدخلات السلوكية،    عمليات التعلم، والتقويم التربوي، كما يوضحه الشكل الموالي:</a:t>
            </a:r>
          </a:p>
        </p:txBody>
      </p:sp>
    </p:spTree>
    <p:extLst>
      <p:ext uri="{BB962C8B-B14F-4D97-AF65-F5344CB8AC3E}">
        <p14:creationId xmlns:p14="http://schemas.microsoft.com/office/powerpoint/2010/main" val="2370919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1379" y="404664"/>
            <a:ext cx="8692621" cy="5976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77486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txBody>
          <a:bodyPr>
            <a:normAutofit lnSpcReduction="10000"/>
          </a:bodyPr>
          <a:lstStyle/>
          <a:p>
            <a:pPr marL="0" indent="0">
              <a:buNone/>
            </a:pPr>
            <a:r>
              <a:rPr lang="ar-IQ" dirty="0"/>
              <a:t>وهذه العناصر هي المكونات الأساسية لموضوع علم النفس التربوي. ولو اعتمدنا على هذا النسق في عملية التعلم لقلنا أن أي أستاذ مهما كانت مادته المدرسة وحتى يستغل وقته ويحقق أهدافه التعليمية، عليه أن يعتمد في تدريسه أو بالأحرى في كل حصة من حصصه التعليمية على هذه العناصر ويتساءل قبل تصميم الدرس أو الوحدة التعليمية وأثناء تنفيذها ما هي الأهداف المرجوة من هذه الحصة أو الوحدة؟ ما هي الكفاءات التي  يجب إحداثها أو تثبيتها عند كل متعلم؟ ما هو السلوك المُتعلم الذي يجب أن أعلم المتعلم إياه؟ ما هي التغييرات </a:t>
            </a:r>
            <a:r>
              <a:rPr lang="ar-IQ" dirty="0" err="1"/>
              <a:t>الايجابية</a:t>
            </a:r>
            <a:r>
              <a:rPr lang="ar-IQ" dirty="0"/>
              <a:t> الواجب إحداثها عند كل متعلم؟... ما هو أو ما هي </a:t>
            </a:r>
            <a:r>
              <a:rPr lang="ar-IQ" dirty="0" err="1"/>
              <a:t>السلوكات</a:t>
            </a:r>
            <a:r>
              <a:rPr lang="ar-IQ" dirty="0"/>
              <a:t> أو الكفاءات التي هي بحوزة كل متعلم؟ ماذا باستطاعة المتعلم أن يفعل الآن قبل أن أقدم له الدرس؟ ماذا أفعل حتى أستطيع أن أحدث التغيرات المرجوة في سلوك كل متعلم؟ ما هي الطرق والوسائل التي  أستعملها حتى أصل إلى الأهداف في أسرع وقت ودون جهد كبير مثلا سواء للمتعلم أو لي كمعلم؟... كيف أعرف أن هناك تغير </a:t>
            </a:r>
            <a:r>
              <a:rPr lang="ar-IQ" dirty="0" err="1"/>
              <a:t>ايجابي</a:t>
            </a:r>
            <a:r>
              <a:rPr lang="ar-IQ" dirty="0"/>
              <a:t> في سلوك المتعلم؟ ما هي الوسائل والعلامات التي  تدل أن المتعلم قد أصبحت لديه كفاءات جديدة بإمكانه توظيفها في مواقف تعليمية جديدة؟ كيف أعرف أنني حققت الأهداف التي سطرتها من قبل؟ أي ما هي المخرجات السلوكية؟...</a:t>
            </a:r>
          </a:p>
        </p:txBody>
      </p:sp>
    </p:spTree>
    <p:extLst>
      <p:ext uri="{BB962C8B-B14F-4D97-AF65-F5344CB8AC3E}">
        <p14:creationId xmlns:p14="http://schemas.microsoft.com/office/powerpoint/2010/main" val="2557256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16632"/>
            <a:ext cx="8435280" cy="6408712"/>
          </a:xfrm>
        </p:spPr>
        <p:txBody>
          <a:bodyPr>
            <a:normAutofit fontScale="92500"/>
          </a:bodyPr>
          <a:lstStyle/>
          <a:p>
            <a:pPr marL="0" indent="0" algn="just">
              <a:buNone/>
            </a:pPr>
            <a:r>
              <a:rPr lang="ar-IQ" sz="3500" dirty="0" smtClean="0"/>
              <a:t>محاضرة </a:t>
            </a:r>
            <a:r>
              <a:rPr lang="ar-IQ" sz="3500" dirty="0" err="1" smtClean="0"/>
              <a:t>الاولى</a:t>
            </a:r>
            <a:r>
              <a:rPr lang="ar-IQ" sz="3500" dirty="0" smtClean="0"/>
              <a:t> </a:t>
            </a:r>
          </a:p>
          <a:p>
            <a:pPr marL="0" indent="0" algn="just">
              <a:buNone/>
            </a:pPr>
            <a:r>
              <a:rPr lang="ar-IQ" sz="2800" dirty="0" smtClean="0"/>
              <a:t>مـقــدمـة</a:t>
            </a:r>
            <a:r>
              <a:rPr lang="ar-IQ" sz="2800" dirty="0"/>
              <a:t>:</a:t>
            </a:r>
          </a:p>
          <a:p>
            <a:pPr marL="0" indent="0" algn="just">
              <a:buNone/>
            </a:pPr>
            <a:r>
              <a:rPr lang="ar-IQ" sz="2800" dirty="0"/>
              <a:t>نعيش حاليا عصرا تتسارع فيه المعارف وتتجدد وتتنوع الابتكارات وتتغير بحيث أصبح من الضروري مراجعة من حين لآخر كل ما اكتسبناه  ولو كان هذا المكتسب المعرفي لم يمض عليه وقتا طويلا، وذلك لنساير هذا التقدم الهائل في كل مجالات المعرفة. وإن كان هذا ينطبق على كل فرد مهما كانت درجة معرفته ومستواه العلمي فهذا يكون أهم إذا تعلق الأمر بميدان التربية والتعليم ويخص المعلم ذاته. ففي ظل هذا العصر ومعطياته المتعاظمة والمتجددة باستمرار كشف علم النفس التربوي عن ضعف بعض الطرائق التربوية وقصور مضامين المواد التعليمية القائمة حالياً عن بلوغ الأهداف المرجوة، لذا وجد هذا العلم نفسه أمام ضرورة إعادة النظر في موقفه من الطفل والمدرسة والمعلم والمنهج الدراسي والعلاقات القائمة بينهم ومناهج التعليم وطرق التدريس وفلسفة التربية، فمراجعة المناهج والبحث في التعليم والتعلم والتكوين بصورة عامة من أسس بقاء المجتمع وتقدمه. فلم يعد مقبولاً بالنسبة لهذا العلم اليوم أن ننظر إلى الطفل وكأنه صفحة بيضاء يسجل عليها المعلم </a:t>
            </a:r>
          </a:p>
          <a:p>
            <a:pPr marL="0" indent="0">
              <a:buNone/>
            </a:pPr>
            <a:endParaRPr lang="ar-IQ" dirty="0"/>
          </a:p>
        </p:txBody>
      </p:sp>
    </p:spTree>
    <p:extLst>
      <p:ext uri="{BB962C8B-B14F-4D97-AF65-F5344CB8AC3E}">
        <p14:creationId xmlns:p14="http://schemas.microsoft.com/office/powerpoint/2010/main" val="2452064570"/>
      </p:ext>
    </p:extLst>
  </p:cSld>
  <p:clrMapOvr>
    <a:masterClrMapping/>
  </p:clrMapOvr>
  <p:transition spd="slow">
    <p:randomBar dir="vert"/>
    <p:sndAc>
      <p:stSnd>
        <p:snd r:embed="rId3" name="cashreg.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a:bodyPr>
          <a:lstStyle/>
          <a:p>
            <a:pPr marL="0" indent="0">
              <a:buNone/>
            </a:pPr>
            <a:endParaRPr lang="ar-IQ" dirty="0" smtClean="0"/>
          </a:p>
          <a:p>
            <a:pPr algn="just"/>
            <a:r>
              <a:rPr lang="ar-IQ" sz="2800" dirty="0"/>
              <a:t>ما يريد، أو أن يبقى المنهج الدراسي مليئاً بالمعلومات التي يطلب من التلاميذ حفظها واسترجاعها أثناء الامتحان، أو أن ننظر للمعلم وكأنه الملقن والمالك الوحيد للمعرفة مثلا. لقد بينت الدراسات الحديثة التي أجريت في العقود الأخيرة، أن إمكانات الطفل وقدراته هي أكبر بكثير ممّا كان </a:t>
            </a:r>
            <a:r>
              <a:rPr lang="ar-IQ" sz="2800" dirty="0" err="1"/>
              <a:t>يعتقده</a:t>
            </a:r>
            <a:r>
              <a:rPr lang="ar-IQ" sz="2800" dirty="0"/>
              <a:t> علم النفس قبل هذا التاريخ. وبات من الضروري النظر من حين لآخر في تكوين المعلم ومناهج التدريس والزمن واستغلاله والظروف العامة المحيطة بالتعلم والتعليم وقدرات المتعلم ووسائل التعليم وغيرها من الشروط العامة التي يجب توفرها من أجل </a:t>
            </a:r>
            <a:r>
              <a:rPr lang="ar-IQ" sz="2800" dirty="0" err="1"/>
              <a:t>آداء</a:t>
            </a:r>
            <a:r>
              <a:rPr lang="ar-IQ" sz="2800" dirty="0"/>
              <a:t> مهام التعليم في كل المستويات وفي مختلف المؤسسات. </a:t>
            </a:r>
          </a:p>
        </p:txBody>
      </p:sp>
    </p:spTree>
    <p:extLst>
      <p:ext uri="{BB962C8B-B14F-4D97-AF65-F5344CB8AC3E}">
        <p14:creationId xmlns:p14="http://schemas.microsoft.com/office/powerpoint/2010/main" val="2462677527"/>
      </p:ext>
    </p:extLst>
  </p:cSld>
  <p:clrMapOvr>
    <a:masterClrMapping/>
  </p:clrMapOvr>
  <mc:AlternateContent xmlns:mc="http://schemas.openxmlformats.org/markup-compatibility/2006" xmlns:p14="http://schemas.microsoft.com/office/powerpoint/2010/main">
    <mc:Choice Requires="p14">
      <p:transition spd="slow" p14:dur="1100">
        <p14:switch dir="l"/>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92500" lnSpcReduction="10000"/>
          </a:bodyPr>
          <a:lstStyle/>
          <a:p>
            <a:pPr marL="0" indent="0" algn="just">
              <a:buNone/>
            </a:pPr>
            <a:r>
              <a:rPr lang="ar-IQ" sz="3200" dirty="0"/>
              <a:t>وتعد المعارف والمهارات التي يقدمها هذا العلم من الموضوعات الأكثر أهمية لمن يتناول عمله ميدان التربية والتعليم وذات أهمية قصوى في إعداد المعلم والمربي بصورة عامة. إن علم النفس التربوي يعد من فروع علم النفس ذو الدور الفعال لما له من الأهمية النظرية والتطبيقية في العملية التربوية في إحداث التغيرات المرجوة في مجالات التعلم والتعليم إذ يقدم المبادئ النفسية الأساسية للمربي بصورة عامة والمعلم بصورة خاصة، علم النفس التربوي يقدم المعلومات والمبادئ النفسية العامة التي تساعد على فهم سلوك المتعلم وتنمية شخصيته في كل جوانبها واستغلال طاقة الفرد ومختلف القدرات وتوجيه السلوك ومعرفة الذات.</a:t>
            </a:r>
          </a:p>
          <a:p>
            <a:pPr marL="0" indent="0" algn="just">
              <a:buNone/>
            </a:pPr>
            <a:r>
              <a:rPr lang="ar-IQ" sz="3200" dirty="0"/>
              <a:t>كذلك يمكننا أن ننظر إلى علم النفس التربوي على أنه الفرع الوسيط بين التربية وعلم النفس كونه يهتم بالجانب التربوي ويعتمد على القوانين والمفاهيم النفسية فهو بهذا مزج بين علم النفس والتربية</a:t>
            </a:r>
            <a:r>
              <a:rPr lang="ar-IQ" dirty="0"/>
              <a:t>.  </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3502539384"/>
      </p:ext>
    </p:extLst>
  </p:cSld>
  <p:clrMapOvr>
    <a:masterClrMapping/>
  </p:clrMapOvr>
  <mc:AlternateContent xmlns:mc="http://schemas.openxmlformats.org/markup-compatibility/2006" xmlns:p14="http://schemas.microsoft.com/office/powerpoint/2010/main">
    <mc:Choice Requires="p14">
      <p:transition spd="slow" p14:dur="3000">
        <p14:shred/>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txBody>
          <a:bodyPr/>
          <a:lstStyle/>
          <a:p>
            <a:r>
              <a:rPr lang="ar-IQ" sz="3200" dirty="0"/>
              <a:t>المحور </a:t>
            </a:r>
            <a:r>
              <a:rPr lang="ar-IQ" sz="3200" dirty="0" err="1"/>
              <a:t>الاول</a:t>
            </a:r>
            <a:r>
              <a:rPr lang="ar-IQ" sz="3200" dirty="0"/>
              <a:t> : مدخل إلى علم النفس التربوي:</a:t>
            </a:r>
          </a:p>
          <a:p>
            <a:endParaRPr lang="ar-IQ" sz="3200" dirty="0"/>
          </a:p>
          <a:p>
            <a:r>
              <a:rPr lang="ar-IQ" sz="3200" dirty="0"/>
              <a:t>-	تعريف علم النفس التربوي وتحديد مجاله ومواضيعه.</a:t>
            </a:r>
          </a:p>
          <a:p>
            <a:r>
              <a:rPr lang="ar-IQ" sz="3200" dirty="0"/>
              <a:t>-	أهداف علم النفس التربوي</a:t>
            </a:r>
          </a:p>
          <a:p>
            <a:r>
              <a:rPr lang="ar-IQ" sz="3200" dirty="0"/>
              <a:t>-	أهمية و فوائد علم النفس التربوي بالنسبة للمعلم.</a:t>
            </a:r>
          </a:p>
          <a:p>
            <a:pPr marL="0" indent="0">
              <a:buNone/>
            </a:pPr>
            <a:endParaRPr lang="ar-IQ" dirty="0"/>
          </a:p>
        </p:txBody>
      </p:sp>
    </p:spTree>
    <p:extLst>
      <p:ext uri="{BB962C8B-B14F-4D97-AF65-F5344CB8AC3E}">
        <p14:creationId xmlns:p14="http://schemas.microsoft.com/office/powerpoint/2010/main" val="1751832330"/>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009531"/>
          </a:xfrm>
        </p:spPr>
        <p:txBody>
          <a:bodyPr>
            <a:normAutofit/>
          </a:bodyPr>
          <a:lstStyle/>
          <a:p>
            <a:pPr marL="0" indent="0" algn="just">
              <a:buNone/>
            </a:pPr>
            <a:r>
              <a:rPr lang="ar-IQ" sz="3200" dirty="0"/>
              <a:t> </a:t>
            </a:r>
            <a:r>
              <a:rPr lang="ar-IQ" sz="3200" dirty="0" smtClean="0"/>
              <a:t>1- </a:t>
            </a:r>
            <a:r>
              <a:rPr lang="ar-IQ" sz="3200" dirty="0"/>
              <a:t>تعريف علم النفس التربوي </a:t>
            </a:r>
            <a:endParaRPr lang="ar-IQ" sz="3200" dirty="0" smtClean="0"/>
          </a:p>
          <a:p>
            <a:pPr marL="0" indent="0" algn="just">
              <a:buNone/>
            </a:pPr>
            <a:r>
              <a:rPr lang="ar-IQ" sz="3200" dirty="0"/>
              <a:t>علم النفس التربوي من العلوم الحديثة النشأة غير أنه مثل علم النفس (الذي هو فرعا منه) له ماض طويل يمتد إلى الفلسفات القديمة متوغلا في فلسفة التربية. ويعد جوهن فردريك </a:t>
            </a:r>
            <a:r>
              <a:rPr lang="ar-IQ" sz="3200" dirty="0" err="1"/>
              <a:t>هيربارت</a:t>
            </a:r>
            <a:r>
              <a:rPr lang="ar-IQ" sz="3200" dirty="0"/>
              <a:t> (</a:t>
            </a:r>
            <a:r>
              <a:rPr lang="en-US" sz="3200" dirty="0"/>
              <a:t>HERBART, Johann Friedrich) (1776-1841) </a:t>
            </a:r>
            <a:r>
              <a:rPr lang="ar-IQ" sz="3200" dirty="0"/>
              <a:t>الفيلسوف والبيداغوجي الألماني أول مبشر بهذا العلم عندما حاول أن يستشف من علم النفس المبادئ التي كانت تبدو له ذات قيمة في التربية والتعليم، فيرفض النظريات التي تدافع عن فكرة التمييز بين القدرات (الملكات) العقلية ويقترح فكرة أن كل الظواهر العقلية أساسها التفاعل بين الأفكار الأولية. فحسبه الطرق والنظم التربوية يجب أن تؤسَّس على علم النفس</a:t>
            </a:r>
          </a:p>
        </p:txBody>
      </p:sp>
    </p:spTree>
    <p:extLst>
      <p:ext uri="{BB962C8B-B14F-4D97-AF65-F5344CB8AC3E}">
        <p14:creationId xmlns:p14="http://schemas.microsoft.com/office/powerpoint/2010/main" val="2371482474"/>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3"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332656"/>
            <a:ext cx="8229600" cy="5991944"/>
          </a:xfrm>
        </p:spPr>
        <p:txBody>
          <a:bodyPr>
            <a:normAutofit/>
          </a:bodyPr>
          <a:lstStyle/>
          <a:p>
            <a:pPr marL="0" indent="0" algn="just">
              <a:buNone/>
            </a:pPr>
            <a:r>
              <a:rPr lang="ar-IQ" sz="3200" dirty="0"/>
              <a:t>والأخلاق: علم النفس يساعد على توصيل المعارف </a:t>
            </a:r>
            <a:r>
              <a:rPr lang="ar-IQ" sz="3200" dirty="0" err="1" smtClean="0"/>
              <a:t>الأساسية،والأخلاق</a:t>
            </a:r>
            <a:r>
              <a:rPr lang="ar-IQ" sz="3200" dirty="0" smtClean="0"/>
              <a:t> </a:t>
            </a:r>
            <a:r>
              <a:rPr lang="ar-IQ" sz="3200" dirty="0"/>
              <a:t>لتحديد الهدف الاجتماعي للتربية، من مؤلفاته الأساسية</a:t>
            </a:r>
            <a:r>
              <a:rPr lang="en-US" sz="3200" dirty="0"/>
              <a:t>le Manuel de </a:t>
            </a:r>
            <a:r>
              <a:rPr lang="en-US" sz="3200" dirty="0" err="1"/>
              <a:t>psychologie</a:t>
            </a:r>
            <a:r>
              <a:rPr lang="en-US" sz="3200" dirty="0"/>
              <a:t> (1816). </a:t>
            </a:r>
            <a:r>
              <a:rPr lang="ar-IQ" sz="3200" dirty="0"/>
              <a:t>ومن قبله </a:t>
            </a:r>
            <a:r>
              <a:rPr lang="ar-IQ" sz="3200" dirty="0" err="1"/>
              <a:t>كومنيوس</a:t>
            </a:r>
            <a:r>
              <a:rPr lang="ar-IQ" sz="3200" dirty="0"/>
              <a:t> (</a:t>
            </a:r>
            <a:r>
              <a:rPr lang="en-US" sz="3200" dirty="0"/>
              <a:t>E.A.COMENIUS) (</a:t>
            </a:r>
            <a:r>
              <a:rPr lang="ar-IQ" sz="3200" dirty="0"/>
              <a:t>التشيكي) (1592-1670، </a:t>
            </a:r>
            <a:r>
              <a:rPr lang="ar-IQ" sz="3200" dirty="0" err="1"/>
              <a:t>وبستالوزي</a:t>
            </a:r>
            <a:r>
              <a:rPr lang="ar-IQ" sz="3200" dirty="0"/>
              <a:t>  (</a:t>
            </a:r>
            <a:r>
              <a:rPr lang="en-US" sz="3200" dirty="0"/>
              <a:t>Pestalozzi, Johann Heinrich (1746-1827، </a:t>
            </a:r>
            <a:r>
              <a:rPr lang="ar-IQ" sz="3200" dirty="0" err="1"/>
              <a:t>وفروبل</a:t>
            </a:r>
            <a:r>
              <a:rPr lang="ar-IQ" sz="3200" dirty="0"/>
              <a:t> (</a:t>
            </a:r>
            <a:r>
              <a:rPr lang="en-US" sz="3200" dirty="0"/>
              <a:t>Friedrich </a:t>
            </a:r>
            <a:r>
              <a:rPr lang="en-US" sz="3200" dirty="0" err="1"/>
              <a:t>Fröbel</a:t>
            </a:r>
            <a:r>
              <a:rPr lang="en-US" sz="3200" dirty="0"/>
              <a:t>) ((1782-1852 </a:t>
            </a:r>
            <a:r>
              <a:rPr lang="ar-IQ" sz="3200" dirty="0"/>
              <a:t>وروسو (</a:t>
            </a:r>
            <a:r>
              <a:rPr lang="en-US" sz="3200" dirty="0"/>
              <a:t>Rousseau, Jean-Jacques) ((1712-1778 </a:t>
            </a:r>
            <a:r>
              <a:rPr lang="ar-IQ" sz="3200" dirty="0"/>
              <a:t>وغيرهم، غير أن نظرية الملكات كانت هي المسيطرة على بدايات علم النفس التربوي التي تعود في أصولها إلى الفلسفة اليونانية وفلسفة العصور الوسطى التي كانت ترى أن العقل الإنساني يتألف من قوى مستقلة كالذاكرة و الإرادة و الانتباه التي تؤدي إلى حدوث مختلف الأنشطة العقلية.</a:t>
            </a:r>
          </a:p>
        </p:txBody>
      </p:sp>
    </p:spTree>
    <p:extLst>
      <p:ext uri="{BB962C8B-B14F-4D97-AF65-F5344CB8AC3E}">
        <p14:creationId xmlns:p14="http://schemas.microsoft.com/office/powerpoint/2010/main" val="2719628676"/>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cashreg.wav"/>
          </p:stSnd>
        </p:sndAc>
      </p:transition>
    </mc:Choice>
    <mc:Fallback xmlns="">
      <p:transition spd="slow">
        <p:circle/>
        <p:sndAc>
          <p:stSnd>
            <p:snd r:embed="rId3" name="cashreg.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txBody>
          <a:bodyPr>
            <a:normAutofit lnSpcReduction="10000"/>
          </a:bodyPr>
          <a:lstStyle/>
          <a:p>
            <a:pPr marL="0" indent="0" algn="just">
              <a:buNone/>
            </a:pPr>
            <a:r>
              <a:rPr lang="ar-IQ" dirty="0"/>
              <a:t> </a:t>
            </a:r>
            <a:r>
              <a:rPr lang="ar-IQ" sz="3600" dirty="0"/>
              <a:t>إذا كان علم النفس التقليدي يرى أن الطفل راشدا صغيرا فإن علم النفس الحديث يخالف ذلك ويراعي خصوصية الأطفال وطبيعتهم الإنسانية </a:t>
            </a:r>
            <a:r>
              <a:rPr lang="ar-IQ" sz="3600" dirty="0" err="1"/>
              <a:t>وميولاتهم</a:t>
            </a:r>
            <a:r>
              <a:rPr lang="ar-IQ" sz="3600" dirty="0"/>
              <a:t> الخاصة ويرى بأن الطفل يفكر ويتخيل بعيدا عن سمات الراشد وخصائصه. وإذا كان علم النفس التقليدي يُعرف بعلم نفس الملكات أي ينظر إلى التكوين العقلي للإنسان على أساس الملكات، فإن لعلم النفس الحديث عكس هذه الرؤية التقليدية إذ يفسره على أنه طاقة دينامية واحدة.</a:t>
            </a:r>
          </a:p>
          <a:p>
            <a:pPr marL="0" indent="0" algn="just">
              <a:buNone/>
            </a:pPr>
            <a:r>
              <a:rPr lang="ar-IQ" sz="3600" dirty="0"/>
              <a:t>ويستبدل مفهوم التعلم كعملية آلية ميكانيكية بمفهوم أكثر ديناميكية يكون فيها التعلم معتمدا على استجابات الطفل والاهتمام بنشاطه.</a:t>
            </a:r>
          </a:p>
          <a:p>
            <a:pPr marL="0" indent="0" algn="just">
              <a:buNone/>
            </a:pPr>
            <a:endParaRPr lang="ar-IQ" sz="3600" dirty="0"/>
          </a:p>
        </p:txBody>
      </p:sp>
    </p:spTree>
    <p:extLst>
      <p:ext uri="{BB962C8B-B14F-4D97-AF65-F5344CB8AC3E}">
        <p14:creationId xmlns:p14="http://schemas.microsoft.com/office/powerpoint/2010/main" val="83961986"/>
      </p:ext>
    </p:extLst>
  </p:cSld>
  <p:clrMapOvr>
    <a:masterClrMapping/>
  </p:clrMapOvr>
  <p:transition spd="slow">
    <p:randomBar dir="vert"/>
    <p:sndAc>
      <p:stSnd>
        <p:snd r:embed="rId2" name="arrow.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txBody>
          <a:bodyPr/>
          <a:lstStyle/>
          <a:p>
            <a:pPr marL="0" indent="0">
              <a:buNone/>
            </a:pPr>
            <a:r>
              <a:rPr lang="ar-IQ" dirty="0"/>
              <a:t> </a:t>
            </a:r>
          </a:p>
          <a:p>
            <a:pPr marL="0" indent="0" algn="just">
              <a:buNone/>
            </a:pPr>
            <a:r>
              <a:rPr lang="ar-IQ" sz="3200" dirty="0"/>
              <a:t>فضل </a:t>
            </a:r>
            <a:r>
              <a:rPr lang="ar-IQ" sz="3200" dirty="0" err="1"/>
              <a:t>هيربارت</a:t>
            </a:r>
            <a:r>
              <a:rPr lang="ar-IQ" sz="3200" dirty="0"/>
              <a:t> يعود إلى الربط المباشر بين الممارسة التربوية والمبادئ النفسية التي صاغها. ويرى أن العقل كينونة وجدانية ينمو ويتطور ويكتسب ملامحه عبر عملية الاتصال الحسي مع العالم الخارجي، ويحدد </a:t>
            </a:r>
            <a:r>
              <a:rPr lang="ar-IQ" sz="3200" dirty="0" err="1"/>
              <a:t>هيربارت</a:t>
            </a:r>
            <a:r>
              <a:rPr lang="ar-IQ" sz="3200" dirty="0"/>
              <a:t> مصدرين أساسيين لتكوين المعرفة عند الإنسان هما:</a:t>
            </a:r>
          </a:p>
          <a:p>
            <a:pPr marL="0" indent="0" algn="just">
              <a:buNone/>
            </a:pPr>
            <a:r>
              <a:rPr lang="ar-IQ" sz="3200" dirty="0"/>
              <a:t>    - تفاعل الإنسان مع الطبيعة. </a:t>
            </a:r>
          </a:p>
          <a:p>
            <a:pPr marL="0" indent="0" algn="just">
              <a:buNone/>
            </a:pPr>
            <a:r>
              <a:rPr lang="ar-IQ" sz="3200" dirty="0"/>
              <a:t>    - تفاعل الإنسان مع الوسط الاجتماعي.</a:t>
            </a:r>
          </a:p>
        </p:txBody>
      </p:sp>
    </p:spTree>
    <p:extLst>
      <p:ext uri="{BB962C8B-B14F-4D97-AF65-F5344CB8AC3E}">
        <p14:creationId xmlns:p14="http://schemas.microsoft.com/office/powerpoint/2010/main" val="574809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447</TotalTime>
  <Words>1394</Words>
  <Application>Microsoft Office PowerPoint</Application>
  <PresentationFormat>عرض على الشاشة (3:4)‏</PresentationFormat>
  <Paragraphs>34</Paragraphs>
  <Slides>15</Slides>
  <Notes>2</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تدفق</vt:lpstr>
      <vt:lpstr>علم النفس التربوي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الاساس الفلسفي</dc:title>
  <dc:creator>DR.Ahmed Saker 2o1O</dc:creator>
  <cp:lastModifiedBy>DR.Ahmed Saker 2o1O</cp:lastModifiedBy>
  <cp:revision>30</cp:revision>
  <dcterms:created xsi:type="dcterms:W3CDTF">2018-11-12T18:55:45Z</dcterms:created>
  <dcterms:modified xsi:type="dcterms:W3CDTF">2018-12-15T18:56:59Z</dcterms:modified>
</cp:coreProperties>
</file>