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19" name="Footer Placeholder 18"/>
          <p:cNvSpPr>
            <a:spLocks noGrp="1"/>
          </p:cNvSpPr>
          <p:nvPr>
            <p:ph type="ftr" sz="quarter" idx="11"/>
          </p:nvPr>
        </p:nvSpPr>
        <p:spPr/>
        <p:txBody>
          <a:bodyPr/>
          <a:lstStyle/>
          <a:p>
            <a:endParaRPr lang="ar-IQ">
              <a:solidFill>
                <a:srgbClr val="DBF5F9">
                  <a:shade val="90000"/>
                </a:srgbClr>
              </a:solidFill>
            </a:endParaRPr>
          </a:p>
        </p:txBody>
      </p:sp>
      <p:sp>
        <p:nvSpPr>
          <p:cNvPr id="27" name="Slide Number Placeholder 26"/>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367432727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55753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259808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5" name="Footer Placeholder 4"/>
          <p:cNvSpPr>
            <a:spLocks noGrp="1"/>
          </p:cNvSpPr>
          <p:nvPr>
            <p:ph type="ftr" sz="quarter" idx="11"/>
          </p:nvPr>
        </p:nvSpPr>
        <p:spPr/>
        <p:txBody>
          <a:bodyPr/>
          <a:lstStyle/>
          <a:p>
            <a:endParaRPr lang="ar-IQ">
              <a:solidFill>
                <a:srgbClr val="04617B">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04208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327232F-E9A1-4904-AFE8-F411BC3F669A}" type="datetimeFigureOut">
              <a:rPr lang="ar-IQ" smtClean="0">
                <a:solidFill>
                  <a:srgbClr val="DBF5F9">
                    <a:shade val="90000"/>
                  </a:srgbClr>
                </a:solidFill>
              </a:rPr>
              <a:pPr/>
              <a:t>07/04/1440</a:t>
            </a:fld>
            <a:endParaRPr lang="ar-IQ">
              <a:solidFill>
                <a:srgbClr val="DBF5F9">
                  <a:shade val="90000"/>
                </a:srgbClr>
              </a:solidFill>
            </a:endParaRPr>
          </a:p>
        </p:txBody>
      </p:sp>
      <p:sp>
        <p:nvSpPr>
          <p:cNvPr id="5" name="Footer Placeholder 4"/>
          <p:cNvSpPr>
            <a:spLocks noGrp="1"/>
          </p:cNvSpPr>
          <p:nvPr>
            <p:ph type="ftr" sz="quarter" idx="11"/>
          </p:nvPr>
        </p:nvSpPr>
        <p:spPr/>
        <p:txBody>
          <a:bodyPr/>
          <a:lstStyle/>
          <a:p>
            <a:endParaRPr lang="ar-IQ">
              <a:solidFill>
                <a:srgbClr val="DBF5F9">
                  <a:shade val="90000"/>
                </a:srgbClr>
              </a:solidFill>
            </a:endParaRPr>
          </a:p>
        </p:txBody>
      </p:sp>
      <p:sp>
        <p:nvSpPr>
          <p:cNvPr id="6" name="Slide Number Placeholder 5"/>
          <p:cNvSpPr>
            <a:spLocks noGrp="1"/>
          </p:cNvSpPr>
          <p:nvPr>
            <p:ph type="sldNum" sz="quarter" idx="12"/>
          </p:nvPr>
        </p:nvSpPr>
        <p:spPr/>
        <p:txBody>
          <a:bodyPr/>
          <a:lstStyle/>
          <a:p>
            <a:fld id="{CD201E27-CF0F-4FA4-977F-9A7A307DE1E1}" type="slidenum">
              <a:rPr lang="ar-IQ" smtClean="0">
                <a:solidFill>
                  <a:srgbClr val="DBF5F9">
                    <a:shade val="90000"/>
                  </a:srgbClr>
                </a:solidFill>
              </a:rPr>
              <a:pPr/>
              <a:t>‹#›</a:t>
            </a:fld>
            <a:endParaRPr lang="ar-IQ">
              <a:solidFill>
                <a:srgbClr val="DBF5F9">
                  <a:shade val="90000"/>
                </a:srgbClr>
              </a:solidFill>
            </a:endParaRPr>
          </a:p>
        </p:txBody>
      </p:sp>
    </p:spTree>
    <p:extLst>
      <p:ext uri="{BB962C8B-B14F-4D97-AF65-F5344CB8AC3E}">
        <p14:creationId xmlns:p14="http://schemas.microsoft.com/office/powerpoint/2010/main" val="51390473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4119069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8" name="Footer Placeholder 7"/>
          <p:cNvSpPr>
            <a:spLocks noGrp="1"/>
          </p:cNvSpPr>
          <p:nvPr>
            <p:ph type="ftr" sz="quarter" idx="11"/>
          </p:nvPr>
        </p:nvSpPr>
        <p:spPr/>
        <p:txBody>
          <a:bodyPr/>
          <a:lstStyle/>
          <a:p>
            <a:endParaRPr lang="ar-IQ">
              <a:solidFill>
                <a:srgbClr val="04617B">
                  <a:shade val="90000"/>
                </a:srgbClr>
              </a:solidFill>
            </a:endParaRPr>
          </a:p>
        </p:txBody>
      </p:sp>
      <p:sp>
        <p:nvSpPr>
          <p:cNvPr id="9" name="Slide Number Placeholder 8"/>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511500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4" name="Footer Placeholder 3"/>
          <p:cNvSpPr>
            <a:spLocks noGrp="1"/>
          </p:cNvSpPr>
          <p:nvPr>
            <p:ph type="ftr" sz="quarter" idx="11"/>
          </p:nvPr>
        </p:nvSpPr>
        <p:spPr/>
        <p:txBody>
          <a:bodyPr/>
          <a:lstStyle/>
          <a:p>
            <a:endParaRPr lang="ar-IQ">
              <a:solidFill>
                <a:srgbClr val="04617B">
                  <a:shade val="90000"/>
                </a:srgbClr>
              </a:solidFill>
            </a:endParaRPr>
          </a:p>
        </p:txBody>
      </p:sp>
      <p:sp>
        <p:nvSpPr>
          <p:cNvPr id="5" name="Slide Number Placeholder 4"/>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113573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3" name="Footer Placeholder 2"/>
          <p:cNvSpPr>
            <a:spLocks noGrp="1"/>
          </p:cNvSpPr>
          <p:nvPr>
            <p:ph type="ftr" sz="quarter" idx="11"/>
          </p:nvPr>
        </p:nvSpPr>
        <p:spPr/>
        <p:txBody>
          <a:bodyPr/>
          <a:lstStyle/>
          <a:p>
            <a:endParaRPr lang="ar-IQ">
              <a:solidFill>
                <a:srgbClr val="04617B">
                  <a:shade val="90000"/>
                </a:srgbClr>
              </a:solidFill>
            </a:endParaRPr>
          </a:p>
        </p:txBody>
      </p:sp>
      <p:sp>
        <p:nvSpPr>
          <p:cNvPr id="4" name="Slide Number Placeholder 3"/>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41949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Tree>
    <p:extLst>
      <p:ext uri="{BB962C8B-B14F-4D97-AF65-F5344CB8AC3E}">
        <p14:creationId xmlns:p14="http://schemas.microsoft.com/office/powerpoint/2010/main" val="3006443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6" name="Footer Placeholder 5"/>
          <p:cNvSpPr>
            <a:spLocks noGrp="1"/>
          </p:cNvSpPr>
          <p:nvPr>
            <p:ph type="ftr" sz="quarter" idx="11"/>
          </p:nvPr>
        </p:nvSpPr>
        <p:spPr/>
        <p:txBody>
          <a:bodyPr/>
          <a:lstStyle/>
          <a:p>
            <a:endParaRPr lang="ar-IQ">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56804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27232F-E9A1-4904-AFE8-F411BC3F669A}" type="datetimeFigureOut">
              <a:rPr lang="ar-IQ" smtClean="0">
                <a:solidFill>
                  <a:srgbClr val="04617B">
                    <a:shade val="90000"/>
                  </a:srgbClr>
                </a:solidFill>
              </a:rPr>
              <a:pPr/>
              <a:t>07/04/1440</a:t>
            </a:fld>
            <a:endParaRPr lang="ar-IQ">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01E27-CF0F-4FA4-977F-9A7A307DE1E1}" type="slidenum">
              <a:rPr lang="ar-IQ" smtClean="0">
                <a:solidFill>
                  <a:srgbClr val="04617B">
                    <a:shade val="90000"/>
                  </a:srgbClr>
                </a:solidFill>
              </a:rPr>
              <a:pPr/>
              <a:t>‹#›</a:t>
            </a:fld>
            <a:endParaRPr lang="ar-IQ">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668008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88640"/>
            <a:ext cx="6408712" cy="864096"/>
          </a:xfrm>
        </p:spPr>
        <p:txBody>
          <a:bodyPr>
            <a:normAutofit fontScale="90000"/>
          </a:bodyPr>
          <a:lstStyle/>
          <a:p>
            <a:pPr algn="ctr"/>
            <a:r>
              <a:rPr lang="ar-IQ" sz="5400" dirty="0" smtClean="0">
                <a:solidFill>
                  <a:srgbClr val="FF0000"/>
                </a:solidFill>
                <a:latin typeface="Aref Ruqaa" pitchFamily="2" charset="-78"/>
                <a:cs typeface="Aref Ruqaa" pitchFamily="2" charset="-78"/>
              </a:rPr>
              <a:t>محاضرة الثانية </a:t>
            </a:r>
            <a:endParaRPr lang="ar-IQ" sz="5400" dirty="0">
              <a:solidFill>
                <a:srgbClr val="FF0000"/>
              </a:solidFill>
              <a:latin typeface="Aref Ruqaa" pitchFamily="2" charset="-78"/>
              <a:cs typeface="Aref Ruqaa" pitchFamily="2" charset="-78"/>
            </a:endParaRPr>
          </a:p>
        </p:txBody>
      </p:sp>
      <p:sp>
        <p:nvSpPr>
          <p:cNvPr id="3" name="عنصر نائب للمحتوى 2"/>
          <p:cNvSpPr>
            <a:spLocks noGrp="1"/>
          </p:cNvSpPr>
          <p:nvPr>
            <p:ph idx="1"/>
          </p:nvPr>
        </p:nvSpPr>
        <p:spPr>
          <a:xfrm>
            <a:off x="457200" y="1412776"/>
            <a:ext cx="8229600" cy="475252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a:buNone/>
            </a:pPr>
            <a:r>
              <a:rPr lang="ar-IQ" sz="3200" dirty="0"/>
              <a:t>ا- تعريف علم النفس التربوي:</a:t>
            </a:r>
          </a:p>
          <a:p>
            <a:pPr marL="0" indent="0" algn="just">
              <a:buNone/>
            </a:pPr>
            <a:r>
              <a:rPr lang="ar-IQ" sz="3200" dirty="0"/>
              <a:t>     لتوضيح مصطلح "علم النفس التربوي" تعددت التعريفات وذلك لتعدد الزوايا التي يُؤخذ منها هذا العلم ولتعدد كذلك تعريفات العبارات المكونة لهذا المصطلح: "علم"، "النفس"، "التربية". هذه العبارات التي تعددت معانيها بتعدد العصور والمدارس والفلسفات (ولا نريد في هذا المجال التعمق في هذه العبارات). </a:t>
            </a:r>
          </a:p>
          <a:p>
            <a:pPr marL="0" indent="0" algn="just">
              <a:buNone/>
            </a:pPr>
            <a:endParaRPr lang="ar-IQ" sz="3200" dirty="0"/>
          </a:p>
        </p:txBody>
      </p:sp>
    </p:spTree>
    <p:extLst>
      <p:ext uri="{BB962C8B-B14F-4D97-AF65-F5344CB8AC3E}">
        <p14:creationId xmlns:p14="http://schemas.microsoft.com/office/powerpoint/2010/main" val="4099766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just">
              <a:buNone/>
            </a:pPr>
            <a:r>
              <a:rPr lang="ar-IQ" dirty="0" smtClean="0"/>
              <a:t>2- </a:t>
            </a:r>
            <a:r>
              <a:rPr lang="ar-IQ" dirty="0"/>
              <a:t>أهدافه: </a:t>
            </a:r>
          </a:p>
          <a:p>
            <a:pPr marL="0" indent="0" algn="just">
              <a:buNone/>
            </a:pPr>
            <a:r>
              <a:rPr lang="ar-IQ" dirty="0"/>
              <a:t>     مثل باقي العلوم يهدف علم النفس التربوي إلى الفهم ثم التنبؤ ثم ضبط السلوك أو الظواهر التربوية (موقف تعليمي تعلمي). وفهم الظاهرة يعتمد أساسا على وصف العلاقة بين الظاهرة المراد دراستها والظواهر الأخرى المؤثرة فيها اعتمادا على المسلمة السببية أن لكل ظاهرة طبيعية أسباب، الفهم في جوهره هو تساؤلات في البداية نحاول الإجابة عنها "</a:t>
            </a:r>
            <a:r>
              <a:rPr lang="ar-IQ" dirty="0" err="1"/>
              <a:t>كيف؟"و"لماذا</a:t>
            </a:r>
            <a:r>
              <a:rPr lang="ar-IQ" dirty="0"/>
              <a:t>؟" يحدث السلوك. والفهم يساعد على التنبؤ أي توقع حدوث الظاهرة: وهو احتمالي وليس حتميا وقوع الظاهرة اعتمادا كذلك على مسلمة الاضطراد إذ هناك استقرار نسبي في الظواهر الطبيعية. والتنبؤ هو كذلك محاولة الإجابة على تساؤلات "ماذا يحدث؟" و"كيف  يحدث؟" هذا الفهم، وهذا التنبؤ يساعد على ضبط الظاهرة أو التحكم فيها: فمعالجة أسباب الظاهرة يجعلها تحدث أو لا تحدث. أي القدرة على التحكم في بعض العوامل أو المتغيرات المستقلة المعروفة (التي تعرفنا عليها) التي تسهم في إحداث الظاهرة (السلوك، الكفاءة، مخرجات العملية التربوية...) رغم أن الضبط في هذا المجال ليس من السهل الوصول إليه بسبب تنوع وتغير وتفاعل الأسباب أو المتغيرات التي تسهم  في إحداث الظاهرة العلمية التربوية. </a:t>
            </a:r>
          </a:p>
          <a:p>
            <a:pPr marL="0" indent="0">
              <a:buNone/>
            </a:pPr>
            <a:endParaRPr lang="ar-IQ" dirty="0"/>
          </a:p>
        </p:txBody>
      </p:sp>
    </p:spTree>
    <p:extLst>
      <p:ext uri="{BB962C8B-B14F-4D97-AF65-F5344CB8AC3E}">
        <p14:creationId xmlns:p14="http://schemas.microsoft.com/office/powerpoint/2010/main" val="852360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just">
              <a:buNone/>
            </a:pPr>
            <a:r>
              <a:rPr lang="ar-IQ" dirty="0"/>
              <a:t>في الواقع فالهدف الأساسي هو تطوير وتطبيق أسس علم النفس العام من أجل تطوير العملية التربوية واستغلالها والاستفادة منها. فمن وراء نشاطه العلمي يهدف إلى الوصول إلى المعرفة التي تمكنه من تفسير العلاقة الموجودة بين المتغيرات التي هي بمثابة السلوك في المواقف التربوية والعوامل المختلفة المؤدية إلى حدوث هذا السلوك.</a:t>
            </a:r>
          </a:p>
          <a:p>
            <a:pPr marL="0" indent="0" algn="just">
              <a:buNone/>
            </a:pPr>
            <a:endParaRPr lang="ar-IQ" dirty="0"/>
          </a:p>
          <a:p>
            <a:pPr marL="0" indent="0" algn="just">
              <a:buNone/>
            </a:pPr>
            <a:r>
              <a:rPr lang="ar-IQ" dirty="0"/>
              <a:t> 3- فوائد علم النفس التربوي للمعلم:</a:t>
            </a:r>
          </a:p>
          <a:p>
            <a:pPr marL="0" indent="0" algn="just">
              <a:buNone/>
            </a:pPr>
            <a:r>
              <a:rPr lang="ar-IQ" dirty="0"/>
              <a:t>حتى وإن دار الجدل حول مهنة التدريس هل يمكن اعتبارها فن وموهبة تصقل من خلال الخبرة أم هل يمكن اعتبارها مهارات يكتسبها المعلم من خلال الممارسة؟ بمعنى آخر هل يكفينا أن نكون حاملين لشهادة حتى نستطيع التدريس أم يجب أن تكون لدينا استعدادات أولية قبل الولوج في المهنة؟ فان معرفة الفرد لمفاهيم علم النفس التربوي ونظرياته ومبادئه المختلفة قبل ممارسة المهنة ضرورة لتحضير المعلم والأستاذ لهذه المهمة وتبصيرهم بالمهنة إن اعتبرنا التدريس مهنة من المهن. </a:t>
            </a:r>
          </a:p>
          <a:p>
            <a:pPr marL="0" indent="0" algn="just">
              <a:buNone/>
            </a:pPr>
            <a:endParaRPr lang="ar-IQ" dirty="0"/>
          </a:p>
        </p:txBody>
      </p:sp>
    </p:spTree>
    <p:extLst>
      <p:ext uri="{BB962C8B-B14F-4D97-AF65-F5344CB8AC3E}">
        <p14:creationId xmlns:p14="http://schemas.microsoft.com/office/powerpoint/2010/main" val="3387995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a:buNone/>
            </a:pPr>
            <a:r>
              <a:rPr lang="ar-IQ" sz="3400" dirty="0"/>
              <a:t>هذا العلم يعتبر من المواد الأساسية واللازمة لتدريب المعلمين وكل من يشتغل في ميدان التربية والتعليم لتأهيلهم لأنه يزودهم بالأسس والمبادئ النفسية التي تتناول طبيعة المتعلم من جهة والتعلم المدرسي من جهة أخرى وحتى المعلم ذاته. هذا يأتي من منطلق الإيمان الجازم بأن علم النفس التربوي يمكن اعتباره ضرورة ملحة وثقافة تربوية تفيد فائدة كبيرة في النهوض بالتعليم والمجتمع بصورة عامة إذ يعين على اكتشاف الفرد لنفسه والتعرف على القدرات </a:t>
            </a:r>
            <a:r>
              <a:rPr lang="ar-IQ" sz="3400" dirty="0" err="1"/>
              <a:t>والميولات</a:t>
            </a:r>
            <a:r>
              <a:rPr lang="ar-IQ" sz="3400" dirty="0"/>
              <a:t> والكفاءات والدوافع والحاجات والأغراض سواء عند المعلم والمتعلم ويميز بين السوي والشاذ مثلا من أجل تحسين عملية التعليم والتدريس، وتبيان كيف يتعلم الفرد وتحديد مساره وسلوكه  بل وحياة المجتمع برمته. </a:t>
            </a:r>
          </a:p>
        </p:txBody>
      </p:sp>
    </p:spTree>
    <p:extLst>
      <p:ext uri="{BB962C8B-B14F-4D97-AF65-F5344CB8AC3E}">
        <p14:creationId xmlns:p14="http://schemas.microsoft.com/office/powerpoint/2010/main" val="1305970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363272" cy="6597352"/>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marL="0" indent="0" algn="just">
              <a:buNone/>
            </a:pPr>
            <a:r>
              <a:rPr lang="ar-IQ" sz="3200" dirty="0"/>
              <a:t>إن غياب علم النفس التربوي من ساحة تكوين المعلم سيؤدي بهذا الأخير إلى اللجوء أثناء أدائه لمهامه إلى الاستعانة بالطرق التقليدية التي تعلم بها وسوف لن يعامل التلميذ الذي هو أمامه إلا مثل التلميذ الذي هو "بداخله"، أي سيتبع الطريقة التي عومل بها أثناء تعلمه، واستمرار الطريقة لا يعني بالضرورة صحتها. أو أن يلجأ إلى المحاولة والخطأ في </a:t>
            </a:r>
            <a:r>
              <a:rPr lang="ar-IQ" sz="3200" dirty="0" err="1"/>
              <a:t>آداء</a:t>
            </a:r>
            <a:r>
              <a:rPr lang="ar-IQ" sz="3200" dirty="0"/>
              <a:t> مهنته وهو عمل عشوائي. وما نود الإشارة إليه هو أن هذا العلم ليس طريقة سحرية تأتينا بكل الحلول للمشكلات التربوية التي تصادفنا. فعلم النفس التربوي حتى وإن جاءنا بمعلومات حول المبادئ العامة للنمو وأعطانا طرق التدريس الناجعة واقترح علينا الحلول لذوي القدرات الخاصة، فإن على صاحب المهنة فهم واجباته المهنية ومتطلباتها وأن يعمل على تطوير ذاته وتزويدها بكل الوسائل التي تمكنه من      التوافق المهني.  ورغم كل شيء فأهميته يمكن تلخيصها في بعض النقاط منها:</a:t>
            </a:r>
          </a:p>
        </p:txBody>
      </p:sp>
    </p:spTree>
    <p:extLst>
      <p:ext uri="{BB962C8B-B14F-4D97-AF65-F5344CB8AC3E}">
        <p14:creationId xmlns:p14="http://schemas.microsoft.com/office/powerpoint/2010/main" val="1717716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1">
            <a:schemeClr val="accent1"/>
          </a:lnRef>
          <a:fillRef idx="3">
            <a:schemeClr val="accent1"/>
          </a:fillRef>
          <a:effectRef idx="2">
            <a:schemeClr val="accent1"/>
          </a:effectRef>
          <a:fontRef idx="minor">
            <a:schemeClr val="lt1"/>
          </a:fontRef>
        </p:style>
        <p:txBody>
          <a:bodyPr/>
          <a:lstStyle/>
          <a:p>
            <a:pPr marL="0" indent="0" algn="just">
              <a:buNone/>
            </a:pPr>
            <a:r>
              <a:rPr lang="ar-IQ" sz="3200" dirty="0"/>
              <a:t>لقد كان هناك جدل كبير حول ماهية هذا العلم، فإذا كان البعض يرى هذا العلم كمبدأ التطبيق في ميدان التربية والتعليم، أي في غرفة الدراسة، للمعارف والطرائق والأساليب النفسية والنظريات التي توصل إليها علم النفس، فإن البعض الآخر يرى أن علم النفس التربوي له ميدانه المتميز بنظرياته ومناهجه البحثية ومشكلاته وأساليبه الخاصة، وعلى هذا الأساس فمن بين اهتماماته الأساسية نجد:</a:t>
            </a:r>
          </a:p>
          <a:p>
            <a:pPr marL="0" indent="0" algn="just">
              <a:buNone/>
            </a:pPr>
            <a:r>
              <a:rPr lang="ar-IQ" sz="3200" dirty="0"/>
              <a:t>-	فهم عملية التعلم والتعليم</a:t>
            </a:r>
          </a:p>
          <a:p>
            <a:pPr marL="0" indent="0" algn="just">
              <a:buNone/>
            </a:pPr>
            <a:r>
              <a:rPr lang="ar-IQ" sz="3200" dirty="0"/>
              <a:t>-	تطوير طرائق لتحسين هذه العمليات</a:t>
            </a:r>
            <a:r>
              <a:rPr lang="ar-IQ" dirty="0"/>
              <a:t>.</a:t>
            </a:r>
          </a:p>
          <a:p>
            <a:pPr marL="0" indent="0">
              <a:buNone/>
            </a:pPr>
            <a:endParaRPr lang="ar-IQ" dirty="0"/>
          </a:p>
        </p:txBody>
      </p:sp>
    </p:spTree>
    <p:extLst>
      <p:ext uri="{BB962C8B-B14F-4D97-AF65-F5344CB8AC3E}">
        <p14:creationId xmlns:p14="http://schemas.microsoft.com/office/powerpoint/2010/main" val="3051769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style>
          <a:lnRef idx="3">
            <a:schemeClr val="lt1"/>
          </a:lnRef>
          <a:fillRef idx="1">
            <a:schemeClr val="accent2"/>
          </a:fillRef>
          <a:effectRef idx="1">
            <a:schemeClr val="accent2"/>
          </a:effectRef>
          <a:fontRef idx="minor">
            <a:schemeClr val="lt1"/>
          </a:fontRef>
        </p:style>
        <p:txBody>
          <a:bodyPr/>
          <a:lstStyle/>
          <a:p>
            <a:pPr marL="0" indent="0" algn="just">
              <a:buNone/>
            </a:pPr>
            <a:r>
              <a:rPr lang="ar-IQ" sz="3600" dirty="0"/>
              <a:t>وإذا أعطينا تعريفا له في إطار علم النفس نقول أنه الدراسة العلمية للسلوك الإنساني خلال مختلف العمليات التربوية.</a:t>
            </a:r>
          </a:p>
          <a:p>
            <a:pPr marL="0" indent="0" algn="just">
              <a:buNone/>
            </a:pPr>
            <a:r>
              <a:rPr lang="ar-IQ" sz="3600" dirty="0"/>
              <a:t>ولقد عرف ديفيد </a:t>
            </a:r>
            <a:r>
              <a:rPr lang="ar-IQ" sz="3600" dirty="0" err="1"/>
              <a:t>أوزبول</a:t>
            </a:r>
            <a:r>
              <a:rPr lang="ar-IQ" sz="3600" dirty="0"/>
              <a:t> </a:t>
            </a:r>
            <a:r>
              <a:rPr lang="ar-IQ" sz="3600" dirty="0" err="1"/>
              <a:t>وروبرسون</a:t>
            </a:r>
            <a:r>
              <a:rPr lang="ar-IQ" sz="3600" dirty="0"/>
              <a:t> علم النفس التربوي، بأنه مجموعة العلاقات المشتقة تجريبيا أو منطقيا بين العوامل والمتغيرات في الموقف المدرسي والنواتج المرغوبة كما تقاس بمؤشرات السلوك العقلي.</a:t>
            </a:r>
          </a:p>
          <a:p>
            <a:pPr marL="0" indent="0" algn="just">
              <a:buNone/>
            </a:pPr>
            <a:r>
              <a:rPr lang="ar-IQ" sz="3600" dirty="0"/>
              <a:t>ويعرفه </a:t>
            </a:r>
            <a:r>
              <a:rPr lang="ar-IQ" sz="3600" dirty="0" err="1"/>
              <a:t>ديبوا</a:t>
            </a:r>
            <a:r>
              <a:rPr lang="ar-IQ" sz="3600" dirty="0"/>
              <a:t> (</a:t>
            </a:r>
            <a:r>
              <a:rPr lang="en-US" sz="3600" dirty="0"/>
              <a:t>Dubois) </a:t>
            </a:r>
            <a:r>
              <a:rPr lang="ar-IQ" sz="3600" dirty="0"/>
              <a:t>فيقول: علم النفس التربوي من العلوم النظرية التطبيقية التي تحاول فهم ما يجري في المدرسة وفي غرفة الصف، وفهم أسباب حدوثه. </a:t>
            </a:r>
          </a:p>
          <a:p>
            <a:pPr marL="0" indent="0">
              <a:buNone/>
            </a:pPr>
            <a:endParaRPr lang="ar-IQ" dirty="0"/>
          </a:p>
        </p:txBody>
      </p:sp>
    </p:spTree>
    <p:extLst>
      <p:ext uri="{BB962C8B-B14F-4D97-AF65-F5344CB8AC3E}">
        <p14:creationId xmlns:p14="http://schemas.microsoft.com/office/powerpoint/2010/main" val="2654226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991944"/>
          </a:xfrm>
        </p:spPr>
        <p:style>
          <a:lnRef idx="3">
            <a:schemeClr val="lt1"/>
          </a:lnRef>
          <a:fillRef idx="1">
            <a:schemeClr val="accent1"/>
          </a:fillRef>
          <a:effectRef idx="1">
            <a:schemeClr val="accent1"/>
          </a:effectRef>
          <a:fontRef idx="minor">
            <a:schemeClr val="lt1"/>
          </a:fontRef>
        </p:style>
        <p:txBody>
          <a:bodyPr>
            <a:normAutofit/>
          </a:bodyPr>
          <a:lstStyle/>
          <a:p>
            <a:pPr marL="0" indent="0" algn="just">
              <a:buNone/>
            </a:pPr>
            <a:r>
              <a:rPr lang="ar-IQ" sz="2800" dirty="0"/>
              <a:t>كما يُعرف » بأنه علم تجريبي يدرس سلوك المتعلم خلال ممارسته لعملية التعلم.«   </a:t>
            </a:r>
          </a:p>
          <a:p>
            <a:pPr marL="0" indent="0" algn="just">
              <a:buNone/>
            </a:pPr>
            <a:r>
              <a:rPr lang="ar-IQ" sz="2800" dirty="0"/>
              <a:t>يعرفه ويترك (</a:t>
            </a:r>
            <a:r>
              <a:rPr lang="en-US" sz="2800" dirty="0" err="1"/>
              <a:t>Wittrock</a:t>
            </a:r>
            <a:r>
              <a:rPr lang="en-US" sz="2800" dirty="0"/>
              <a:t>) </a:t>
            </a:r>
            <a:r>
              <a:rPr lang="ar-IQ" sz="2800" dirty="0"/>
              <a:t>على أنه العلم الذي يدرس مشكلات التربية وحلها من خلال مفاهيم ومبادئ علم النفس المختلفة.</a:t>
            </a:r>
          </a:p>
          <a:p>
            <a:pPr marL="0" indent="0" algn="just">
              <a:buNone/>
            </a:pPr>
            <a:r>
              <a:rPr lang="ar-IQ" sz="2800" dirty="0"/>
              <a:t>يعرفه </a:t>
            </a:r>
            <a:r>
              <a:rPr lang="ar-IQ" sz="2800" dirty="0" err="1"/>
              <a:t>كيج</a:t>
            </a:r>
            <a:r>
              <a:rPr lang="ar-IQ" sz="2800" dirty="0"/>
              <a:t> </a:t>
            </a:r>
            <a:r>
              <a:rPr lang="ar-IQ" sz="2800" dirty="0" err="1"/>
              <a:t>وبيرلينر</a:t>
            </a:r>
            <a:r>
              <a:rPr lang="ar-IQ" sz="2800" dirty="0"/>
              <a:t> (</a:t>
            </a:r>
            <a:r>
              <a:rPr lang="en-US" sz="2800" dirty="0"/>
              <a:t>Gage &amp;Berliner) </a:t>
            </a:r>
            <a:r>
              <a:rPr lang="ar-IQ" sz="2800" dirty="0"/>
              <a:t>على أنه دراسة التعلم والتعليم والمدرسة وما يرتبط بها من عمليات باستخدام مفاهيم ومبادئ علم النفس.</a:t>
            </a:r>
          </a:p>
          <a:p>
            <a:pPr marL="0" indent="0" algn="just">
              <a:buNone/>
            </a:pPr>
            <a:r>
              <a:rPr lang="ar-IQ" sz="2800" dirty="0"/>
              <a:t>ويعرفه </a:t>
            </a:r>
            <a:r>
              <a:rPr lang="ar-IQ" sz="2800" dirty="0" err="1"/>
              <a:t>برونر</a:t>
            </a:r>
            <a:r>
              <a:rPr lang="ar-IQ" sz="2800" dirty="0"/>
              <a:t> (</a:t>
            </a:r>
            <a:r>
              <a:rPr lang="en-US" sz="2800" dirty="0"/>
              <a:t>Bruner) </a:t>
            </a:r>
            <a:r>
              <a:rPr lang="ar-IQ" sz="2800" dirty="0"/>
              <a:t>على أنه الدراسة العلمية للسلوك الإنساني في المواقف التربوية، أي أنه العلم الذي يربط بين علم النفس والتربية.( )</a:t>
            </a:r>
          </a:p>
          <a:p>
            <a:pPr marL="0" indent="0" algn="just">
              <a:buNone/>
            </a:pPr>
            <a:r>
              <a:rPr lang="ar-IQ" sz="2800" dirty="0"/>
              <a:t>من خلال هذه التعريفات يتضح لنا أن هذا العلم الجديد هو أحد ميادين علم النفس النظرية والتطبيقية التي تُعنى بالمتعلم في كل جوانبه العقلية النفسية الاجتماعية التربوية وتسخيرها لفهم وتوجيه واستغلال التعلم والتعليم. </a:t>
            </a:r>
          </a:p>
          <a:p>
            <a:pPr marL="0" indent="0" algn="just">
              <a:buNone/>
            </a:pPr>
            <a:endParaRPr lang="ar-IQ" sz="2800" dirty="0"/>
          </a:p>
        </p:txBody>
      </p:sp>
    </p:spTree>
    <p:extLst>
      <p:ext uri="{BB962C8B-B14F-4D97-AF65-F5344CB8AC3E}">
        <p14:creationId xmlns:p14="http://schemas.microsoft.com/office/powerpoint/2010/main" val="3630361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pPr algn="just"/>
            <a:r>
              <a:rPr lang="ar-IQ" sz="3200" dirty="0"/>
              <a:t>ب- تحديد مجاله ومواضيعه:</a:t>
            </a:r>
          </a:p>
          <a:p>
            <a:pPr algn="just"/>
            <a:r>
              <a:rPr lang="ar-IQ" sz="3200" dirty="0"/>
              <a:t>لتحديد موضوعات علم النفس التربوي قام  مثلا "</a:t>
            </a:r>
            <a:r>
              <a:rPr lang="ar-IQ" sz="3200" dirty="0" err="1"/>
              <a:t>يال</a:t>
            </a:r>
            <a:r>
              <a:rPr lang="ar-IQ" sz="3200" dirty="0"/>
              <a:t>" عام 1971 بمسح للمؤلفات في هذا المجال (مائة كتاب) وحلل محتواها فوجد أكثر الموضوعات تكرارا:</a:t>
            </a:r>
          </a:p>
          <a:p>
            <a:pPr algn="just"/>
            <a:r>
              <a:rPr lang="ar-IQ" sz="3200" dirty="0"/>
              <a:t>-	النمو في مختلف جوانبه الانفعالي والمعرفي والاجتماعي والفسيولوجي.</a:t>
            </a:r>
          </a:p>
          <a:p>
            <a:pPr algn="just"/>
            <a:r>
              <a:rPr lang="ar-IQ" sz="3200" dirty="0"/>
              <a:t>-	عمليات التعلم ونظريات التعلم وطرق التدريس وتنظيم الموقف التعليمي. </a:t>
            </a:r>
          </a:p>
          <a:p>
            <a:pPr algn="just"/>
            <a:r>
              <a:rPr lang="ar-IQ" sz="3200" dirty="0"/>
              <a:t>-	القياس والتقويم: بناء الاختبارات التحصيلية وشروطها...</a:t>
            </a:r>
          </a:p>
          <a:p>
            <a:pPr algn="just"/>
            <a:r>
              <a:rPr lang="ar-IQ" sz="3200" dirty="0"/>
              <a:t>-	التفاعل الاجتماعي: بين التلاميذ أنفسهم وبين التلاميذ والمعلمين.</a:t>
            </a:r>
          </a:p>
          <a:p>
            <a:pPr algn="just"/>
            <a:r>
              <a:rPr lang="ar-IQ" sz="3200" dirty="0"/>
              <a:t>-	الصحة النفسية للفرد والتوافق النفسي والمدرسي.</a:t>
            </a:r>
          </a:p>
          <a:p>
            <a:endParaRPr lang="ar-IQ" dirty="0"/>
          </a:p>
        </p:txBody>
      </p:sp>
    </p:spTree>
    <p:extLst>
      <p:ext uri="{BB962C8B-B14F-4D97-AF65-F5344CB8AC3E}">
        <p14:creationId xmlns:p14="http://schemas.microsoft.com/office/powerpoint/2010/main" val="3628776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207968"/>
          </a:xfr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ar-IQ" sz="2800" dirty="0"/>
              <a:t>المتمعن في الموضوعات التي يهتم بها هذا العلم يجدها متنوعة ومتناثرة، لكن في جوهرها تدور حول واقع المشكلات التي تواجه المعلم أثناء أداء مهمة التعليم والتدريس سواء تعلق الأمر بالمعلم نفسه أو المتعلم أو المادة المُعلمة وظروف التدريس، هي مواضيع تدور حول مختلف عناصر المنظومة كما هو في الشكل (1). و يتحدث </a:t>
            </a:r>
            <a:r>
              <a:rPr lang="ar-IQ" sz="2800" dirty="0" err="1"/>
              <a:t>ديبوا</a:t>
            </a:r>
            <a:r>
              <a:rPr lang="ar-IQ" sz="2800" dirty="0"/>
              <a:t> عن مختلف موضوعات علم النفس التربوي الذي يعتبره فرعا من فروع علم النفس التطبيقي فيحصرها في العوامل والمتغيرات التي  تساعد على فهم السلوك وضبطه والتنبؤ به في إطار المواقف التعلمية والتي يحددها في الجوانب التالية</a:t>
            </a:r>
            <a:r>
              <a:rPr lang="ar-IQ" sz="2800" dirty="0" smtClean="0"/>
              <a:t>:</a:t>
            </a:r>
          </a:p>
          <a:p>
            <a:pPr marL="0" indent="0" algn="just">
              <a:buNone/>
            </a:pPr>
            <a:r>
              <a:rPr lang="ar-IQ" sz="2800" dirty="0"/>
              <a:t>-	خصائص المتعلم وطبيعة الفروق الفردية.</a:t>
            </a:r>
          </a:p>
          <a:p>
            <a:pPr marL="0" indent="0" algn="just">
              <a:buNone/>
            </a:pPr>
            <a:r>
              <a:rPr lang="ar-IQ" sz="2800" dirty="0"/>
              <a:t>-	مشكلات الطفل التطورية ذات العلاقة بالسلوك المدرسي والتوافق والدافعية.</a:t>
            </a:r>
          </a:p>
          <a:p>
            <a:pPr marL="0" indent="0" algn="just">
              <a:buNone/>
            </a:pPr>
            <a:r>
              <a:rPr lang="ar-IQ" sz="2800" dirty="0"/>
              <a:t>-	استراتيجيات تخطيط وتنفيذ العملية التعليمية التعلمية.</a:t>
            </a:r>
          </a:p>
          <a:p>
            <a:pPr marL="0" indent="0" algn="just">
              <a:buNone/>
            </a:pPr>
            <a:r>
              <a:rPr lang="ar-IQ" sz="2800" dirty="0"/>
              <a:t>استراتيجيات تصميم الاختبارات وقياس السلوك. </a:t>
            </a:r>
          </a:p>
          <a:p>
            <a:pPr marL="0" indent="0" algn="just">
              <a:buNone/>
            </a:pPr>
            <a:endParaRPr lang="ar-IQ" sz="2800" dirty="0"/>
          </a:p>
        </p:txBody>
      </p:sp>
    </p:spTree>
    <p:extLst>
      <p:ext uri="{BB962C8B-B14F-4D97-AF65-F5344CB8AC3E}">
        <p14:creationId xmlns:p14="http://schemas.microsoft.com/office/powerpoint/2010/main" val="3184390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style>
          <a:lnRef idx="1">
            <a:schemeClr val="accent1"/>
          </a:lnRef>
          <a:fillRef idx="3">
            <a:schemeClr val="accent1"/>
          </a:fillRef>
          <a:effectRef idx="2">
            <a:schemeClr val="accent1"/>
          </a:effectRef>
          <a:fontRef idx="minor">
            <a:schemeClr val="lt1"/>
          </a:fontRef>
        </p:style>
        <p:txBody>
          <a:bodyPr/>
          <a:lstStyle/>
          <a:p>
            <a:pPr marL="0" indent="0" algn="just">
              <a:buNone/>
            </a:pPr>
            <a:r>
              <a:rPr lang="ar-IQ" sz="2800" dirty="0"/>
              <a:t>غير أننا يمكن تلخيص موضوعاته وقضاياه في ما يلي:</a:t>
            </a:r>
          </a:p>
          <a:p>
            <a:pPr marL="0" indent="0" algn="just">
              <a:buNone/>
            </a:pPr>
            <a:r>
              <a:rPr lang="ar-IQ" sz="2800" dirty="0"/>
              <a:t>      1. خصائص المتعلم النمائية: وهي دراسة مراحل النمو الإنساني في مظاهره المختلفة (المظهر النفسي- الحركي، الوجداني، وخاصة المعرفي) والعوامل المؤثرة فيه قصد توظيف هذه الخصائص النمائية في عملية التعليم والتعلم لتطوير القدرات الفردية (مع مراعاة الفروق الفردية). </a:t>
            </a:r>
          </a:p>
          <a:p>
            <a:pPr marL="0" indent="0" algn="just">
              <a:buNone/>
            </a:pPr>
            <a:r>
              <a:rPr lang="ar-IQ" sz="2800" dirty="0"/>
              <a:t>      2. عملية التعلم: ويتناول جميع جوانب السلوك الإنساني (السلوك الإدراكي، المعرفي، </a:t>
            </a:r>
            <a:r>
              <a:rPr lang="ar-IQ" sz="2800" dirty="0" err="1"/>
              <a:t>الإجتماعي</a:t>
            </a:r>
            <a:r>
              <a:rPr lang="ar-IQ" sz="2800" dirty="0"/>
              <a:t>، النفسي- الحركي...)، معرفة كيفية حدوث التعلم وقوانينه وشروطه والعوامل المؤثرة فيه.</a:t>
            </a:r>
          </a:p>
          <a:p>
            <a:pPr marL="0" indent="0" algn="just">
              <a:buNone/>
            </a:pPr>
            <a:r>
              <a:rPr lang="ar-IQ" sz="2800" dirty="0"/>
              <a:t>      3. دافعية التعلم: وهي المحرك الأساسي لحدوث عملية التعلم، أي معرفة الظروف البيئية المناسبة والمساعدة على إحداث التغيرات </a:t>
            </a:r>
            <a:r>
              <a:rPr lang="ar-IQ" sz="2800" dirty="0" err="1"/>
              <a:t>الايجابية</a:t>
            </a:r>
            <a:r>
              <a:rPr lang="ar-IQ" sz="2800" dirty="0"/>
              <a:t> المرجوة في سلوك أي متعلم. </a:t>
            </a:r>
          </a:p>
          <a:p>
            <a:pPr marL="0" indent="0">
              <a:buNone/>
            </a:pPr>
            <a:endParaRPr lang="ar-IQ" dirty="0"/>
          </a:p>
        </p:txBody>
      </p:sp>
    </p:spTree>
    <p:extLst>
      <p:ext uri="{BB962C8B-B14F-4D97-AF65-F5344CB8AC3E}">
        <p14:creationId xmlns:p14="http://schemas.microsoft.com/office/powerpoint/2010/main" val="1063606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style>
          <a:lnRef idx="0">
            <a:schemeClr val="accent1"/>
          </a:lnRef>
          <a:fillRef idx="3">
            <a:schemeClr val="accent1"/>
          </a:fillRef>
          <a:effectRef idx="3">
            <a:schemeClr val="accent1"/>
          </a:effectRef>
          <a:fontRef idx="minor">
            <a:schemeClr val="lt1"/>
          </a:fontRef>
        </p:style>
        <p:txBody>
          <a:bodyPr/>
          <a:lstStyle/>
          <a:p>
            <a:pPr marL="0" indent="0">
              <a:buNone/>
            </a:pPr>
            <a:r>
              <a:rPr lang="ar-IQ" dirty="0"/>
              <a:t>. الفروق الفردية بين المتعلمين: نظرا لاختلاف العوامل المؤثرة في النمو (العوامل البيئية (الطبيعية والاجتماعية) والوراثية)، فإن الفروقات الفردية تعد شيئا طبيعيا، إذ نجد اختلافات جوهرية بين المتعلمين من حيث القدرات العقلية والانفعالية والنفسية- الحركية وغيرها. فعلم النفس يأخذ بعين الاعتبار هذه الفروقات الفردية في تصميم المادة المُتعلمة وطريقة عرضها من طرف المعلم.</a:t>
            </a:r>
          </a:p>
          <a:p>
            <a:pPr marL="0" indent="0">
              <a:buNone/>
            </a:pPr>
            <a:r>
              <a:rPr lang="ar-IQ" dirty="0"/>
              <a:t>    5. قياس و تقويم عملية التعلم: من أجل معرفة مدى تحقيق الأهداف ونجاعة الطريقة وملاءمة المادة للمتعلم، كان التقويم من أهم الموضوعات التي يهتم بها علم النفس التربوي.</a:t>
            </a:r>
          </a:p>
          <a:p>
            <a:pPr marL="0" indent="0">
              <a:buNone/>
            </a:pPr>
            <a:r>
              <a:rPr lang="ar-IQ" dirty="0"/>
              <a:t>    6. بيئة التعلم: فالظروف العامة التي يحدث فيها أي تعلم تعتبر كذلك أساسية: فالمحيط الفيزيائي والبشري أي غرفة الدراسة والعلاقات بين المتعلمين والمعلمين والإدارة المدرسية ومختلف عمليات الاتصال من المواضيع التي يهتم بها هذا العلم نظرا لتأثيرها على التعلم. هي مجالات مختلفة يهتم بها علم النفس التربوي، هذه المجالات يحددها سيفرت </a:t>
            </a:r>
            <a:r>
              <a:rPr lang="ar-IQ" dirty="0" err="1"/>
              <a:t>وكليفن</a:t>
            </a:r>
            <a:r>
              <a:rPr lang="ar-IQ" dirty="0"/>
              <a:t> (</a:t>
            </a:r>
            <a:r>
              <a:rPr lang="en-US" dirty="0"/>
              <a:t>Seifert &amp;</a:t>
            </a:r>
            <a:r>
              <a:rPr lang="en-US" dirty="0" err="1"/>
              <a:t>Klevin</a:t>
            </a:r>
            <a:r>
              <a:rPr lang="en-US" dirty="0"/>
              <a:t>) </a:t>
            </a:r>
            <a:r>
              <a:rPr lang="ar-IQ" dirty="0"/>
              <a:t>في أربع مجالات كما هو مبين في الجدول الموالي( )  رقم (1).</a:t>
            </a:r>
          </a:p>
          <a:p>
            <a:pPr marL="0" indent="0">
              <a:buNone/>
            </a:pPr>
            <a:endParaRPr lang="ar-IQ" dirty="0"/>
          </a:p>
        </p:txBody>
      </p:sp>
    </p:spTree>
    <p:extLst>
      <p:ext uri="{BB962C8B-B14F-4D97-AF65-F5344CB8AC3E}">
        <p14:creationId xmlns:p14="http://schemas.microsoft.com/office/powerpoint/2010/main" val="3555594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5" y="332656"/>
            <a:ext cx="7632848" cy="563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14708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1318</Words>
  <Application>Microsoft Office PowerPoint</Application>
  <PresentationFormat>عرض على الشاشة (3:4)‏</PresentationFormat>
  <Paragraphs>41</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تدفق</vt:lpstr>
      <vt:lpstr>محاضرة الثانية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الثانية </dc:title>
  <dc:creator>DR.Ahmed Saker 2o1O</dc:creator>
  <cp:lastModifiedBy>DR.Ahmed Saker 2o1O</cp:lastModifiedBy>
  <cp:revision>1</cp:revision>
  <dcterms:created xsi:type="dcterms:W3CDTF">2018-12-15T18:40:23Z</dcterms:created>
  <dcterms:modified xsi:type="dcterms:W3CDTF">2018-12-15T18:41:10Z</dcterms:modified>
</cp:coreProperties>
</file>