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40" r:id="rId1"/>
  </p:sldMasterIdLst>
  <p:notesMasterIdLst>
    <p:notesMasterId r:id="rId124"/>
  </p:notesMasterIdLst>
  <p:sldIdLst>
    <p:sldId id="256" r:id="rId2"/>
    <p:sldId id="257" r:id="rId3"/>
    <p:sldId id="258" r:id="rId4"/>
    <p:sldId id="259" r:id="rId5"/>
    <p:sldId id="262"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 id="365" r:id="rId110"/>
    <p:sldId id="366" r:id="rId111"/>
    <p:sldId id="367" r:id="rId112"/>
    <p:sldId id="368" r:id="rId113"/>
    <p:sldId id="369" r:id="rId114"/>
    <p:sldId id="370" r:id="rId115"/>
    <p:sldId id="371" r:id="rId116"/>
    <p:sldId id="372" r:id="rId117"/>
    <p:sldId id="373" r:id="rId118"/>
    <p:sldId id="374" r:id="rId119"/>
    <p:sldId id="375" r:id="rId120"/>
    <p:sldId id="376" r:id="rId121"/>
    <p:sldId id="377" r:id="rId122"/>
    <p:sldId id="378" r:id="rId12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706" autoAdjust="0"/>
    <p:restoredTop sz="94660"/>
  </p:normalViewPr>
  <p:slideViewPr>
    <p:cSldViewPr>
      <p:cViewPr>
        <p:scale>
          <a:sx n="70" d="100"/>
          <a:sy n="70" d="100"/>
        </p:scale>
        <p:origin x="-1398" y="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A53BE5B-B3BC-426B-9F8C-A5425F00F693}" type="datetimeFigureOut">
              <a:rPr lang="ar-IQ" smtClean="0"/>
              <a:t>23/03/1440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A87C463-ED6D-4348-BE4B-1A3864E4FB0D}" type="slidenum">
              <a:rPr lang="ar-IQ" smtClean="0"/>
              <a:t>‹#›</a:t>
            </a:fld>
            <a:endParaRPr lang="ar-IQ"/>
          </a:p>
        </p:txBody>
      </p:sp>
    </p:spTree>
    <p:extLst>
      <p:ext uri="{BB962C8B-B14F-4D97-AF65-F5344CB8AC3E}">
        <p14:creationId xmlns:p14="http://schemas.microsoft.com/office/powerpoint/2010/main" val="162043537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7A87C463-ED6D-4348-BE4B-1A3864E4FB0D}" type="slidenum">
              <a:rPr lang="ar-IQ" smtClean="0"/>
              <a:t>2</a:t>
            </a:fld>
            <a:endParaRPr lang="ar-IQ"/>
          </a:p>
        </p:txBody>
      </p:sp>
    </p:spTree>
    <p:extLst>
      <p:ext uri="{BB962C8B-B14F-4D97-AF65-F5344CB8AC3E}">
        <p14:creationId xmlns:p14="http://schemas.microsoft.com/office/powerpoint/2010/main" val="3071141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7A87C463-ED6D-4348-BE4B-1A3864E4FB0D}" type="slidenum">
              <a:rPr lang="ar-IQ" smtClean="0"/>
              <a:t>6</a:t>
            </a:fld>
            <a:endParaRPr lang="ar-IQ"/>
          </a:p>
        </p:txBody>
      </p:sp>
    </p:spTree>
    <p:extLst>
      <p:ext uri="{BB962C8B-B14F-4D97-AF65-F5344CB8AC3E}">
        <p14:creationId xmlns:p14="http://schemas.microsoft.com/office/powerpoint/2010/main" val="958557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5327232F-E9A1-4904-AFE8-F411BC3F669A}" type="datetimeFigureOut">
              <a:rPr lang="ar-IQ" smtClean="0"/>
              <a:t>23/03/1440</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CD201E27-CF0F-4FA4-977F-9A7A307DE1E1}"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327232F-E9A1-4904-AFE8-F411BC3F669A}" type="datetimeFigureOut">
              <a:rPr lang="ar-IQ" smtClean="0"/>
              <a:t>23/03/1440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D201E27-CF0F-4FA4-977F-9A7A307DE1E1}"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327232F-E9A1-4904-AFE8-F411BC3F669A}" type="datetimeFigureOut">
              <a:rPr lang="ar-IQ" smtClean="0"/>
              <a:t>23/03/1440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D201E27-CF0F-4FA4-977F-9A7A307DE1E1}"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327232F-E9A1-4904-AFE8-F411BC3F669A}" type="datetimeFigureOut">
              <a:rPr lang="ar-IQ" smtClean="0"/>
              <a:t>23/03/1440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D201E27-CF0F-4FA4-977F-9A7A307DE1E1}"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5327232F-E9A1-4904-AFE8-F411BC3F669A}" type="datetimeFigureOut">
              <a:rPr lang="ar-IQ" smtClean="0"/>
              <a:t>23/03/1440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D201E27-CF0F-4FA4-977F-9A7A307DE1E1}"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327232F-E9A1-4904-AFE8-F411BC3F669A}" type="datetimeFigureOut">
              <a:rPr lang="ar-IQ" smtClean="0"/>
              <a:t>23/03/1440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D201E27-CF0F-4FA4-977F-9A7A307DE1E1}"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5327232F-E9A1-4904-AFE8-F411BC3F669A}" type="datetimeFigureOut">
              <a:rPr lang="ar-IQ" smtClean="0"/>
              <a:t>23/03/1440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D201E27-CF0F-4FA4-977F-9A7A307DE1E1}"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5327232F-E9A1-4904-AFE8-F411BC3F669A}" type="datetimeFigureOut">
              <a:rPr lang="ar-IQ" smtClean="0"/>
              <a:t>23/03/1440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D201E27-CF0F-4FA4-977F-9A7A307DE1E1}"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27232F-E9A1-4904-AFE8-F411BC3F669A}" type="datetimeFigureOut">
              <a:rPr lang="ar-IQ" smtClean="0"/>
              <a:t>23/03/1440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D201E27-CF0F-4FA4-977F-9A7A307DE1E1}"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327232F-E9A1-4904-AFE8-F411BC3F669A}" type="datetimeFigureOut">
              <a:rPr lang="ar-IQ" smtClean="0"/>
              <a:t>23/03/1440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D201E27-CF0F-4FA4-977F-9A7A307DE1E1}"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5327232F-E9A1-4904-AFE8-F411BC3F669A}" type="datetimeFigureOut">
              <a:rPr lang="ar-IQ" smtClean="0"/>
              <a:t>23/03/1440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CD201E27-CF0F-4FA4-977F-9A7A307DE1E1}"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327232F-E9A1-4904-AFE8-F411BC3F669A}" type="datetimeFigureOut">
              <a:rPr lang="ar-IQ" smtClean="0"/>
              <a:t>23/03/1440</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D201E27-CF0F-4FA4-977F-9A7A307DE1E1}"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17581" y="620688"/>
            <a:ext cx="7175351" cy="1793167"/>
          </a:xfrm>
        </p:spPr>
        <p:txBody>
          <a:bodyPr>
            <a:noAutofit/>
          </a:bodyPr>
          <a:lstStyle/>
          <a:p>
            <a:r>
              <a:rPr lang="ar-IQ" sz="9600" dirty="0" smtClean="0">
                <a:latin typeface="Aref Ruqaa" pitchFamily="2" charset="-78"/>
                <a:cs typeface="Aref Ruqaa" pitchFamily="2" charset="-78"/>
              </a:rPr>
              <a:t>علم النفس التربوي </a:t>
            </a:r>
            <a:endParaRPr lang="ar-IQ" sz="9600" dirty="0">
              <a:latin typeface="Aref Ruqaa" pitchFamily="2" charset="-78"/>
              <a:cs typeface="Aref Ruqaa" pitchFamily="2" charset="-78"/>
            </a:endParaRPr>
          </a:p>
        </p:txBody>
      </p:sp>
      <p:sp>
        <p:nvSpPr>
          <p:cNvPr id="3" name="عنوان فرعي 2"/>
          <p:cNvSpPr>
            <a:spLocks noGrp="1"/>
          </p:cNvSpPr>
          <p:nvPr>
            <p:ph type="subTitle" idx="1"/>
          </p:nvPr>
        </p:nvSpPr>
        <p:spPr>
          <a:xfrm>
            <a:off x="251520" y="4725144"/>
            <a:ext cx="8062912" cy="1752600"/>
          </a:xfrm>
        </p:spPr>
        <p:txBody>
          <a:bodyPr>
            <a:normAutofit/>
          </a:bodyPr>
          <a:lstStyle/>
          <a:p>
            <a:r>
              <a:rPr lang="ar-SA" sz="4000" dirty="0" err="1" smtClean="0">
                <a:solidFill>
                  <a:schemeClr val="tx1"/>
                </a:solidFill>
                <a:latin typeface="Aref Ruqaa" pitchFamily="2" charset="-78"/>
                <a:cs typeface="Aref Ruqaa" pitchFamily="2" charset="-78"/>
              </a:rPr>
              <a:t>اعداد</a:t>
            </a:r>
            <a:r>
              <a:rPr lang="ar-SA" sz="4000" dirty="0" smtClean="0">
                <a:solidFill>
                  <a:schemeClr val="tx1"/>
                </a:solidFill>
                <a:latin typeface="Aref Ruqaa" pitchFamily="2" charset="-78"/>
                <a:cs typeface="Aref Ruqaa" pitchFamily="2" charset="-78"/>
              </a:rPr>
              <a:t> </a:t>
            </a:r>
          </a:p>
          <a:p>
            <a:r>
              <a:rPr lang="ar-SA" sz="4000" dirty="0" err="1" smtClean="0">
                <a:latin typeface="Aref Ruqaa" pitchFamily="2" charset="-78"/>
                <a:cs typeface="Aref Ruqaa" pitchFamily="2" charset="-78"/>
              </a:rPr>
              <a:t>م.م</a:t>
            </a:r>
            <a:r>
              <a:rPr lang="ar-SA" sz="4000" dirty="0" smtClean="0">
                <a:latin typeface="Aref Ruqaa" pitchFamily="2" charset="-78"/>
                <a:cs typeface="Aref Ruqaa" pitchFamily="2" charset="-78"/>
              </a:rPr>
              <a:t> نجاة حمدي </a:t>
            </a:r>
            <a:endParaRPr lang="ar-IQ" sz="4000" dirty="0">
              <a:solidFill>
                <a:schemeClr val="tx1"/>
              </a:solidFill>
              <a:latin typeface="Aref Ruqaa" pitchFamily="2" charset="-78"/>
              <a:cs typeface="Aref Ruqaa" pitchFamily="2" charset="-78"/>
            </a:endParaRPr>
          </a:p>
        </p:txBody>
      </p:sp>
    </p:spTree>
    <p:extLst>
      <p:ext uri="{BB962C8B-B14F-4D97-AF65-F5344CB8AC3E}">
        <p14:creationId xmlns:p14="http://schemas.microsoft.com/office/powerpoint/2010/main" val="1772108836"/>
      </p:ext>
    </p:extLst>
  </p:cSld>
  <p:clrMapOvr>
    <a:masterClrMapping/>
  </p:clrMapOvr>
  <mc:AlternateContent xmlns:mc="http://schemas.openxmlformats.org/markup-compatibility/2006" xmlns:p14="http://schemas.microsoft.com/office/powerpoint/2010/main">
    <mc:Choice Requires="p14">
      <p:transition spd="slow" p14:dur="800">
        <p:circle/>
        <p:sndAc>
          <p:stSnd>
            <p:snd r:embed="rId2" name="chimes.wav"/>
          </p:stSnd>
        </p:sndAc>
      </p:transition>
    </mc:Choice>
    <mc:Fallback xmlns="">
      <p:transition spd="slow">
        <p:circle/>
        <p:sndAc>
          <p:stSnd>
            <p:snd r:embed="rId3" name="chimes.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txBody>
          <a:bodyPr>
            <a:normAutofit/>
          </a:bodyPr>
          <a:lstStyle/>
          <a:p>
            <a:pPr marL="0" indent="0" algn="just">
              <a:buNone/>
            </a:pPr>
            <a:r>
              <a:rPr lang="ar-IQ" sz="3200" dirty="0"/>
              <a:t>والوظيفة الأساسية للتربية عند </a:t>
            </a:r>
            <a:r>
              <a:rPr lang="ar-IQ" sz="3200" dirty="0" err="1"/>
              <a:t>هيربارت</a:t>
            </a:r>
            <a:r>
              <a:rPr lang="ar-IQ" sz="3200" dirty="0"/>
              <a:t> هي أنها تمد العقل بالأفكار والتجارب.</a:t>
            </a:r>
          </a:p>
          <a:p>
            <a:pPr marL="0" indent="0" algn="just">
              <a:buNone/>
            </a:pPr>
            <a:r>
              <a:rPr lang="ar-IQ" sz="3200" dirty="0"/>
              <a:t>رغم إسهامات هذا العالم وغيره في ترسيخ علم النفس التربوي وتحديد معالمه بين العلوم الأخرى فإنه في الواقع (علم النفس التربوي) كعلم تجريبي مستقل عن الفلسفة ظهر في الربع الأخير من القرن التاسع عشر على يد </a:t>
            </a:r>
            <a:r>
              <a:rPr lang="ar-IQ" sz="3200" dirty="0" err="1"/>
              <a:t>ادوارد</a:t>
            </a:r>
            <a:r>
              <a:rPr lang="ar-IQ" sz="3200" dirty="0"/>
              <a:t> </a:t>
            </a:r>
            <a:r>
              <a:rPr lang="ar-IQ" sz="3200" dirty="0" err="1"/>
              <a:t>ثرندايك</a:t>
            </a:r>
            <a:r>
              <a:rPr lang="ar-IQ" sz="3200" dirty="0"/>
              <a:t> (</a:t>
            </a:r>
            <a:r>
              <a:rPr lang="en-US" sz="3200" dirty="0"/>
              <a:t>Thorndike, Edward Lee) (1874-1949) </a:t>
            </a:r>
            <a:r>
              <a:rPr lang="ar-IQ" sz="3200" dirty="0"/>
              <a:t>الأمريكي الذي ألف أول كتاب له حول هذا الموضوع عام 1903 تحت عنوان "علم النفس التربوي" (</a:t>
            </a:r>
            <a:r>
              <a:rPr lang="en-US" sz="3200" dirty="0"/>
              <a:t>Educational Psychology) » </a:t>
            </a:r>
            <a:r>
              <a:rPr lang="ar-IQ" sz="3200" dirty="0"/>
              <a:t>ولم يبدأ هذا العلم في اتخاذ صورة واضحة إلا منذ عام 1920 وقد تتابعت الاهتمامات والمؤلفات والبحوث الأكاديمية حول هذا العلم، وأنشئت المعامل والمختبرات الخاصة به، وظهرت المجلات المتخصصة </a:t>
            </a:r>
          </a:p>
          <a:p>
            <a:pPr marL="0" indent="0" algn="just">
              <a:buNone/>
            </a:pPr>
            <a:endParaRPr lang="ar-IQ" sz="3200" dirty="0"/>
          </a:p>
        </p:txBody>
      </p:sp>
    </p:spTree>
    <p:extLst>
      <p:ext uri="{BB962C8B-B14F-4D97-AF65-F5344CB8AC3E}">
        <p14:creationId xmlns:p14="http://schemas.microsoft.com/office/powerpoint/2010/main" val="411693840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ومفاهيم الفرد تلعب دورا رئيسيا في كيفية إدراكه وتنظيمه للأشياء (الأشخاص وحتى الأفكار) الموجودة من حوله. فهي بمثابة القوانين المنظمة والمحددة لكيفية الإدراك، ففي ميدان التربية كل تلميذ يجب أن يحصل على مفاهيم عديدة وصور ذهنية مختلفة حول ما يدور من حوله في الحياة حتى تصبح العملية التعليمية ذات معنى. فالمفاهيم ذات وظيفة مهمة في عملية التعلم إذ تساعد على:</a:t>
            </a:r>
          </a:p>
          <a:p>
            <a:pPr marL="0" indent="0">
              <a:buNone/>
            </a:pPr>
            <a:r>
              <a:rPr lang="ar-IQ" dirty="0"/>
              <a:t> - تبسيط العالم الواقعي من أجل تواصل وتفاهم يتسم بالكفاية.</a:t>
            </a:r>
          </a:p>
          <a:p>
            <a:pPr marL="0" indent="0">
              <a:buNone/>
            </a:pPr>
            <a:r>
              <a:rPr lang="ar-IQ" dirty="0"/>
              <a:t> - تنظيم خبراتنا بصورة يسهل استدعاؤها والتعامل معها. </a:t>
            </a:r>
          </a:p>
          <a:p>
            <a:pPr marL="0" indent="0">
              <a:buNone/>
            </a:pPr>
            <a:r>
              <a:rPr lang="ar-IQ" dirty="0"/>
              <a:t>على العموم يمكن استخلاص أهمية دراسة المفاهيم والمدركات في بعض النواحي منها أن: </a:t>
            </a:r>
          </a:p>
          <a:p>
            <a:pPr marL="0" indent="0">
              <a:buNone/>
            </a:pPr>
            <a:endParaRPr lang="ar-IQ" dirty="0"/>
          </a:p>
        </p:txBody>
      </p:sp>
    </p:spTree>
    <p:extLst>
      <p:ext uri="{BB962C8B-B14F-4D97-AF65-F5344CB8AC3E}">
        <p14:creationId xmlns:p14="http://schemas.microsoft.com/office/powerpoint/2010/main" val="189461490"/>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10000"/>
          </a:bodyPr>
          <a:lstStyle/>
          <a:p>
            <a:pPr marL="0" indent="0">
              <a:buNone/>
            </a:pPr>
            <a:r>
              <a:rPr lang="ar-IQ" dirty="0"/>
              <a:t> 1- فهم المفاهيم والمدركات يجعل المادة الدراسية أكثر شمولا.</a:t>
            </a:r>
          </a:p>
          <a:p>
            <a:pPr marL="0" indent="0">
              <a:buNone/>
            </a:pPr>
            <a:r>
              <a:rPr lang="ar-IQ" dirty="0"/>
              <a:t>      2- فهم المفاهيم والمدركات هو الطريق الرئيسي نحو زيادة فاعلية انتقال أثر التدريب والتعلّم.</a:t>
            </a:r>
          </a:p>
          <a:p>
            <a:pPr marL="0" indent="0">
              <a:buNone/>
            </a:pPr>
            <a:r>
              <a:rPr lang="ar-IQ" dirty="0"/>
              <a:t>    3- تساعد الطفل على اكتساب </a:t>
            </a:r>
            <a:r>
              <a:rPr lang="ar-IQ" dirty="0" err="1"/>
              <a:t>الإهتمامات</a:t>
            </a:r>
            <a:r>
              <a:rPr lang="ar-IQ" dirty="0"/>
              <a:t> و الميول العلمية بطريقة وظيفية.</a:t>
            </a:r>
          </a:p>
          <a:p>
            <a:pPr marL="0" indent="0">
              <a:buNone/>
            </a:pPr>
            <a:r>
              <a:rPr lang="ar-IQ" dirty="0"/>
              <a:t>    4- تساعد الطفل في تسهيل عمليات التعلم والتعليم.</a:t>
            </a:r>
          </a:p>
          <a:p>
            <a:pPr marL="0" indent="0">
              <a:buNone/>
            </a:pPr>
            <a:r>
              <a:rPr lang="ar-IQ" dirty="0"/>
              <a:t>    5- تفهم كيفية نمو وتطور مفاهيم الأطفال من أجل إعداد البرامج والأساليب والطرق الناجحة التي تساعد على إنماء تلك المفاهيم والمدركات وتطورها.</a:t>
            </a:r>
          </a:p>
          <a:p>
            <a:pPr marL="0" indent="0">
              <a:buNone/>
            </a:pPr>
            <a:r>
              <a:rPr lang="ar-IQ" dirty="0"/>
              <a:t>   6- تساعد الطفل في توظيف المعلومات وذلك باستخدامها في الفهم والتفسير لما يثيرهم في البيئة.</a:t>
            </a:r>
          </a:p>
          <a:p>
            <a:pPr marL="0" indent="0">
              <a:buNone/>
            </a:pPr>
            <a:r>
              <a:rPr lang="ar-IQ" dirty="0"/>
              <a:t>   7- تزويد الطفل بالحقائق والمعلومات التي تعينه في الإدراك، التصنيف والتمييز.</a:t>
            </a:r>
          </a:p>
          <a:p>
            <a:pPr marL="0" indent="0">
              <a:buNone/>
            </a:pPr>
            <a:r>
              <a:rPr lang="ar-IQ" dirty="0"/>
              <a:t>على العموم فإن تكوين المفاهيم  يعني تبسيط المعلومات لسهولة التعامل معها، إلا أن المبالغة في هذا </a:t>
            </a:r>
            <a:r>
              <a:rPr lang="ar-IQ" dirty="0" err="1"/>
              <a:t>الإتجاه</a:t>
            </a:r>
            <a:r>
              <a:rPr lang="ar-IQ" dirty="0"/>
              <a:t> قد تؤدي إلى الإضرار بعملية التعلم، فهذا التبسيط المبالغ فيه يكون على حساب الدراسة العميقة للظواهر الفريدة من حولنا. فإذا توقفنا عند معرفتنا أن كل شيء له جناحين فهو طائر ويستطيع الطيران فإن هذا لا يمنعنا من التنبه إلى الخصائص المميّزة لكل نوع       من أنواع الطيور لمعرفة خصائصها ومميزاتها.</a:t>
            </a:r>
          </a:p>
        </p:txBody>
      </p:sp>
    </p:spTree>
    <p:extLst>
      <p:ext uri="{BB962C8B-B14F-4D97-AF65-F5344CB8AC3E}">
        <p14:creationId xmlns:p14="http://schemas.microsoft.com/office/powerpoint/2010/main" val="427736779"/>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19936"/>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فتدريس المفاهيم وتعلّمها من المواضيع الجوهرية في العملية التعليمية التعلمية، لأن تدريس المفاهيم جنبا إلى جنب مع التعميمات والنظريات والمبادئ تساعد على التعلم أحسن لأن المفاهيم كذلك تساهم مثلا في حل بعض صعوبات التعلم خلال </a:t>
            </a:r>
            <a:r>
              <a:rPr lang="ar-IQ" dirty="0" err="1"/>
              <a:t>إنتقال</a:t>
            </a:r>
            <a:r>
              <a:rPr lang="ar-IQ" dirty="0"/>
              <a:t> الطلاب من صف إلى آخر، فما يأتي أولا يعتبر كنقطة </a:t>
            </a:r>
            <a:r>
              <a:rPr lang="ar-IQ" dirty="0" err="1"/>
              <a:t>إرتكاز</a:t>
            </a:r>
            <a:r>
              <a:rPr lang="ar-IQ" dirty="0"/>
              <a:t> ضرورية فيما بعد وما سيأتي بعد لابد وأن يدعم المعلومات السابقة. فالبحث في موضوع المفاهيـم والمدركات العلمية وعلاقتها بعمليتي التعليم  والتعلّم أمر يهم كل معلم ومربي حتى يستطيع من خلالها وضع البرامج والخطط التدريسية المناسبة لكل مادة وكل تلميذ وفي المستوى المطلوب.</a:t>
            </a:r>
          </a:p>
          <a:p>
            <a:pPr marL="0" indent="0">
              <a:buNone/>
            </a:pPr>
            <a:r>
              <a:rPr lang="ar-IQ" dirty="0"/>
              <a:t>  1- تعريف المفهوم:</a:t>
            </a:r>
          </a:p>
          <a:p>
            <a:pPr marL="0" indent="0">
              <a:buNone/>
            </a:pPr>
            <a:r>
              <a:rPr lang="ar-IQ" dirty="0"/>
              <a:t>تعددت تعاريف "المفهوم" بتعدد الزوايا والنظريات التي يُدرك بها هذا المصطلح، فعُرِّف كأنه صنف من المثيرات التي يمكن أن تكوَن مجموعة أشياء أو حوادث أو أشخاص تشترك معا بخصائص عامة ويشار إليها باسم خاص ("</a:t>
            </a:r>
            <a:r>
              <a:rPr lang="ar-IQ" dirty="0" err="1"/>
              <a:t>دسيسكو</a:t>
            </a:r>
            <a:r>
              <a:rPr lang="ar-IQ" dirty="0"/>
              <a:t>").</a:t>
            </a:r>
          </a:p>
          <a:p>
            <a:pPr marL="0" indent="0">
              <a:buNone/>
            </a:pPr>
            <a:endParaRPr lang="ar-IQ" dirty="0"/>
          </a:p>
        </p:txBody>
      </p:sp>
    </p:spTree>
    <p:extLst>
      <p:ext uri="{BB962C8B-B14F-4D97-AF65-F5344CB8AC3E}">
        <p14:creationId xmlns:p14="http://schemas.microsoft.com/office/powerpoint/2010/main" val="1316259069"/>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10000"/>
          </a:bodyPr>
          <a:lstStyle/>
          <a:p>
            <a:pPr marL="0" indent="0">
              <a:buNone/>
            </a:pPr>
            <a:r>
              <a:rPr lang="ar-IQ" dirty="0"/>
              <a:t>أو أن المفاهيم صنف من المثيرات المشتركة بخصائصها الجوهرية حتى  لو اختلفت فيما بينها بشكل ملحوظ (جانييه وبرجز). </a:t>
            </a:r>
          </a:p>
          <a:p>
            <a:pPr marL="0" indent="0">
              <a:buNone/>
            </a:pPr>
            <a:r>
              <a:rPr lang="ar-IQ" dirty="0"/>
              <a:t> 	أو كتعريف </a:t>
            </a:r>
            <a:r>
              <a:rPr lang="ar-IQ" dirty="0" err="1"/>
              <a:t>برونر</a:t>
            </a:r>
            <a:r>
              <a:rPr lang="ar-IQ" dirty="0"/>
              <a:t> (</a:t>
            </a:r>
            <a:r>
              <a:rPr lang="en-US" dirty="0"/>
              <a:t>Bruner): </a:t>
            </a:r>
            <a:r>
              <a:rPr lang="ar-IQ" dirty="0"/>
              <a:t>المفاهيم عبارة عن مجموعة المصطلحات التي يستخدمها العالم في عمله أو الباحث في بحثه كعناوين يشير كل منها إلى مجموعة من الحوادث أو الظواهر أو العلاقات الواقعة ضمن مجال بحثه.</a:t>
            </a:r>
          </a:p>
          <a:p>
            <a:pPr marL="0" indent="0">
              <a:buNone/>
            </a:pPr>
            <a:r>
              <a:rPr lang="ar-IQ" dirty="0"/>
              <a:t>أو أنه سلسلة من </a:t>
            </a:r>
            <a:r>
              <a:rPr lang="ar-IQ" dirty="0" err="1"/>
              <a:t>الإستدلالات</a:t>
            </a:r>
            <a:r>
              <a:rPr lang="ar-IQ" dirty="0"/>
              <a:t> المتصلة تشير إلى مجموعة من الخصائص الملاحظة لشيء أو حدث يؤدي إلى تحديد فئة معينة تتبعها استدلالات إضافية عن خصائص غير ملحوظة (</a:t>
            </a:r>
            <a:r>
              <a:rPr lang="ar-IQ" dirty="0" err="1"/>
              <a:t>جودنو</a:t>
            </a:r>
            <a:r>
              <a:rPr lang="ar-IQ" dirty="0"/>
              <a:t>) (</a:t>
            </a:r>
            <a:r>
              <a:rPr lang="en-US" dirty="0" err="1"/>
              <a:t>Goodnow</a:t>
            </a:r>
            <a:r>
              <a:rPr lang="en-US" dirty="0"/>
              <a:t>) </a:t>
            </a:r>
            <a:r>
              <a:rPr lang="ar-IQ" dirty="0"/>
              <a:t>وأوستن (</a:t>
            </a:r>
            <a:r>
              <a:rPr lang="en-US" dirty="0"/>
              <a:t>Austin)  .</a:t>
            </a:r>
          </a:p>
          <a:p>
            <a:pPr marL="0" indent="0">
              <a:buNone/>
            </a:pPr>
            <a:r>
              <a:rPr lang="en-US" dirty="0"/>
              <a:t> 	</a:t>
            </a:r>
            <a:r>
              <a:rPr lang="ar-IQ" dirty="0"/>
              <a:t>كما يعرف </a:t>
            </a:r>
            <a:r>
              <a:rPr lang="ar-IQ" dirty="0" err="1"/>
              <a:t>أوسجود</a:t>
            </a:r>
            <a:r>
              <a:rPr lang="ar-IQ" dirty="0"/>
              <a:t> (</a:t>
            </a:r>
            <a:r>
              <a:rPr lang="en-US" dirty="0"/>
              <a:t>Osgood) </a:t>
            </a:r>
            <a:r>
              <a:rPr lang="ar-IQ" dirty="0"/>
              <a:t>المفهوم بأنه </a:t>
            </a:r>
            <a:r>
              <a:rPr lang="ar-IQ" dirty="0" err="1"/>
              <a:t>إستجابة</a:t>
            </a:r>
            <a:r>
              <a:rPr lang="ar-IQ" dirty="0"/>
              <a:t> عامة لعدد من الظواهر والمثيرات التي يشترك بعضها مع البعض الآخر في مظهر من المظاهر.</a:t>
            </a:r>
          </a:p>
          <a:p>
            <a:pPr marL="0" indent="0">
              <a:buNone/>
            </a:pPr>
            <a:r>
              <a:rPr lang="ar-IQ" dirty="0"/>
              <a:t>أما في "معجم علم النفس والتربية" فنجد تعريف "المفهوم العام (</a:t>
            </a:r>
            <a:r>
              <a:rPr lang="en-US" dirty="0"/>
              <a:t>Concept, general)" </a:t>
            </a:r>
            <a:r>
              <a:rPr lang="ar-IQ" dirty="0"/>
              <a:t>كما يلي: »الفكرة التي تمثل عددا من العناصر تشترك كلها في أمر ما، فإذا سمع الإنسان كلمة "أسد" فهم مفهوما عاما هو أنه حيوانا. ويتضمن المفهوم العام المفهوم المجرد (</a:t>
            </a:r>
            <a:r>
              <a:rPr lang="en-US" dirty="0"/>
              <a:t>abstract concept) </a:t>
            </a:r>
            <a:r>
              <a:rPr lang="ar-IQ" dirty="0"/>
              <a:t>وهو صفة أو صفات مشتركة تفهم لشيوعها بين عناصر فئة ما مثل الأسدية والإنسانية والأمانة.»  ومهما اختلفت التعريفات فالمفهوم لابد من أن تتوفر فيه جملة من المعايير هي:</a:t>
            </a:r>
          </a:p>
          <a:p>
            <a:pPr marL="0" indent="0">
              <a:buNone/>
            </a:pPr>
            <a:endParaRPr lang="ar-IQ" dirty="0"/>
          </a:p>
        </p:txBody>
      </p:sp>
    </p:spTree>
    <p:extLst>
      <p:ext uri="{BB962C8B-B14F-4D97-AF65-F5344CB8AC3E}">
        <p14:creationId xmlns:p14="http://schemas.microsoft.com/office/powerpoint/2010/main" val="1565271626"/>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847928"/>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  أن يكون مصطلحا أو رمزا، له دلالة لفظية ويمكن تعريفه.</a:t>
            </a:r>
          </a:p>
          <a:p>
            <a:pPr marL="0" indent="0">
              <a:buNone/>
            </a:pPr>
            <a:r>
              <a:rPr lang="ar-IQ" dirty="0"/>
              <a:t>   - أن يكون تجريدا للخصائص المشتركة لمجموعة من الأشياء.</a:t>
            </a:r>
          </a:p>
          <a:p>
            <a:pPr marL="0" indent="0">
              <a:buNone/>
            </a:pPr>
            <a:r>
              <a:rPr lang="ar-IQ" dirty="0"/>
              <a:t>   - أن يتّسم بالشمول لأنه يشير إلى المواقف أو السّمات التي تتضمنها مجموعة من الأشياء .</a:t>
            </a:r>
          </a:p>
          <a:p>
            <a:pPr marL="0" indent="0">
              <a:buNone/>
            </a:pPr>
            <a:r>
              <a:rPr lang="ar-IQ" dirty="0"/>
              <a:t>المفاهيم يمكن تحديدها كذلك من حيث الصفات التي تتدخل في تكوينها، ويوجد العديد من المزاوجة بين الصفات، فيمكن تصنيف مثلا الأشخاص حسب العمر أو الوزن أو المهنة أو الجنس وغيرها من الصفات.</a:t>
            </a:r>
          </a:p>
          <a:p>
            <a:pPr marL="0" indent="0">
              <a:buNone/>
            </a:pPr>
            <a:endParaRPr lang="ar-IQ" dirty="0"/>
          </a:p>
        </p:txBody>
      </p:sp>
    </p:spTree>
    <p:extLst>
      <p:ext uri="{BB962C8B-B14F-4D97-AF65-F5344CB8AC3E}">
        <p14:creationId xmlns:p14="http://schemas.microsoft.com/office/powerpoint/2010/main" val="81256481"/>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0648"/>
            <a:ext cx="8229600" cy="1143000"/>
          </a:xfrm>
        </p:spPr>
        <p:txBody>
          <a:bodyPr>
            <a:normAutofit/>
          </a:bodyPr>
          <a:lstStyle/>
          <a:p>
            <a:pPr algn="ctr"/>
            <a:r>
              <a:rPr lang="ar-IQ" sz="6600" dirty="0" smtClean="0"/>
              <a:t>المحاضرة التاسعة </a:t>
            </a:r>
            <a:endParaRPr lang="ar-IQ" sz="6600" dirty="0"/>
          </a:p>
        </p:txBody>
      </p:sp>
      <p:sp>
        <p:nvSpPr>
          <p:cNvPr id="3" name="عنصر نائب للمحتوى 2"/>
          <p:cNvSpPr>
            <a:spLocks noGrp="1"/>
          </p:cNvSpPr>
          <p:nvPr>
            <p:ph idx="1"/>
          </p:nvPr>
        </p:nvSpPr>
        <p:spPr>
          <a:xfrm>
            <a:off x="457200" y="1412776"/>
            <a:ext cx="8229600" cy="4911824"/>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pPr marL="0" indent="0">
              <a:buNone/>
            </a:pPr>
            <a:r>
              <a:rPr lang="ar-IQ" dirty="0"/>
              <a:t> 2- أنواع المفاهيم:</a:t>
            </a:r>
          </a:p>
          <a:p>
            <a:pPr marL="0" indent="0">
              <a:buNone/>
            </a:pPr>
            <a:r>
              <a:rPr lang="ar-IQ" dirty="0"/>
              <a:t>كما تعددت تعاريف المفهوم تعددت كذلك أنواعه، إذ نجد هناك وجهات مختلفة لأنواع المفاهيم، فهناك من يرى أننا يمكن تقسيمها إلى قسمين: مفاهيم تلقائية ومفاهيم علمية (</a:t>
            </a:r>
            <a:r>
              <a:rPr lang="ar-IQ" dirty="0" err="1"/>
              <a:t>بياجيه</a:t>
            </a:r>
            <a:r>
              <a:rPr lang="ar-IQ" dirty="0"/>
              <a:t> (</a:t>
            </a:r>
            <a:r>
              <a:rPr lang="en-US" dirty="0"/>
              <a:t>Piaget))،</a:t>
            </a:r>
          </a:p>
          <a:p>
            <a:pPr marL="0" indent="0">
              <a:buNone/>
            </a:pPr>
            <a:r>
              <a:rPr lang="ar-IQ" dirty="0"/>
              <a:t>فالمفاهيم التلقائية: يكتسبها غالبا المتعلم من تلقاء نفسه عبر </a:t>
            </a:r>
            <a:r>
              <a:rPr lang="ar-IQ" dirty="0" err="1"/>
              <a:t>إحتكاكه</a:t>
            </a:r>
            <a:r>
              <a:rPr lang="ar-IQ" dirty="0"/>
              <a:t> بالبيئة من خلال الخبرة الحسيّة المباشرة مثل: مفهوم الحجم.</a:t>
            </a:r>
          </a:p>
          <a:p>
            <a:pPr marL="0" indent="0">
              <a:buNone/>
            </a:pPr>
            <a:r>
              <a:rPr lang="ar-IQ" dirty="0"/>
              <a:t>أمّا المفاهيم العلميّة: فهي التي يكتسبها غالبا المتعلّم عن طريق مرشد أو معلّم مثل: مفهوم التوازي.</a:t>
            </a:r>
          </a:p>
          <a:p>
            <a:pPr marL="0" indent="0">
              <a:buNone/>
            </a:pPr>
            <a:r>
              <a:rPr lang="ar-IQ" dirty="0"/>
              <a:t>أو أن تقسم المفاهيم إلى ثلاثة: مفهوم موصل أو رابط أو موحد ومفهوم غير رابط ومفهوم علائقي (</a:t>
            </a:r>
            <a:r>
              <a:rPr lang="ar-IQ" dirty="0" err="1"/>
              <a:t>برونر</a:t>
            </a:r>
            <a:r>
              <a:rPr lang="ar-IQ" dirty="0"/>
              <a:t>(</a:t>
            </a:r>
            <a:r>
              <a:rPr lang="en-US" dirty="0"/>
              <a:t>Bruner)).</a:t>
            </a:r>
          </a:p>
          <a:p>
            <a:pPr marL="0" indent="0">
              <a:buNone/>
            </a:pPr>
            <a:r>
              <a:rPr lang="en-US" dirty="0"/>
              <a:t>    - </a:t>
            </a:r>
            <a:r>
              <a:rPr lang="ar-IQ" dirty="0"/>
              <a:t>المفاهيم الواصلة أو الرابطة أو الموّحدة: وهي تعرف بمجموعة السّمات المشتركة بين فئة من الأشياء أو المواقف.</a:t>
            </a:r>
          </a:p>
          <a:p>
            <a:pPr marL="0" indent="0">
              <a:buNone/>
            </a:pPr>
            <a:r>
              <a:rPr lang="ar-IQ" dirty="0"/>
              <a:t>    - المفاهيم غير الواصلة أو غير الرّابطة: تعرف بمجموعة السّمات أو الخواص المتباينة بين فئة من العناصر والأشياء أو المواقف.</a:t>
            </a:r>
          </a:p>
          <a:p>
            <a:pPr marL="0" indent="0">
              <a:buNone/>
            </a:pPr>
            <a:r>
              <a:rPr lang="ar-IQ" dirty="0"/>
              <a:t>    - المفاهيم العلائقيّة: هي تعرف بمجموعة السّمات أو الخواص المشتركة المتباينة بين فئة من العناصر أو الأشياء أو المواقف.</a:t>
            </a:r>
          </a:p>
        </p:txBody>
      </p:sp>
    </p:spTree>
    <p:extLst>
      <p:ext uri="{BB962C8B-B14F-4D97-AF65-F5344CB8AC3E}">
        <p14:creationId xmlns:p14="http://schemas.microsoft.com/office/powerpoint/2010/main" val="2721356166"/>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3- المدرك العلمي: </a:t>
            </a:r>
          </a:p>
          <a:p>
            <a:pPr marL="0" indent="0">
              <a:buNone/>
            </a:pPr>
            <a:r>
              <a:rPr lang="ar-IQ" dirty="0"/>
              <a:t>تعددت كذلك تعاريف المدرك العلمي حتى وإن كانت في مجملها تدور حول إبراز العمل العقلي الذهني المحض، من هذه التعريفات نذكر على سبيل المثال:</a:t>
            </a:r>
          </a:p>
          <a:p>
            <a:pPr marL="0" indent="0">
              <a:buNone/>
            </a:pPr>
            <a:r>
              <a:rPr lang="ar-IQ" dirty="0"/>
              <a:t>    - تعريف </a:t>
            </a:r>
            <a:r>
              <a:rPr lang="ar-IQ" dirty="0" err="1"/>
              <a:t>أوسجد</a:t>
            </a:r>
            <a:r>
              <a:rPr lang="ar-IQ" dirty="0"/>
              <a:t>: يقصد بالمدرك، </a:t>
            </a:r>
            <a:r>
              <a:rPr lang="ar-IQ" dirty="0" err="1"/>
              <a:t>إستجابة</a:t>
            </a:r>
            <a:r>
              <a:rPr lang="ar-IQ" dirty="0"/>
              <a:t> عامة لغوية لمجموعة من الظواهر التي ترتبط مع بعضها البعض في مظهر من المظاهر.</a:t>
            </a:r>
          </a:p>
          <a:p>
            <a:pPr marL="0" indent="0">
              <a:buNone/>
            </a:pPr>
            <a:r>
              <a:rPr lang="ar-IQ" dirty="0"/>
              <a:t>    - وكلارك هل يعرف المدرك كالتالي: هي تكوينات علميّة متعدّدة، ترتبط مع بعضها البعض حتى تؤدي إلى ظهور </a:t>
            </a:r>
            <a:r>
              <a:rPr lang="ar-IQ" dirty="0" err="1"/>
              <a:t>إستجابة</a:t>
            </a:r>
            <a:r>
              <a:rPr lang="ar-IQ" dirty="0"/>
              <a:t> معيّنة نتيجة تعرّضه للمثيرات.</a:t>
            </a:r>
          </a:p>
          <a:p>
            <a:pPr marL="0" indent="0">
              <a:buNone/>
            </a:pPr>
            <a:r>
              <a:rPr lang="ar-IQ" dirty="0"/>
              <a:t>   - أما </a:t>
            </a:r>
            <a:r>
              <a:rPr lang="ar-IQ" dirty="0" err="1"/>
              <a:t>أرثر</a:t>
            </a:r>
            <a:r>
              <a:rPr lang="ar-IQ" dirty="0"/>
              <a:t> جيتس فيعرف المدركات باسم "التعميم" وهو إدراك العلاقة أو الخاصيّة المشتركة أو المبدأ في عدد من المواقف. وهو يرى أن الإنسان يستطيع أن يصنف معلوماته فيستعمل رمزا واحدا لمجموعة من المفردات بعد عملية تصنيفها وربطها، وهذا الرّمز الواحد هو المدرك وهذه العملية تحتاج إلى تجميع الخبرات السابقة وإلى قدر كاف من الإلمام باللغة.  هذا التعريف يركز على القدرات العقلية إضافة إلى التجارب أو الخبرات السابقة. وهذا العمل تقوم به الكلمات بصورة رئيسية، وهي تنظم المثيرات أو الظواهر ثم تربط بينها وبين الخبرات السابقة.</a:t>
            </a:r>
          </a:p>
          <a:p>
            <a:pPr marL="0" indent="0">
              <a:buNone/>
            </a:pPr>
            <a:endParaRPr lang="ar-IQ" dirty="0"/>
          </a:p>
        </p:txBody>
      </p:sp>
    </p:spTree>
    <p:extLst>
      <p:ext uri="{BB962C8B-B14F-4D97-AF65-F5344CB8AC3E}">
        <p14:creationId xmlns:p14="http://schemas.microsoft.com/office/powerpoint/2010/main" val="1513628645"/>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19936"/>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غير أن هناك من لا يفرق بين "المدرك" و"المفهوم" كسموك (</a:t>
            </a:r>
            <a:r>
              <a:rPr lang="en-US" dirty="0"/>
              <a:t>Smock) </a:t>
            </a:r>
            <a:r>
              <a:rPr lang="ar-IQ" dirty="0"/>
              <a:t>الذي يرى أن المدرك هو استجابة رمزية عامة لمجموعة من المثيرات ليس بينها بالضرورة عناصر مشتركة ولكنّها تتجمع في تنظيمات إدراكية أو أنماط إدراكية معينة.</a:t>
            </a:r>
          </a:p>
          <a:p>
            <a:pPr marL="0" indent="0">
              <a:buNone/>
            </a:pPr>
            <a:r>
              <a:rPr lang="ar-IQ" dirty="0"/>
              <a:t>مهما اختلفت التعريفات فإنها كلها تتفق على أن المدرك هو </a:t>
            </a:r>
            <a:r>
              <a:rPr lang="ar-IQ" dirty="0" err="1"/>
              <a:t>إستجابة</a:t>
            </a:r>
            <a:r>
              <a:rPr lang="ar-IQ" dirty="0"/>
              <a:t> لفظية لغوية عامة تربط بين مجموعة من المثيرات. غير أنهم لم يتفقوا حول الصفات (الخصائص) المشتركة التي تجمع هذه المدركات ونجد ثلاثة اتجاهات:</a:t>
            </a:r>
          </a:p>
          <a:p>
            <a:pPr marL="0" indent="0">
              <a:buNone/>
            </a:pPr>
            <a:r>
              <a:rPr lang="ar-IQ" dirty="0"/>
              <a:t>       - الأول: يقصد بالخصائص المشتركة تلك العناصر المتطابقة بين المثيرات التي يجمعها المدرك، مثال: مدرك (شجرة) تختلف الأشجار في حجمها ونوعها وشكلها ونوعية ثمارها إلا أنّها جميعا لابدّ أن تشترك في وجود صفات مشتركة فيما بينها.</a:t>
            </a:r>
          </a:p>
          <a:p>
            <a:pPr marL="0" indent="0">
              <a:buNone/>
            </a:pPr>
            <a:endParaRPr lang="ar-IQ" dirty="0"/>
          </a:p>
        </p:txBody>
      </p:sp>
    </p:spTree>
    <p:extLst>
      <p:ext uri="{BB962C8B-B14F-4D97-AF65-F5344CB8AC3E}">
        <p14:creationId xmlns:p14="http://schemas.microsoft.com/office/powerpoint/2010/main" val="1014093643"/>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الثاني: خلاف </a:t>
            </a:r>
            <a:r>
              <a:rPr lang="ar-IQ" dirty="0" err="1"/>
              <a:t>الإتجاه</a:t>
            </a:r>
            <a:r>
              <a:rPr lang="ar-IQ" dirty="0"/>
              <a:t> الأول يحدد هذا الاتجاه الخصائص المشتركة بأنّها علاقات جزئية بين الأشياء وليس تطابقا. مثال: الكرة، حبة بطيخ أحمر ("دلاع")، عجلة السيارة، هي أشياء رغم التباين الموجود فيما بينها إلا أن هناك علاقات جزئية موجودة بين هذه الأشياء أهمها علاقة الدائرية في كل منها.</a:t>
            </a:r>
          </a:p>
          <a:p>
            <a:pPr marL="0" indent="0">
              <a:buNone/>
            </a:pPr>
            <a:r>
              <a:rPr lang="ar-IQ" dirty="0"/>
              <a:t>      - الثالث: يرى هذا الاتجاه أن الخصائص المشتركة هي المعنى المتوسط، مثال: </a:t>
            </a:r>
            <a:r>
              <a:rPr lang="ar-IQ" dirty="0" err="1"/>
              <a:t>الكرمبيط</a:t>
            </a:r>
            <a:r>
              <a:rPr lang="ar-IQ" dirty="0"/>
              <a:t>، الطماطم، البصل، الجزر، ليس بينها علاقة تطابق ولا علاقة جزئيّة ولكنها جميعا تشترك في أنّها من الخضروات.</a:t>
            </a:r>
          </a:p>
          <a:p>
            <a:pPr marL="0" indent="0">
              <a:buNone/>
            </a:pPr>
            <a:endParaRPr lang="ar-IQ" dirty="0"/>
          </a:p>
        </p:txBody>
      </p:sp>
    </p:spTree>
    <p:extLst>
      <p:ext uri="{BB962C8B-B14F-4D97-AF65-F5344CB8AC3E}">
        <p14:creationId xmlns:p14="http://schemas.microsoft.com/office/powerpoint/2010/main" val="2444261065"/>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4 - تعلم المفهوم:</a:t>
            </a:r>
          </a:p>
          <a:p>
            <a:pPr marL="0" indent="0">
              <a:buNone/>
            </a:pPr>
            <a:endParaRPr lang="ar-IQ" dirty="0"/>
          </a:p>
          <a:p>
            <a:pPr marL="0" indent="0">
              <a:buNone/>
            </a:pPr>
            <a:r>
              <a:rPr lang="ar-IQ" dirty="0"/>
              <a:t>هو نشاط عقلي يتمثل في قدرة الفرد على إعطاء </a:t>
            </a:r>
            <a:r>
              <a:rPr lang="ar-IQ" dirty="0" err="1"/>
              <a:t>إستجابة</a:t>
            </a:r>
            <a:r>
              <a:rPr lang="ar-IQ" dirty="0"/>
              <a:t> واحدة لمجموعة من المثيرات التي تشترك معا بخصائص متشابهة ويتضمن عمليتين أساسيتين هما: التمييز والتعميم.</a:t>
            </a:r>
          </a:p>
          <a:p>
            <a:pPr marL="0" indent="0">
              <a:buNone/>
            </a:pPr>
            <a:r>
              <a:rPr lang="ar-IQ" dirty="0"/>
              <a:t>فتعلم المفهوم يتضمن أي نشاط يؤدي إلى تصنيف حوادث أو مثيرات متباينة جزئيا في صنف واحد، وذلك يكون وفق قاعدة معرفية أو عقلية يستخدمها الفرد في تحديد صفة معينة. </a:t>
            </a:r>
          </a:p>
          <a:p>
            <a:pPr marL="0" indent="0">
              <a:buNone/>
            </a:pPr>
            <a:r>
              <a:rPr lang="ar-IQ" dirty="0"/>
              <a:t> 	بعض المفاهيم أسهل تعلما كالتي تمثل أشياء عينية (أشجار، وجوه،...) من الأخرى الأكثر تجريدا كالعدالة والرحمة.</a:t>
            </a:r>
          </a:p>
        </p:txBody>
      </p:sp>
    </p:spTree>
    <p:extLst>
      <p:ext uri="{BB962C8B-B14F-4D97-AF65-F5344CB8AC3E}">
        <p14:creationId xmlns:p14="http://schemas.microsoft.com/office/powerpoint/2010/main" val="38888424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txBody>
          <a:bodyPr>
            <a:normAutofit lnSpcReduction="10000"/>
          </a:bodyPr>
          <a:lstStyle/>
          <a:p>
            <a:pPr marL="0" indent="0">
              <a:buNone/>
            </a:pPr>
            <a:endParaRPr lang="ar-IQ" dirty="0"/>
          </a:p>
          <a:p>
            <a:pPr marL="0" indent="0" algn="just">
              <a:buNone/>
            </a:pPr>
            <a:r>
              <a:rPr lang="ar-IQ" sz="3200" dirty="0"/>
              <a:t>لمعالجة موضوعاته، وعقدت المؤتمرات العلمية التي أسهمت في تحديد طبيعته، إلى أن أصبح هذا العلم من المقررات الأساسية اللازمة لتدريب المعلمين في كليات ومعاهد التربية بمختلف أنواعها ومستوياتها... وبدأ الاهتمام يتحدد ويزيد بعلم النفس التربوي في الثلاثينيات من هذا القرن، حيث تم تحديد موضوع سيكولوجية المواد الدراسية كالقراءة والحساب وانتشرت أبحاث كثيرة في طرق  التدريس، وفي الأربعينيات تطور هذا الفرع نتيجة تأثره بالمفاهيم الإكلينيكية المشتقة من ميدان الطب العقلي والعلاج النفسي، حيث زاد الاهتمام بمشكلات التوافق والتكيف والصحة النفسية للطالب. وفي الخمسينيات زاد الاهتمام بعمليات التعلم داخل غرفة الصف والعلاقات بين الطلبة أنفسهم من جهة أخرى</a:t>
            </a:r>
            <a:r>
              <a:rPr lang="ar-IQ" sz="3200" dirty="0" smtClean="0"/>
              <a:t>.«</a:t>
            </a:r>
            <a:endParaRPr lang="ar-IQ" sz="3200" dirty="0"/>
          </a:p>
          <a:p>
            <a:pPr marL="0" indent="0">
              <a:buNone/>
            </a:pPr>
            <a:endParaRPr lang="ar-IQ" dirty="0"/>
          </a:p>
        </p:txBody>
      </p:sp>
    </p:spTree>
    <p:extLst>
      <p:ext uri="{BB962C8B-B14F-4D97-AF65-F5344CB8AC3E}">
        <p14:creationId xmlns:p14="http://schemas.microsoft.com/office/powerpoint/2010/main" val="3394870180"/>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يعتقد </a:t>
            </a:r>
            <a:r>
              <a:rPr lang="ar-IQ" dirty="0" err="1"/>
              <a:t>بنتون</a:t>
            </a:r>
            <a:r>
              <a:rPr lang="ar-IQ" dirty="0"/>
              <a:t> ج. </a:t>
            </a:r>
            <a:r>
              <a:rPr lang="ar-IQ" dirty="0" err="1"/>
              <a:t>اندروود</a:t>
            </a:r>
            <a:r>
              <a:rPr lang="ar-IQ" dirty="0"/>
              <a:t> (</a:t>
            </a:r>
            <a:r>
              <a:rPr lang="en-US" dirty="0"/>
              <a:t>Benton J. UNDEROOD) </a:t>
            </a:r>
            <a:r>
              <a:rPr lang="ar-IQ" dirty="0"/>
              <a:t>أن تعلم (أو التعرف على) المفاهيم، يتطلب أن يرى الشخص علاقات بين المثيرات. ولكي يرى الفرد مثل هذه العلاقة، يستلزم ذلك أن يوحي كل مثير في مجموعة من المثيرات بنفس الصفة. مثلا إذا رأى طفل مثلثا أزرق اللون ومربعا أزرق اللون فلا بد أن يفكر في صفة "أزرق" بالنسبة لكلا المثيرين. ولكي يفهم الطفل أن مجموعة من الحيوانات هي كلاب لا بد أن يكون قد تعلم أن يطلق عليها </a:t>
            </a:r>
            <a:r>
              <a:rPr lang="ar-IQ" dirty="0" err="1"/>
              <a:t>الإسم</a:t>
            </a:r>
            <a:r>
              <a:rPr lang="ar-IQ" dirty="0"/>
              <a:t> الصحيح أي أن يصدر </a:t>
            </a:r>
            <a:r>
              <a:rPr lang="ar-IQ" dirty="0" err="1"/>
              <a:t>إستجابة</a:t>
            </a:r>
            <a:r>
              <a:rPr lang="ar-IQ" dirty="0"/>
              <a:t> كلب على كل فرد من أفراد هذه المجموعة.    </a:t>
            </a:r>
          </a:p>
          <a:p>
            <a:pPr marL="0" indent="0">
              <a:buNone/>
            </a:pPr>
            <a:r>
              <a:rPr lang="ar-IQ" dirty="0"/>
              <a:t>على كل حال تعلّم المفهوم هو قدرة الفرد على إعطاء </a:t>
            </a:r>
            <a:r>
              <a:rPr lang="ar-IQ" dirty="0" err="1"/>
              <a:t>إستجابة</a:t>
            </a:r>
            <a:r>
              <a:rPr lang="ar-IQ" dirty="0"/>
              <a:t> واحدة لمجموعة من المثيرات التي تشترك معا بخصائص متشابهة، فهو نشاط عقلي تصنيفي يتضمن عمليتين أساسيتين هما: التمييز والتعميم، ويتم تعلّم المفهوم وفق قاعدة معرفية أو عقلية يستخدمها الفرد في تحديد صفة معينة أو أكثر. هذا التعلم يتأثر بعوامل متعلقة بالموضوع المدرَك والظروف العامة، وأخرى متعلقة بالشخص المدرِك.</a:t>
            </a:r>
          </a:p>
          <a:p>
            <a:pPr marL="0" indent="0">
              <a:buNone/>
            </a:pPr>
            <a:endParaRPr lang="ar-IQ" dirty="0"/>
          </a:p>
        </p:txBody>
      </p:sp>
    </p:spTree>
    <p:extLst>
      <p:ext uri="{BB962C8B-B14F-4D97-AF65-F5344CB8AC3E}">
        <p14:creationId xmlns:p14="http://schemas.microsoft.com/office/powerpoint/2010/main" val="794557306"/>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19936"/>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تدريجيا في الفعل، مع معايشة الأحداث، بمناسبة الصدامات والخلافات، والتي تؤدي إلى أحكام قيمية تساعد الفرد على توجيه نفسه في كل حالة خاصة، وتقييم أفعال الآخرين إن كان ذلك يهمه بطريقة مباشرة نوعا ما. وهناك من جهة أخرى تفكير أخلاقي نظري أو لفظي، مرتبط بالتفكير الأول بكل أنواع السلاسل... هذا التفكير يظهر عند الطفل كلما استدعي إلى إصدار أحكاما حول أفعال الآخرين والتي لا تهمه مباشرة...« </a:t>
            </a:r>
          </a:p>
        </p:txBody>
      </p:sp>
    </p:spTree>
    <p:extLst>
      <p:ext uri="{BB962C8B-B14F-4D97-AF65-F5344CB8AC3E}">
        <p14:creationId xmlns:p14="http://schemas.microsoft.com/office/powerpoint/2010/main" val="57298745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أ- العوامل المؤثرة في تعلّم المفهوم أو المدرك العلمي:</a:t>
            </a:r>
          </a:p>
          <a:p>
            <a:pPr marL="0" indent="0">
              <a:buNone/>
            </a:pPr>
            <a:r>
              <a:rPr lang="ar-IQ" dirty="0"/>
              <a:t>              * أعضاء الحس: إذا كانت أعضاء الحس هي القنوات التي تمر من خلالها الخبرات في طريقها للدماغ، فإن حالتها وكفاءتها تؤثران في تعلّم المفاهيم، فالشخص المصاب في إحدى أعضاء حسه (الرؤية، السمع، اللمس،...) سيتأثر في تعلمه لمختلف المفاهيم: الطفل المصاب مثلا بعمى الألوان يدرك الأشياء بصورة تختلف عن الطفل السليم ويؤدي هذا إلى </a:t>
            </a:r>
            <a:r>
              <a:rPr lang="ar-IQ" dirty="0" err="1"/>
              <a:t>إختلاف</a:t>
            </a:r>
            <a:r>
              <a:rPr lang="ar-IQ" dirty="0"/>
              <a:t> في تكوين وتعلّم المفاهيم لديه لأن الإدراك هو الأساس الذي تبنى عليه المفاهيم.</a:t>
            </a:r>
          </a:p>
          <a:p>
            <a:pPr marL="0" indent="0">
              <a:buNone/>
            </a:pPr>
            <a:r>
              <a:rPr lang="ar-IQ" dirty="0"/>
              <a:t>             * الذكاء: يلعب الذكاء دورا مهما في تعلّم المفاهيم.</a:t>
            </a:r>
          </a:p>
          <a:p>
            <a:pPr marL="0" indent="0">
              <a:buNone/>
            </a:pPr>
            <a:r>
              <a:rPr lang="ar-IQ" dirty="0"/>
              <a:t>            * فرص التعلّم: بما أن التعلّم هو تراكم للخبرات فان فرص التعليم المختلفة تسهم في تكوين المفاهيم، لذا ينبغي توفير وتنويع هذه الفرص. </a:t>
            </a:r>
          </a:p>
          <a:p>
            <a:pPr marL="0" indent="0">
              <a:buNone/>
            </a:pPr>
            <a:r>
              <a:rPr lang="ar-IQ" dirty="0"/>
              <a:t>            * نوع الخبرة: لا يكفي أن تكون لدينا فرصا كثيرة للتعلم بل فنوع الخبرة التي نتعرض لها مهمة.</a:t>
            </a:r>
          </a:p>
          <a:p>
            <a:pPr marL="0" indent="0">
              <a:buNone/>
            </a:pPr>
            <a:endParaRPr lang="ar-IQ" dirty="0"/>
          </a:p>
        </p:txBody>
      </p:sp>
    </p:spTree>
    <p:extLst>
      <p:ext uri="{BB962C8B-B14F-4D97-AF65-F5344CB8AC3E}">
        <p14:creationId xmlns:p14="http://schemas.microsoft.com/office/powerpoint/2010/main" val="2938599108"/>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847928"/>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 الجنس: بما أن الأطفال يتدربون منذ الطفولة المبكرة على التفكير والعمل بالأسلوب الذي يناسب أفراد الجنس (التنميط الجنسي) الذي ينتمون إليه، فإن ذلك ينزع إلى الظهور في المعاني التي يربطونها بمختلف الأشياء والخبرات وتزداد الفروق بين الجنسين كلما تقدّم الأطفال بالعمر، بسبب القيام بالأدوار المناسبة لجنسهم. </a:t>
            </a:r>
          </a:p>
          <a:p>
            <a:pPr marL="0" indent="0">
              <a:buNone/>
            </a:pPr>
            <a:r>
              <a:rPr lang="ar-IQ" dirty="0"/>
              <a:t>ولقد تحدثت نظريات علم النفس عن طرق تعلم الفرد (الأطفال والبالغين) للمفهوم ولعل أشهرها نظرية جون </a:t>
            </a:r>
            <a:r>
              <a:rPr lang="ar-IQ" dirty="0" err="1"/>
              <a:t>بياجيه</a:t>
            </a:r>
            <a:r>
              <a:rPr lang="ar-IQ" dirty="0"/>
              <a:t>- جيروم </a:t>
            </a:r>
            <a:r>
              <a:rPr lang="ar-IQ" dirty="0" err="1"/>
              <a:t>برونر</a:t>
            </a:r>
            <a:r>
              <a:rPr lang="ar-IQ" dirty="0"/>
              <a:t>- </a:t>
            </a:r>
            <a:r>
              <a:rPr lang="ar-IQ" dirty="0" err="1"/>
              <a:t>فيكوتسكي</a:t>
            </a:r>
            <a:r>
              <a:rPr lang="ar-IQ" dirty="0"/>
              <a:t>.</a:t>
            </a:r>
          </a:p>
          <a:p>
            <a:pPr marL="0" indent="0">
              <a:buNone/>
            </a:pPr>
            <a:endParaRPr lang="ar-IQ" dirty="0"/>
          </a:p>
        </p:txBody>
      </p:sp>
    </p:spTree>
    <p:extLst>
      <p:ext uri="{BB962C8B-B14F-4D97-AF65-F5344CB8AC3E}">
        <p14:creationId xmlns:p14="http://schemas.microsoft.com/office/powerpoint/2010/main" val="814140624"/>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1143000"/>
          </a:xfrm>
        </p:spPr>
        <p:txBody>
          <a:bodyPr>
            <a:normAutofit/>
          </a:bodyPr>
          <a:lstStyle/>
          <a:p>
            <a:pPr algn="ctr"/>
            <a:r>
              <a:rPr lang="ar-IQ" sz="6600" dirty="0" smtClean="0"/>
              <a:t>المحاضرة العاشرة </a:t>
            </a:r>
            <a:endParaRPr lang="ar-IQ" sz="6600" dirty="0"/>
          </a:p>
        </p:txBody>
      </p:sp>
      <p:sp>
        <p:nvSpPr>
          <p:cNvPr id="3" name="عنصر نائب للمحتوى 2"/>
          <p:cNvSpPr>
            <a:spLocks noGrp="1"/>
          </p:cNvSpPr>
          <p:nvPr>
            <p:ph idx="1"/>
          </p:nvPr>
        </p:nvSpPr>
        <p:spPr>
          <a:xfrm>
            <a:off x="457200" y="1124744"/>
            <a:ext cx="8229600" cy="5199856"/>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marL="0" indent="0">
              <a:buNone/>
            </a:pPr>
            <a:r>
              <a:rPr lang="ar-IQ" dirty="0"/>
              <a:t>- نظرية </a:t>
            </a:r>
            <a:r>
              <a:rPr lang="ar-IQ" dirty="0" err="1"/>
              <a:t>بياجيه</a:t>
            </a:r>
            <a:r>
              <a:rPr lang="ar-IQ" dirty="0"/>
              <a:t>:</a:t>
            </a:r>
          </a:p>
          <a:p>
            <a:pPr marL="0" indent="0">
              <a:buNone/>
            </a:pPr>
            <a:r>
              <a:rPr lang="ar-IQ" dirty="0"/>
              <a:t>يعترف </a:t>
            </a:r>
            <a:r>
              <a:rPr lang="ar-IQ" dirty="0" err="1"/>
              <a:t>بياجيه</a:t>
            </a:r>
            <a:r>
              <a:rPr lang="ar-IQ" dirty="0"/>
              <a:t> بأن ما يعرفه الإنسان إنما ينجم جزئيا عما يتعلمه من بيئته </a:t>
            </a:r>
            <a:r>
              <a:rPr lang="ar-IQ" dirty="0" err="1"/>
              <a:t>الإجتماعية</a:t>
            </a:r>
            <a:r>
              <a:rPr lang="ar-IQ" dirty="0"/>
              <a:t> والمادية أي من عالم الناس والأشياء، كما يعترف بأن وجود الكائن بصورة سليمة شرط أولي لحصول التعلم ويضيف إلى عوامل التعلم </a:t>
            </a:r>
            <a:r>
              <a:rPr lang="ar-IQ" dirty="0" err="1"/>
              <a:t>الإجتماعية</a:t>
            </a:r>
            <a:r>
              <a:rPr lang="ar-IQ" dirty="0"/>
              <a:t> والمادية </a:t>
            </a:r>
            <a:r>
              <a:rPr lang="ar-IQ" dirty="0" err="1"/>
              <a:t>والنضوجية</a:t>
            </a:r>
            <a:r>
              <a:rPr lang="ar-IQ" dirty="0"/>
              <a:t> عاملا آخر هو عملية الموازنة، وتعني كيف يستطيع الإنسان تنظيم المعلومات المتناثرة في نظام معرفي غير متناقض، وهي لا تنجم مما يراه الإنسان بل إنها تساعد الإنسان على فهم ما يراه. عن طريق هذه القدرة (الموازنة) يستطيع الإنسان تدريجيا الاستدلال ( </a:t>
            </a:r>
            <a:r>
              <a:rPr lang="en-US" dirty="0" err="1"/>
              <a:t>inférence</a:t>
            </a:r>
            <a:r>
              <a:rPr lang="en-US" dirty="0"/>
              <a:t> ) </a:t>
            </a:r>
            <a:r>
              <a:rPr lang="ar-IQ" dirty="0"/>
              <a:t>على الكيفية التي ينبغي أن تكون عليها الأشياء في هذا العالم.</a:t>
            </a:r>
          </a:p>
          <a:p>
            <a:pPr marL="0" indent="0">
              <a:buNone/>
            </a:pPr>
            <a:r>
              <a:rPr lang="ar-IQ" dirty="0"/>
              <a:t>عملية الموازنة تبدأ ببعض </a:t>
            </a:r>
            <a:r>
              <a:rPr lang="ar-IQ" dirty="0" err="1"/>
              <a:t>الإضطراب</a:t>
            </a:r>
            <a:r>
              <a:rPr lang="ar-IQ" dirty="0"/>
              <a:t> إذ يشعر الإنسان بأن هناك شيئا ما ليس على ما يرام وعدم كفاية معارفه لحل المشكلات مما يؤدي إلى حالة عدم التوافق، هذه الحالة تدفع الفرد إلى السعي لاستعادة أو تحقيق التوازن، هذه العملية تتم بإحدى الطريقتين:</a:t>
            </a:r>
          </a:p>
          <a:p>
            <a:pPr marL="0" indent="0">
              <a:buNone/>
            </a:pPr>
            <a:endParaRPr lang="ar-IQ" dirty="0"/>
          </a:p>
        </p:txBody>
      </p:sp>
    </p:spTree>
    <p:extLst>
      <p:ext uri="{BB962C8B-B14F-4D97-AF65-F5344CB8AC3E}">
        <p14:creationId xmlns:p14="http://schemas.microsoft.com/office/powerpoint/2010/main" val="4154454106"/>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19936"/>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 التمثيل (</a:t>
            </a:r>
            <a:r>
              <a:rPr lang="en-US" dirty="0"/>
              <a:t>Assimilation): </a:t>
            </a:r>
            <a:r>
              <a:rPr lang="ar-IQ" dirty="0"/>
              <a:t>يعني به النشاط الذي يقوم به الفرد في الوسط الخارجي بمساعدة ما يملكه من بنيات وخطط والذي يؤدي به إلى إدماج بعض عناصر هذا الوسط في تلك البنيات والخطط، حيث يستخدم الفرد ما يتوفر لديه من معارف بعد إعادة تنظيمها وكشف علاقات جديدة بين عناصرها، فيقوم بتمثل الأشياء الموجودة في البيئة مستخدما الكلمات والرموز إلا أنه     قد يحرّف المعلومات التي قد تواجه تعارضا مع وجهة نظره، وهنا تظهر طريقة من طرق التعميم فيوجد الطفل بين موضوعات ليس لها وحدة خاصة تربط عناصرها في الواقع ويفترض أن الظاهرات الطبيعية كالجبال والأنهار من صنع الإنسان مثلا وذلك لخطأ في التمثل أو التعميم ويرجع ذلك إلى أن الأطفال يقيمون هذه العمليات المعرفية على أساس خبرتهم الجديدة أو الذاتية   والتي يلعب فيها الخيال والأوهام دورا رئيسا.</a:t>
            </a:r>
          </a:p>
        </p:txBody>
      </p:sp>
    </p:spTree>
    <p:extLst>
      <p:ext uri="{BB962C8B-B14F-4D97-AF65-F5344CB8AC3E}">
        <p14:creationId xmlns:p14="http://schemas.microsoft.com/office/powerpoint/2010/main" val="1973139788"/>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775920"/>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marL="0" indent="0">
              <a:buNone/>
            </a:pPr>
            <a:r>
              <a:rPr lang="ar-IQ" dirty="0"/>
              <a:t> * التكيف: ويتم ذلك </a:t>
            </a:r>
            <a:r>
              <a:rPr lang="ar-IQ" dirty="0" err="1"/>
              <a:t>باستدخال</a:t>
            </a:r>
            <a:r>
              <a:rPr lang="ar-IQ" dirty="0"/>
              <a:t> أو اكتساب معارف جديدة تعتبر ضرورية لحل المشكلات المسببة للشعور بعدم التوازن.</a:t>
            </a:r>
          </a:p>
          <a:p>
            <a:pPr marL="0" indent="0">
              <a:buNone/>
            </a:pPr>
            <a:r>
              <a:rPr lang="ar-IQ" dirty="0"/>
              <a:t>يعيد الفرد تنظيم معارفه من وقت إلى آخر بهدف زيادة فاعليتها ويتم ذلك عند التمثيل وعند </a:t>
            </a:r>
            <a:r>
              <a:rPr lang="ar-IQ" dirty="0" err="1"/>
              <a:t>استدخال</a:t>
            </a:r>
            <a:r>
              <a:rPr lang="ar-IQ" dirty="0"/>
              <a:t> معارف جديدة (التكيف)، حيث تنتظم هذه المعارف في مجموعات يربطها عامل مشترك يسمى كل منها مجموعة معرفية (</a:t>
            </a:r>
            <a:r>
              <a:rPr lang="ar-IQ" dirty="0" err="1"/>
              <a:t>سكيمات</a:t>
            </a:r>
            <a:r>
              <a:rPr lang="ar-IQ" dirty="0"/>
              <a:t>) (</a:t>
            </a:r>
            <a:r>
              <a:rPr lang="en-US" dirty="0" err="1"/>
              <a:t>Schème</a:t>
            </a:r>
            <a:r>
              <a:rPr lang="en-US" dirty="0"/>
              <a:t>) </a:t>
            </a:r>
            <a:r>
              <a:rPr lang="ar-IQ" dirty="0"/>
              <a:t>هذه المجموعات المعرفية تتغير كما وكيفا مع النمو.</a:t>
            </a:r>
          </a:p>
          <a:p>
            <a:pPr marL="0" indent="0">
              <a:buNone/>
            </a:pPr>
            <a:r>
              <a:rPr lang="ar-IQ" dirty="0"/>
              <a:t>ويميز </a:t>
            </a:r>
            <a:r>
              <a:rPr lang="ar-IQ" dirty="0" err="1"/>
              <a:t>بياجيه</a:t>
            </a:r>
            <a:r>
              <a:rPr lang="ar-IQ" dirty="0"/>
              <a:t> بين نوعين من المعرفة: المعرفة الشكلية  وهي تشير إلى معرفة المثيرات بمعناها الحرفي فالطفل الرضيع يرى حلمة زجاجة الإرضاع فيبدأ في المص، معرفة لا تنبع من المحاكمة العقلية. معرفة الإجراء (الفعل) المعرفة التي تنبع من المحاكمة، تلك التي تنطوي على التوصل إلى </a:t>
            </a:r>
            <a:r>
              <a:rPr lang="ar-IQ" dirty="0" err="1"/>
              <a:t>الإستدلال</a:t>
            </a:r>
            <a:r>
              <a:rPr lang="ar-IQ" dirty="0"/>
              <a:t> في أي مستوى من المستويات. والمعرفة الإجرائية تهتم بالكيفية التي تتغير عليها الأشياء من حالتها السابقة إلى حالتها الحالية. أما المعرفة الشكلية فتهتم بالأشياء في حالتها الساكنة في لحظة زمنية معينة.</a:t>
            </a:r>
          </a:p>
          <a:p>
            <a:pPr marL="0" indent="0">
              <a:buNone/>
            </a:pPr>
            <a:r>
              <a:rPr lang="ar-IQ" dirty="0"/>
              <a:t>ووفقا لنظرية </a:t>
            </a:r>
            <a:r>
              <a:rPr lang="ar-IQ" dirty="0" err="1"/>
              <a:t>بياجيه</a:t>
            </a:r>
            <a:r>
              <a:rPr lang="ar-IQ" dirty="0"/>
              <a:t> هناك أربع مراحل رئيسية من مراحل التطور المعرفي عند الأطفال:</a:t>
            </a:r>
          </a:p>
          <a:p>
            <a:pPr marL="0" indent="0">
              <a:buNone/>
            </a:pPr>
            <a:endParaRPr lang="ar-IQ" dirty="0"/>
          </a:p>
        </p:txBody>
      </p:sp>
    </p:spTree>
    <p:extLst>
      <p:ext uri="{BB962C8B-B14F-4D97-AF65-F5344CB8AC3E}">
        <p14:creationId xmlns:p14="http://schemas.microsoft.com/office/powerpoint/2010/main" val="2424774604"/>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لو نأخذ تطور الحكم الأخلاقي عند الطفل فنجد </a:t>
            </a:r>
            <a:r>
              <a:rPr lang="ar-IQ" dirty="0" err="1"/>
              <a:t>بياجيه</a:t>
            </a:r>
            <a:r>
              <a:rPr lang="ar-IQ" dirty="0"/>
              <a:t> مثلا يفرق بين مستويين في التفكير الأخلاقي للطفل  »أولا التفكير الأخلاقي الفعلي، "التجربة الأخلاقية"، التي تتكون </a:t>
            </a:r>
          </a:p>
          <a:p>
            <a:pPr marL="0" indent="0">
              <a:buNone/>
            </a:pPr>
            <a:r>
              <a:rPr lang="ar-IQ" dirty="0"/>
              <a:t>         - المرحلة الحسية الحركية: (0-2 سنة)</a:t>
            </a:r>
          </a:p>
          <a:p>
            <a:pPr marL="0" indent="0">
              <a:buNone/>
            </a:pPr>
            <a:r>
              <a:rPr lang="ar-IQ" dirty="0"/>
              <a:t>ففي السنتين الأولى والثانية من عمر الطفل يتعلم الأطفال فكرة </a:t>
            </a:r>
            <a:r>
              <a:rPr lang="ar-IQ" dirty="0" err="1"/>
              <a:t>إستمرارية</a:t>
            </a:r>
            <a:r>
              <a:rPr lang="ar-IQ" dirty="0"/>
              <a:t> الأشياء وانتظامها في العالم الفيزيقي، فمن خلال المسك والمص (الرضاعة) والنظر إلى الأشياء ورميها بعيدا ومن خلال تحريك الأشياء هنا وهناك يتعلم الأطفال بناء فهم جيد نوعا ما لحدود الأشياء الصغيرة وإمكاناتها. وعلى سبيل المثال في نهاية السنة الثانية فالشيء الذي يخبأ أمام الطفل بغطاء يمكن الحصول عليه ثانية.</a:t>
            </a:r>
          </a:p>
          <a:p>
            <a:pPr marL="0" indent="0">
              <a:buNone/>
            </a:pPr>
            <a:r>
              <a:rPr lang="ar-IQ" dirty="0"/>
              <a:t>في نهاية المرحلة الحسية- الحركية ينشأ مفهوم دوام الشيء أو البقاء كنتاج للتجربة الإدراكية والعملية للطفل، والمتمثلة في تطور الخطط الحسية- الحركية التي توفر للطفل قدراً من التكيف مع الأوضاع الخارجية المختلفة والمتغيرة.</a:t>
            </a:r>
          </a:p>
          <a:p>
            <a:pPr marL="0" indent="0">
              <a:buNone/>
            </a:pPr>
            <a:r>
              <a:rPr lang="ar-IQ" dirty="0"/>
              <a:t>ومن خلال التنظيم الحسي الحركي يعرف الأطفال أن بعض التغيرات تؤدي إلى بعض الاختلافات. </a:t>
            </a:r>
          </a:p>
          <a:p>
            <a:pPr marL="0" indent="0">
              <a:buNone/>
            </a:pPr>
            <a:endParaRPr lang="ar-IQ" dirty="0"/>
          </a:p>
        </p:txBody>
      </p:sp>
    </p:spTree>
    <p:extLst>
      <p:ext uri="{BB962C8B-B14F-4D97-AF65-F5344CB8AC3E}">
        <p14:creationId xmlns:p14="http://schemas.microsoft.com/office/powerpoint/2010/main" val="57429442"/>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marL="0" indent="0">
              <a:buNone/>
            </a:pPr>
            <a:r>
              <a:rPr lang="ar-IQ" dirty="0"/>
              <a:t>- المرحلة الحدسية أو مرحلة ما قبل العمليات أو ما قبل المفاهيم: (2-7 سنوات)</a:t>
            </a:r>
          </a:p>
          <a:p>
            <a:pPr marL="0" indent="0">
              <a:buNone/>
            </a:pPr>
            <a:r>
              <a:rPr lang="ar-IQ" dirty="0"/>
              <a:t> 	لعل أهم ما يميزها، هو ظهور الرمزية بتطور الوظيفة الكلامية التي تمكن الطفل من إقامة علاقات أكثر تقدماً مع الكبار من جهة، ومع أترابه من جهة ثانية، وغنى تصوراته وقدرته على مقارنة الأشياء وتحليل وتركيب بعض خصائصها الفيزيائية والكيميائية واستخدام الرموز في نشاطاته المتنوعة. </a:t>
            </a:r>
          </a:p>
          <a:p>
            <a:pPr marL="0" indent="0">
              <a:buNone/>
            </a:pPr>
            <a:r>
              <a:rPr lang="ar-IQ" dirty="0"/>
              <a:t>هذه المرحلة تقدم إضافات هامة إلى إمكانيات الطفل وقدراته كالكلام والتصورات </a:t>
            </a:r>
            <a:r>
              <a:rPr lang="ar-IQ" dirty="0" err="1"/>
              <a:t>واستدخال</a:t>
            </a:r>
            <a:r>
              <a:rPr lang="ar-IQ" dirty="0"/>
              <a:t> الأفعال الخارجية إلى الفكر باستخدام الكلمة أو الرمز بدل الفعل.</a:t>
            </a:r>
          </a:p>
          <a:p>
            <a:pPr marL="0" indent="0">
              <a:buNone/>
            </a:pPr>
            <a:r>
              <a:rPr lang="ar-IQ" dirty="0"/>
              <a:t>       - المرحلة الحسية (العمليات المادية): (7-11 سنة)</a:t>
            </a:r>
          </a:p>
          <a:p>
            <a:pPr marL="0" indent="0">
              <a:buNone/>
            </a:pPr>
            <a:r>
              <a:rPr lang="ar-IQ" dirty="0"/>
              <a:t>مرحلة تحولات عقلية كبيرة من التمركز حول الذات إلى </a:t>
            </a:r>
            <a:r>
              <a:rPr lang="ar-IQ" dirty="0" err="1"/>
              <a:t>الإندماج</a:t>
            </a:r>
            <a:r>
              <a:rPr lang="ar-IQ" dirty="0"/>
              <a:t> </a:t>
            </a:r>
            <a:r>
              <a:rPr lang="ar-IQ" dirty="0" err="1"/>
              <a:t>الإجتماعي</a:t>
            </a:r>
            <a:r>
              <a:rPr lang="ar-IQ" dirty="0"/>
              <a:t>، حيث يبدأ الطفل الذي يستقبل هذه المرحلة بدخوله إلى المدرسة بمشاركة أترابه ألعابهم التمثيلية (الدورية) المعقدة وتنمو لديه بشكل واضح الروح </a:t>
            </a:r>
            <a:r>
              <a:rPr lang="ar-IQ" dirty="0" err="1"/>
              <a:t>الإجتماعية</a:t>
            </a:r>
            <a:r>
              <a:rPr lang="ar-IQ" dirty="0"/>
              <a:t> ويصير أكثر قدرة على فهم الآخرين، وعلى التعبير عن أفكاره وأحاسيسه وعن العلاقات القائمة بين الوقائع والأشياء والحوادث باستخدام أدوات التعليل والربط وظروف الزمان والمكان. كما يستوعب عبر سنوات هذه المرحلة الكثير من المعايير </a:t>
            </a:r>
            <a:r>
              <a:rPr lang="ar-IQ" dirty="0" err="1"/>
              <a:t>الإجتماعية</a:t>
            </a:r>
            <a:r>
              <a:rPr lang="ar-IQ" dirty="0"/>
              <a:t> والقيم الخلقية التي تزوده بإمكانية تقييم أفعاله وأفعال الآخرين.</a:t>
            </a:r>
          </a:p>
          <a:p>
            <a:pPr marL="0" indent="0">
              <a:buNone/>
            </a:pPr>
            <a:endParaRPr lang="ar-IQ" dirty="0"/>
          </a:p>
        </p:txBody>
      </p:sp>
    </p:spTree>
    <p:extLst>
      <p:ext uri="{BB962C8B-B14F-4D97-AF65-F5344CB8AC3E}">
        <p14:creationId xmlns:p14="http://schemas.microsoft.com/office/powerpoint/2010/main" val="374812753"/>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أهم مكتسبات هذه المرحلة على صعيد النشاط العقلي عند الطفل هو تكوين المفاهيم الأساسية للاحتفاظ ("مفهوم الاحتفاظ بالسوائل والحجم والوزن..."). إذ أن الطفل يظهر خلالها مقدرة على القيام بالعمليات العكسية. كأن يصنف الموضوعات الخارجية، ويقيّم العلاقات فيما بينها ويضعها في مجموعات أو فئات (الحيوانات، النباتات، الأثاث المنزلي...) على أساس ما هو مشترك بينها من صفات، كاللون والشكل والحجم والوظيفة وسواها. </a:t>
            </a:r>
          </a:p>
          <a:p>
            <a:pPr marL="0" indent="0">
              <a:buNone/>
            </a:pPr>
            <a:r>
              <a:rPr lang="ar-IQ" dirty="0"/>
              <a:t>ويقوم بالترتيب التصاعدي (من الأصغر إلى الأكبر) أو التنازلي (من الأكبر إلى الأصغر) دون أخطاء. ويستطيع أن يتوصل من خلال المعطيات: أ &lt; ب، ب &lt; ج، إلى أن أ &lt; ج، وأن يدرك مثلا تعاقب المساواة (علاقة التعدي) على شكل أ=ب، ب=ج، ويصل إلى أن أ=ج. بيد أن جميع هذه العمليات المنطقية التي يجريها الطفل في هذه المرحلة ترتبط في مجاله الإدراكي </a:t>
            </a:r>
            <a:r>
              <a:rPr lang="ar-IQ" dirty="0" err="1"/>
              <a:t>إرتباطاً</a:t>
            </a:r>
            <a:r>
              <a:rPr lang="ar-IQ" dirty="0"/>
              <a:t> مباشراً. وهذا معناه أن تفكير الطفل هنا لم يتحرر بعد من سيطرة الإدراك الحسي المباشر وتبعيته لما يقدمه الإحساس من معطيات حول خصائص الأشياء وعلاقاتها بعضها ببعض.</a:t>
            </a:r>
          </a:p>
          <a:p>
            <a:pPr marL="0" indent="0">
              <a:buNone/>
            </a:pPr>
            <a:endParaRPr lang="ar-IQ" dirty="0"/>
          </a:p>
        </p:txBody>
      </p:sp>
    </p:spTree>
    <p:extLst>
      <p:ext uri="{BB962C8B-B14F-4D97-AF65-F5344CB8AC3E}">
        <p14:creationId xmlns:p14="http://schemas.microsoft.com/office/powerpoint/2010/main" val="36401219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txBody>
          <a:bodyPr>
            <a:normAutofit/>
          </a:bodyPr>
          <a:lstStyle/>
          <a:p>
            <a:pPr marL="0" indent="0" algn="just">
              <a:buNone/>
            </a:pPr>
            <a:r>
              <a:rPr lang="ar-IQ" sz="3200" dirty="0"/>
              <a:t>علم النفس التربوي المعاصر استفاد من نظريات التعلم ومن البحوث والاستكشافات العلمية والتجريبية المختلفة في كل الميادين: حول  النمو وعلم الاجتماع ومن الأبحاث والنظريات المتناقضة في بعض الأحيان لمختلف المدارس: السلوكية </a:t>
            </a:r>
            <a:r>
              <a:rPr lang="ar-IQ" sz="3200" dirty="0" err="1"/>
              <a:t>والغشطالطية</a:t>
            </a:r>
            <a:r>
              <a:rPr lang="ar-IQ" sz="3200" dirty="0"/>
              <a:t> والمعرفية وغيرها ومن مختلف البحوث العلمية من ميادين بحث مختلفة خاصة في عصرنا الحالي.</a:t>
            </a:r>
          </a:p>
          <a:p>
            <a:pPr marL="0" indent="0" algn="just">
              <a:buNone/>
            </a:pPr>
            <a:r>
              <a:rPr lang="ar-IQ" sz="3200" dirty="0"/>
              <a:t>فالمعرفة الشمولية والدقيقة لمراحل تطور الحياة النفسية عند الأطفال والمراهقين مثلا و المعرفة المعمقة والعلمية لبعض القضايا والموضوعات النفسية، و معرفة المعطيات البيولوجية التي تتصل بمراحل نمو الطفل والترابطات النفسية والتصورات التي تتصل بطرق التفكير مثلا كلها و غيرها ساعدت على بلورت و استقلال و إثراء علم النفس التربوي.</a:t>
            </a:r>
          </a:p>
          <a:p>
            <a:pPr marL="0" indent="0" algn="just">
              <a:buNone/>
            </a:pPr>
            <a:endParaRPr lang="ar-IQ" sz="3200" dirty="0"/>
          </a:p>
        </p:txBody>
      </p:sp>
    </p:spTree>
    <p:extLst>
      <p:ext uri="{BB962C8B-B14F-4D97-AF65-F5344CB8AC3E}">
        <p14:creationId xmlns:p14="http://schemas.microsoft.com/office/powerpoint/2010/main" val="3407734781"/>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المرحلة المنطقية أو مرحلة العمليات الشكلية (المجردة) (11-15سنة)</a:t>
            </a:r>
          </a:p>
          <a:p>
            <a:pPr marL="0" indent="0">
              <a:buNone/>
            </a:pPr>
            <a:r>
              <a:rPr lang="ar-IQ" dirty="0"/>
              <a:t>لعل أبرز ما تتسم به هو قدرة المراهق على وضع الفرضيات وإجراء المحاكمات </a:t>
            </a:r>
            <a:r>
              <a:rPr lang="ar-IQ" dirty="0" err="1"/>
              <a:t>الإستدلالية</a:t>
            </a:r>
            <a:r>
              <a:rPr lang="ar-IQ" dirty="0"/>
              <a:t> </a:t>
            </a:r>
            <a:r>
              <a:rPr lang="ar-IQ" dirty="0" err="1"/>
              <a:t>والإستنباطية</a:t>
            </a:r>
            <a:r>
              <a:rPr lang="ar-IQ" dirty="0"/>
              <a:t> المنطقية، والقدرة على تمثيل المفاهيم المجرّدة كالخير والعدالة والحق والفضيلة، والقوانين العلمية التي تخضع لها حركة الأجسام والظواهر الطبيعية في الزمان والمكان. ويرتقي بمعرفته من المستوى الحسي إلى المستوى المجرد. </a:t>
            </a:r>
          </a:p>
          <a:p>
            <a:pPr marL="0" indent="0">
              <a:buNone/>
            </a:pPr>
            <a:r>
              <a:rPr lang="ar-IQ" dirty="0"/>
              <a:t>إن التقسيم الذي جاء به </a:t>
            </a:r>
            <a:r>
              <a:rPr lang="ar-IQ" dirty="0" err="1"/>
              <a:t>بياجيه</a:t>
            </a:r>
            <a:r>
              <a:rPr lang="ar-IQ" dirty="0"/>
              <a:t> لمراحل النمو وأطواره لا يعني انفصال تلك المراحل أو </a:t>
            </a:r>
            <a:r>
              <a:rPr lang="ar-IQ" dirty="0" err="1"/>
              <a:t>إستقلالها</a:t>
            </a:r>
            <a:r>
              <a:rPr lang="ar-IQ" dirty="0"/>
              <a:t> بعضها عن بعض بقدر ما يعني أنها حلقات في سلسلة، تكمل كل واحدة منها الأخرى أو تنتج عنها وتمهد لظهورها.</a:t>
            </a:r>
          </a:p>
          <a:p>
            <a:pPr marL="0" indent="0">
              <a:buNone/>
            </a:pPr>
            <a:r>
              <a:rPr lang="ar-IQ" dirty="0"/>
              <a:t>     في تعلّم المفهوم أو المدرك يشير </a:t>
            </a:r>
            <a:r>
              <a:rPr lang="ar-IQ" dirty="0" err="1"/>
              <a:t>بياجيه</a:t>
            </a:r>
            <a:r>
              <a:rPr lang="ar-IQ" dirty="0"/>
              <a:t> إلى وجود ثلاث مراحل رئيسية عند الطفل: المجموعات الخطيّة التصويرية والمجموعات </a:t>
            </a:r>
            <a:r>
              <a:rPr lang="ar-IQ" dirty="0" err="1"/>
              <a:t>اللاخطية</a:t>
            </a:r>
            <a:r>
              <a:rPr lang="ar-IQ" dirty="0"/>
              <a:t> وأخيرا المفاهيم.</a:t>
            </a:r>
          </a:p>
          <a:p>
            <a:pPr marL="0" indent="0">
              <a:buNone/>
            </a:pPr>
            <a:r>
              <a:rPr lang="ar-IQ" dirty="0"/>
              <a:t>والمجموعات الخطية هي تجمعات تتكون دون </a:t>
            </a:r>
            <a:r>
              <a:rPr lang="ar-IQ" dirty="0" err="1"/>
              <a:t>الإلتفاف</a:t>
            </a:r>
            <a:r>
              <a:rPr lang="ar-IQ" dirty="0"/>
              <a:t> إلى صفات المواد التي بين أيدي المتعلم الطفل، يتم تشكيلها لأسباب فردية وإدراكية للتسلية والمتعة الآنية لأن التجمع الحقيقي للمفاهيم ينبغي أن يكون متعمدا.</a:t>
            </a:r>
          </a:p>
          <a:p>
            <a:pPr marL="0" indent="0">
              <a:buNone/>
            </a:pPr>
            <a:endParaRPr lang="ar-IQ" dirty="0"/>
          </a:p>
        </p:txBody>
      </p:sp>
    </p:spTree>
    <p:extLst>
      <p:ext uri="{BB962C8B-B14F-4D97-AF65-F5344CB8AC3E}">
        <p14:creationId xmlns:p14="http://schemas.microsoft.com/office/powerpoint/2010/main" val="4017536850"/>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19936"/>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وليس هناك خطّ فاصل واضح يمثل </a:t>
            </a:r>
            <a:r>
              <a:rPr lang="ar-IQ" dirty="0" err="1"/>
              <a:t>الإنتقال</a:t>
            </a:r>
            <a:r>
              <a:rPr lang="ar-IQ" dirty="0"/>
              <a:t> من المجاميع الخطّية إلى </a:t>
            </a:r>
            <a:r>
              <a:rPr lang="ar-IQ" dirty="0" err="1"/>
              <a:t>اللاّخطيّة</a:t>
            </a:r>
            <a:r>
              <a:rPr lang="ar-IQ" dirty="0"/>
              <a:t> لأن الأساس الأولي للمجاميع </a:t>
            </a:r>
            <a:r>
              <a:rPr lang="ar-IQ" dirty="0" err="1"/>
              <a:t>اللاخطيّة</a:t>
            </a:r>
            <a:r>
              <a:rPr lang="ar-IQ" dirty="0"/>
              <a:t> يبدو في الواقع متعايشا جنبا إلى جنب مع المجاميع الخطية منذ البداية. إن النقلة من مرحلة إلى أخرى هي مسألة تحول من التجميع حسب أوجه الشبه عن طريق الصدفة إلى القيام بالعملية نفسها عمدا، وللأسف ليس من السهل ملاحظة الفروق. </a:t>
            </a:r>
          </a:p>
          <a:p>
            <a:pPr marL="0" indent="0">
              <a:buNone/>
            </a:pPr>
            <a:r>
              <a:rPr lang="ar-IQ" dirty="0" err="1"/>
              <a:t>بياجيه</a:t>
            </a:r>
            <a:r>
              <a:rPr lang="ar-IQ" dirty="0"/>
              <a:t> يرى أن </a:t>
            </a:r>
            <a:r>
              <a:rPr lang="ar-IQ" dirty="0" err="1"/>
              <a:t>الإنتقال</a:t>
            </a:r>
            <a:r>
              <a:rPr lang="ar-IQ" dirty="0"/>
              <a:t> من المجاميع الخطية إلى المجاميع </a:t>
            </a:r>
            <a:r>
              <a:rPr lang="ar-IQ" dirty="0" err="1"/>
              <a:t>اللاخطيّة</a:t>
            </a:r>
            <a:r>
              <a:rPr lang="ar-IQ" dirty="0"/>
              <a:t> يحصل عادة في خلال السنة الرابعة من العمر، وتلك هي المرحلة التي يبدأ فيها الطفل أن يظهر مرونة عقلية ملحوظة إذ يبدأ بتجميع المواد حسب صفة واحدة من صفاتها، وتصنيف الأشكال الهندسية في </a:t>
            </a:r>
            <a:r>
              <a:rPr lang="ar-IQ" dirty="0" err="1"/>
              <a:t>كومات</a:t>
            </a:r>
            <a:r>
              <a:rPr lang="ar-IQ" dirty="0"/>
              <a:t> مناسبة. </a:t>
            </a:r>
          </a:p>
          <a:p>
            <a:pPr marL="0" indent="0">
              <a:buNone/>
            </a:pPr>
            <a:endParaRPr lang="ar-IQ" dirty="0"/>
          </a:p>
        </p:txBody>
      </p:sp>
    </p:spTree>
    <p:extLst>
      <p:ext uri="{BB962C8B-B14F-4D97-AF65-F5344CB8AC3E}">
        <p14:creationId xmlns:p14="http://schemas.microsoft.com/office/powerpoint/2010/main" val="2903520979"/>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19936"/>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ويلاحظ أن الفترة الأولى من مرحلة المجاميع الخطيّة ما زالت تتميّز بوجود عدم </a:t>
            </a:r>
            <a:r>
              <a:rPr lang="ar-IQ" dirty="0" err="1"/>
              <a:t>إنتظام</a:t>
            </a:r>
            <a:r>
              <a:rPr lang="ar-IQ" dirty="0"/>
              <a:t> وحالات من </a:t>
            </a:r>
            <a:r>
              <a:rPr lang="ar-IQ" dirty="0" err="1"/>
              <a:t>الإلتباس</a:t>
            </a:r>
            <a:r>
              <a:rPr lang="ar-IQ" dirty="0"/>
              <a:t>، ففي بداية الأمر قد لا يستطيع الطفل تجميع المواد وقد يترك بعضها دون تجميع.</a:t>
            </a:r>
          </a:p>
          <a:p>
            <a:pPr marL="0" indent="0">
              <a:buNone/>
            </a:pPr>
            <a:r>
              <a:rPr lang="ar-IQ" dirty="0"/>
              <a:t>وتختلف المجموعات الخطية عن المفاهيم من حيث الدرجة وليس النّوع، فالفرق يكمن في الواقع في قدرة الطفل على تغيير الأسس متى ما شاء.</a:t>
            </a:r>
          </a:p>
          <a:p>
            <a:pPr marL="0" indent="0">
              <a:buNone/>
            </a:pPr>
            <a:r>
              <a:rPr lang="ar-IQ" dirty="0"/>
              <a:t>     فكرة </a:t>
            </a:r>
            <a:r>
              <a:rPr lang="ar-IQ" dirty="0" err="1"/>
              <a:t>بياجيه</a:t>
            </a:r>
            <a:r>
              <a:rPr lang="ar-IQ" dirty="0"/>
              <a:t> عن المفاهيم الحقيقية هي في الواقع، السّمو بالعملية العقلية من المحاولة والخطأ إلى التنظيم العقلي المسبق للنتائج النهائية، فمثلا صفة </a:t>
            </a:r>
            <a:r>
              <a:rPr lang="ar-IQ" dirty="0" err="1"/>
              <a:t>الإستدارة</a:t>
            </a:r>
            <a:r>
              <a:rPr lang="ar-IQ" dirty="0"/>
              <a:t> تصبح سمة تجريدية تتجاوز مظهر المواد على انفراد، فالأشياء تكون مستديرة إذا ما امتلكت تلك الخاصية المجرّدة بغض النظر عن لونها وحجمها.</a:t>
            </a:r>
          </a:p>
          <a:p>
            <a:pPr marL="0" indent="0">
              <a:buNone/>
            </a:pPr>
            <a:r>
              <a:rPr lang="ar-IQ" dirty="0"/>
              <a:t>      إن </a:t>
            </a:r>
            <a:r>
              <a:rPr lang="ar-IQ" dirty="0" err="1"/>
              <a:t>الإنتقال</a:t>
            </a:r>
            <a:r>
              <a:rPr lang="ar-IQ" dirty="0"/>
              <a:t> من الأشكال الأكثر بدائية للتجميع عملية طويلة وشاقة بالنسبة للطفل، إلا أن هذا الانتقال التدريجي من الفكر القائم على المدارك إلى الفكر المجرد قد يكون أهمّ عمليّة تطوريّة في مراحل الطفولة، وبما أن المعارف كلّها متدرّجة هرميّة فإنه ينبغي </a:t>
            </a:r>
            <a:r>
              <a:rPr lang="ar-IQ" dirty="0" err="1"/>
              <a:t>الإهتمام</a:t>
            </a:r>
            <a:r>
              <a:rPr lang="ar-IQ"/>
              <a:t> بترسيخ وترصين الخطوات السّابقة. </a:t>
            </a:r>
          </a:p>
        </p:txBody>
      </p:sp>
    </p:spTree>
    <p:extLst>
      <p:ext uri="{BB962C8B-B14F-4D97-AF65-F5344CB8AC3E}">
        <p14:creationId xmlns:p14="http://schemas.microsoft.com/office/powerpoint/2010/main" val="28797078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txBody>
          <a:bodyPr>
            <a:noAutofit/>
          </a:bodyPr>
          <a:lstStyle/>
          <a:p>
            <a:pPr marL="0" indent="0" algn="just">
              <a:buNone/>
            </a:pPr>
            <a:r>
              <a:rPr lang="ar-IQ" sz="3600" dirty="0"/>
              <a:t>لم يعد في الواقع مجرد تطبيقا لنظريات التعلم وسيكولوجية النمو أو مزيجا من النظريات وسيكولوجية التعلم والقياس النفسي والتربوي بل له كيانه » ويعود الفضل في ذلك إلى استخدام العلماء لغة </a:t>
            </a:r>
            <a:r>
              <a:rPr lang="ar-IQ" sz="3600" dirty="0" err="1"/>
              <a:t>الأنساق</a:t>
            </a:r>
            <a:r>
              <a:rPr lang="ar-IQ" sz="3600" dirty="0"/>
              <a:t> أو المنظومات </a:t>
            </a:r>
            <a:r>
              <a:rPr lang="en-US" sz="3600" dirty="0"/>
              <a:t>Systems، </a:t>
            </a:r>
            <a:r>
              <a:rPr lang="ar-IQ" sz="3600" dirty="0"/>
              <a:t>ويقصد بالمنظومة مجموعة من العلاقات المنظمة المتداخلة التي تربط بين أجزاء متفاعلة يتكون منها كل أو نمط يؤدي وظيفة معينة. وقد يكون تصور العملية التعليمية كمنظومة والذي اقترحه روبرت </a:t>
            </a:r>
            <a:r>
              <a:rPr lang="ar-IQ" sz="3600" dirty="0" err="1"/>
              <a:t>جليزر</a:t>
            </a:r>
            <a:r>
              <a:rPr lang="ar-IQ" sz="3600" dirty="0"/>
              <a:t> منذ عام 1962 أكثر التصورات شيوعا.«  وتتألف هذه المنظومة من العناصر التالية: الأهداف التربوية، المدخلات السلوكية،    عمليات التعلم، والتقويم التربوي، كما يوضحه الشكل الموالي:</a:t>
            </a:r>
          </a:p>
        </p:txBody>
      </p:sp>
    </p:spTree>
    <p:extLst>
      <p:ext uri="{BB962C8B-B14F-4D97-AF65-F5344CB8AC3E}">
        <p14:creationId xmlns:p14="http://schemas.microsoft.com/office/powerpoint/2010/main" val="2370919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1379" y="404664"/>
            <a:ext cx="8692621" cy="5976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77486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19936"/>
          </a:xfrm>
        </p:spPr>
        <p:txBody>
          <a:bodyPr>
            <a:normAutofit lnSpcReduction="10000"/>
          </a:bodyPr>
          <a:lstStyle/>
          <a:p>
            <a:pPr marL="0" indent="0">
              <a:buNone/>
            </a:pPr>
            <a:r>
              <a:rPr lang="ar-IQ" dirty="0"/>
              <a:t>وهذه العناصر هي المكونات الأساسية لموضوع علم النفس التربوي. ولو اعتمدنا على هذا النسق في عملية التعلم لقلنا أن أي أستاذ مهما كانت مادته المدرسة وحتى يستغل وقته ويحقق أهدافه التعليمية، عليه أن يعتمد في تدريسه أو بالأحرى في كل حصة من حصصه التعليمية على هذه العناصر ويتساءل قبل تصميم الدرس أو الوحدة التعليمية وأثناء تنفيذها ما هي الأهداف المرجوة من هذه الحصة أو الوحدة؟ ما هي الكفاءات التي  يجب إحداثها أو تثبيتها عند كل متعلم؟ ما هو السلوك المُتعلم الذي يجب أن أعلم المتعلم إياه؟ ما هي التغييرات </a:t>
            </a:r>
            <a:r>
              <a:rPr lang="ar-IQ" dirty="0" err="1"/>
              <a:t>الايجابية</a:t>
            </a:r>
            <a:r>
              <a:rPr lang="ar-IQ" dirty="0"/>
              <a:t> الواجب إحداثها عند كل متعلم؟... ما هو أو ما هي </a:t>
            </a:r>
            <a:r>
              <a:rPr lang="ar-IQ" dirty="0" err="1"/>
              <a:t>السلوكات</a:t>
            </a:r>
            <a:r>
              <a:rPr lang="ar-IQ" dirty="0"/>
              <a:t> أو الكفاءات التي هي بحوزة كل متعلم؟ ماذا باستطاعة المتعلم أن يفعل الآن قبل أن أقدم له الدرس؟ ماذا أفعل حتى أستطيع أن أحدث التغيرات المرجوة في سلوك كل متعلم؟ ما هي الطرق والوسائل التي  أستعملها حتى أصل إلى الأهداف في أسرع وقت ودون جهد كبير مثلا سواء للمتعلم أو لي كمعلم؟... كيف أعرف أن هناك تغير </a:t>
            </a:r>
            <a:r>
              <a:rPr lang="ar-IQ" dirty="0" err="1"/>
              <a:t>ايجابي</a:t>
            </a:r>
            <a:r>
              <a:rPr lang="ar-IQ" dirty="0"/>
              <a:t> في سلوك المتعلم؟ ما هي الوسائل والعلامات التي  تدل أن المتعلم قد أصبحت لديه كفاءات جديدة بإمكانه توظيفها في مواقف تعليمية جديدة؟ كيف أعرف أنني حققت الأهداف التي سطرتها من قبل؟ أي ما هي المخرجات السلوكية؟...</a:t>
            </a:r>
          </a:p>
        </p:txBody>
      </p:sp>
    </p:spTree>
    <p:extLst>
      <p:ext uri="{BB962C8B-B14F-4D97-AF65-F5344CB8AC3E}">
        <p14:creationId xmlns:p14="http://schemas.microsoft.com/office/powerpoint/2010/main" val="25572567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31640" y="188640"/>
            <a:ext cx="6408712" cy="864096"/>
          </a:xfrm>
        </p:spPr>
        <p:txBody>
          <a:bodyPr>
            <a:normAutofit fontScale="90000"/>
          </a:bodyPr>
          <a:lstStyle/>
          <a:p>
            <a:pPr algn="ctr"/>
            <a:r>
              <a:rPr lang="ar-IQ" sz="5400" dirty="0" smtClean="0">
                <a:solidFill>
                  <a:srgbClr val="FF0000"/>
                </a:solidFill>
                <a:latin typeface="Aref Ruqaa" pitchFamily="2" charset="-78"/>
                <a:cs typeface="Aref Ruqaa" pitchFamily="2" charset="-78"/>
              </a:rPr>
              <a:t>محاضرة الثانية </a:t>
            </a:r>
            <a:endParaRPr lang="ar-IQ" sz="5400" dirty="0">
              <a:solidFill>
                <a:srgbClr val="FF0000"/>
              </a:solidFill>
              <a:latin typeface="Aref Ruqaa" pitchFamily="2" charset="-78"/>
              <a:cs typeface="Aref Ruqaa" pitchFamily="2" charset="-78"/>
            </a:endParaRPr>
          </a:p>
        </p:txBody>
      </p:sp>
      <p:sp>
        <p:nvSpPr>
          <p:cNvPr id="3" name="عنصر نائب للمحتوى 2"/>
          <p:cNvSpPr>
            <a:spLocks noGrp="1"/>
          </p:cNvSpPr>
          <p:nvPr>
            <p:ph idx="1"/>
          </p:nvPr>
        </p:nvSpPr>
        <p:spPr>
          <a:xfrm>
            <a:off x="457200" y="1412776"/>
            <a:ext cx="8229600" cy="4752528"/>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0" indent="0" algn="just">
              <a:buNone/>
            </a:pPr>
            <a:r>
              <a:rPr lang="ar-IQ" sz="3200" dirty="0"/>
              <a:t>ا- تعريف علم النفس التربوي:</a:t>
            </a:r>
          </a:p>
          <a:p>
            <a:pPr marL="0" indent="0" algn="just">
              <a:buNone/>
            </a:pPr>
            <a:r>
              <a:rPr lang="ar-IQ" sz="3200" dirty="0"/>
              <a:t>     لتوضيح مصطلح "علم النفس التربوي" تعددت التعريفات وذلك لتعدد الزوايا التي يُؤخذ منها هذا العلم ولتعدد كذلك تعريفات العبارات المكونة لهذا المصطلح: "علم"، "النفس"، "التربية". هذه العبارات التي تعددت معانيها بتعدد العصور والمدارس والفلسفات (ولا نريد في هذا المجال التعمق في هذه العبارات). </a:t>
            </a:r>
          </a:p>
          <a:p>
            <a:pPr marL="0" indent="0" algn="just">
              <a:buNone/>
            </a:pPr>
            <a:endParaRPr lang="ar-IQ" sz="3200" dirty="0"/>
          </a:p>
        </p:txBody>
      </p:sp>
    </p:spTree>
    <p:extLst>
      <p:ext uri="{BB962C8B-B14F-4D97-AF65-F5344CB8AC3E}">
        <p14:creationId xmlns:p14="http://schemas.microsoft.com/office/powerpoint/2010/main" val="33631421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1">
            <a:schemeClr val="accent1"/>
          </a:lnRef>
          <a:fillRef idx="3">
            <a:schemeClr val="accent1"/>
          </a:fillRef>
          <a:effectRef idx="2">
            <a:schemeClr val="accent1"/>
          </a:effectRef>
          <a:fontRef idx="minor">
            <a:schemeClr val="lt1"/>
          </a:fontRef>
        </p:style>
        <p:txBody>
          <a:bodyPr/>
          <a:lstStyle/>
          <a:p>
            <a:pPr marL="0" indent="0" algn="just">
              <a:buNone/>
            </a:pPr>
            <a:r>
              <a:rPr lang="ar-IQ" sz="3200" dirty="0"/>
              <a:t>لقد كان هناك جدل كبير حول ماهية هذا العلم، فإذا كان البعض يرى هذا العلم كمبدأ التطبيق في ميدان التربية والتعليم، أي في غرفة الدراسة، للمعارف والطرائق والأساليب النفسية والنظريات التي توصل إليها علم النفس، فإن البعض الآخر يرى أن علم النفس التربوي له ميدانه المتميز بنظرياته ومناهجه البحثية ومشكلاته وأساليبه الخاصة، وعلى هذا الأساس فمن بين اهتماماته الأساسية نجد:</a:t>
            </a:r>
          </a:p>
          <a:p>
            <a:pPr marL="0" indent="0" algn="just">
              <a:buNone/>
            </a:pPr>
            <a:r>
              <a:rPr lang="ar-IQ" sz="3200" dirty="0"/>
              <a:t>-	فهم عملية التعلم والتعليم</a:t>
            </a:r>
          </a:p>
          <a:p>
            <a:pPr marL="0" indent="0" algn="just">
              <a:buNone/>
            </a:pPr>
            <a:r>
              <a:rPr lang="ar-IQ" sz="3200" dirty="0"/>
              <a:t>-	تطوير طرائق لتحسين هذه العمليات</a:t>
            </a:r>
            <a:r>
              <a:rPr lang="ar-IQ" dirty="0"/>
              <a:t>.</a:t>
            </a:r>
          </a:p>
          <a:p>
            <a:pPr marL="0" indent="0">
              <a:buNone/>
            </a:pPr>
            <a:endParaRPr lang="ar-IQ" dirty="0"/>
          </a:p>
        </p:txBody>
      </p:sp>
    </p:spTree>
    <p:extLst>
      <p:ext uri="{BB962C8B-B14F-4D97-AF65-F5344CB8AC3E}">
        <p14:creationId xmlns:p14="http://schemas.microsoft.com/office/powerpoint/2010/main" val="30597300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19936"/>
          </a:xfrm>
        </p:spPr>
        <p:style>
          <a:lnRef idx="3">
            <a:schemeClr val="lt1"/>
          </a:lnRef>
          <a:fillRef idx="1">
            <a:schemeClr val="accent2"/>
          </a:fillRef>
          <a:effectRef idx="1">
            <a:schemeClr val="accent2"/>
          </a:effectRef>
          <a:fontRef idx="minor">
            <a:schemeClr val="lt1"/>
          </a:fontRef>
        </p:style>
        <p:txBody>
          <a:bodyPr/>
          <a:lstStyle/>
          <a:p>
            <a:pPr marL="0" indent="0" algn="just">
              <a:buNone/>
            </a:pPr>
            <a:r>
              <a:rPr lang="ar-IQ" sz="3600" dirty="0"/>
              <a:t>وإذا أعطينا تعريفا له في إطار علم النفس نقول أنه الدراسة العلمية للسلوك الإنساني خلال مختلف العمليات التربوية.</a:t>
            </a:r>
          </a:p>
          <a:p>
            <a:pPr marL="0" indent="0" algn="just">
              <a:buNone/>
            </a:pPr>
            <a:r>
              <a:rPr lang="ar-IQ" sz="3600" dirty="0"/>
              <a:t>ولقد عرف ديفيد </a:t>
            </a:r>
            <a:r>
              <a:rPr lang="ar-IQ" sz="3600" dirty="0" err="1"/>
              <a:t>أوزبول</a:t>
            </a:r>
            <a:r>
              <a:rPr lang="ar-IQ" sz="3600" dirty="0"/>
              <a:t> </a:t>
            </a:r>
            <a:r>
              <a:rPr lang="ar-IQ" sz="3600" dirty="0" err="1"/>
              <a:t>وروبرسون</a:t>
            </a:r>
            <a:r>
              <a:rPr lang="ar-IQ" sz="3600" dirty="0"/>
              <a:t> علم النفس التربوي، بأنه مجموعة العلاقات المشتقة تجريبيا أو منطقيا بين العوامل والمتغيرات في الموقف المدرسي والنواتج المرغوبة كما تقاس بمؤشرات السلوك العقلي.</a:t>
            </a:r>
          </a:p>
          <a:p>
            <a:pPr marL="0" indent="0" algn="just">
              <a:buNone/>
            </a:pPr>
            <a:r>
              <a:rPr lang="ar-IQ" sz="3600" dirty="0"/>
              <a:t>ويعرفه </a:t>
            </a:r>
            <a:r>
              <a:rPr lang="ar-IQ" sz="3600" dirty="0" err="1"/>
              <a:t>ديبوا</a:t>
            </a:r>
            <a:r>
              <a:rPr lang="ar-IQ" sz="3600" dirty="0"/>
              <a:t> (</a:t>
            </a:r>
            <a:r>
              <a:rPr lang="en-US" sz="3600" dirty="0"/>
              <a:t>Dubois) </a:t>
            </a:r>
            <a:r>
              <a:rPr lang="ar-IQ" sz="3600" dirty="0"/>
              <a:t>فيقول: علم النفس التربوي من العلوم النظرية التطبيقية التي تحاول فهم ما يجري في المدرسة وفي غرفة الصف، وفهم أسباب حدوثه. </a:t>
            </a:r>
          </a:p>
          <a:p>
            <a:pPr marL="0" indent="0">
              <a:buNone/>
            </a:pPr>
            <a:endParaRPr lang="ar-IQ" dirty="0"/>
          </a:p>
        </p:txBody>
      </p:sp>
    </p:spTree>
    <p:extLst>
      <p:ext uri="{BB962C8B-B14F-4D97-AF65-F5344CB8AC3E}">
        <p14:creationId xmlns:p14="http://schemas.microsoft.com/office/powerpoint/2010/main" val="21823357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3">
            <a:schemeClr val="lt1"/>
          </a:lnRef>
          <a:fillRef idx="1">
            <a:schemeClr val="accent1"/>
          </a:fillRef>
          <a:effectRef idx="1">
            <a:schemeClr val="accent1"/>
          </a:effectRef>
          <a:fontRef idx="minor">
            <a:schemeClr val="lt1"/>
          </a:fontRef>
        </p:style>
        <p:txBody>
          <a:bodyPr>
            <a:normAutofit/>
          </a:bodyPr>
          <a:lstStyle/>
          <a:p>
            <a:pPr marL="0" indent="0" algn="just">
              <a:buNone/>
            </a:pPr>
            <a:r>
              <a:rPr lang="ar-IQ" sz="2800" dirty="0"/>
              <a:t>كما يُعرف » بأنه علم تجريبي يدرس سلوك المتعلم خلال ممارسته لعملية التعلم.«   </a:t>
            </a:r>
          </a:p>
          <a:p>
            <a:pPr marL="0" indent="0" algn="just">
              <a:buNone/>
            </a:pPr>
            <a:r>
              <a:rPr lang="ar-IQ" sz="2800" dirty="0"/>
              <a:t>يعرفه ويترك (</a:t>
            </a:r>
            <a:r>
              <a:rPr lang="en-US" sz="2800" dirty="0" err="1"/>
              <a:t>Wittrock</a:t>
            </a:r>
            <a:r>
              <a:rPr lang="en-US" sz="2800" dirty="0"/>
              <a:t>) </a:t>
            </a:r>
            <a:r>
              <a:rPr lang="ar-IQ" sz="2800" dirty="0"/>
              <a:t>على أنه العلم الذي يدرس مشكلات التربية وحلها من خلال مفاهيم ومبادئ علم النفس المختلفة.</a:t>
            </a:r>
          </a:p>
          <a:p>
            <a:pPr marL="0" indent="0" algn="just">
              <a:buNone/>
            </a:pPr>
            <a:r>
              <a:rPr lang="ar-IQ" sz="2800" dirty="0"/>
              <a:t>يعرفه </a:t>
            </a:r>
            <a:r>
              <a:rPr lang="ar-IQ" sz="2800" dirty="0" err="1"/>
              <a:t>كيج</a:t>
            </a:r>
            <a:r>
              <a:rPr lang="ar-IQ" sz="2800" dirty="0"/>
              <a:t> </a:t>
            </a:r>
            <a:r>
              <a:rPr lang="ar-IQ" sz="2800" dirty="0" err="1"/>
              <a:t>وبيرلينر</a:t>
            </a:r>
            <a:r>
              <a:rPr lang="ar-IQ" sz="2800" dirty="0"/>
              <a:t> (</a:t>
            </a:r>
            <a:r>
              <a:rPr lang="en-US" sz="2800" dirty="0"/>
              <a:t>Gage &amp;Berliner) </a:t>
            </a:r>
            <a:r>
              <a:rPr lang="ar-IQ" sz="2800" dirty="0"/>
              <a:t>على أنه دراسة التعلم والتعليم والمدرسة وما يرتبط بها من عمليات باستخدام مفاهيم ومبادئ علم النفس.</a:t>
            </a:r>
          </a:p>
          <a:p>
            <a:pPr marL="0" indent="0" algn="just">
              <a:buNone/>
            </a:pPr>
            <a:r>
              <a:rPr lang="ar-IQ" sz="2800" dirty="0"/>
              <a:t>ويعرفه </a:t>
            </a:r>
            <a:r>
              <a:rPr lang="ar-IQ" sz="2800" dirty="0" err="1"/>
              <a:t>برونر</a:t>
            </a:r>
            <a:r>
              <a:rPr lang="ar-IQ" sz="2800" dirty="0"/>
              <a:t> (</a:t>
            </a:r>
            <a:r>
              <a:rPr lang="en-US" sz="2800" dirty="0"/>
              <a:t>Bruner) </a:t>
            </a:r>
            <a:r>
              <a:rPr lang="ar-IQ" sz="2800" dirty="0"/>
              <a:t>على أنه الدراسة العلمية للسلوك الإنساني في المواقف التربوية، أي أنه العلم الذي يربط بين علم النفس والتربية.( )</a:t>
            </a:r>
          </a:p>
          <a:p>
            <a:pPr marL="0" indent="0" algn="just">
              <a:buNone/>
            </a:pPr>
            <a:r>
              <a:rPr lang="ar-IQ" sz="2800" dirty="0"/>
              <a:t>من خلال هذه التعريفات يتضح لنا أن هذا العلم الجديد هو أحد ميادين علم النفس النظرية والتطبيقية التي تُعنى بالمتعلم في كل جوانبه العقلية النفسية الاجتماعية التربوية وتسخيرها لفهم وتوجيه واستغلال التعلم والتعليم. </a:t>
            </a:r>
          </a:p>
          <a:p>
            <a:pPr marL="0" indent="0" algn="just">
              <a:buNone/>
            </a:pPr>
            <a:endParaRPr lang="ar-IQ" sz="2800" dirty="0"/>
          </a:p>
        </p:txBody>
      </p:sp>
    </p:spTree>
    <p:extLst>
      <p:ext uri="{BB962C8B-B14F-4D97-AF65-F5344CB8AC3E}">
        <p14:creationId xmlns:p14="http://schemas.microsoft.com/office/powerpoint/2010/main" val="1144776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16632"/>
            <a:ext cx="8435280" cy="6408712"/>
          </a:xfrm>
        </p:spPr>
        <p:txBody>
          <a:bodyPr>
            <a:normAutofit fontScale="92500"/>
          </a:bodyPr>
          <a:lstStyle/>
          <a:p>
            <a:pPr marL="0" indent="0" algn="just">
              <a:buNone/>
            </a:pPr>
            <a:r>
              <a:rPr lang="ar-IQ" sz="3500" dirty="0" smtClean="0"/>
              <a:t>محاضرة </a:t>
            </a:r>
            <a:r>
              <a:rPr lang="ar-IQ" sz="3500" dirty="0" err="1" smtClean="0"/>
              <a:t>الاولى</a:t>
            </a:r>
            <a:r>
              <a:rPr lang="ar-IQ" sz="3500" dirty="0" smtClean="0"/>
              <a:t> </a:t>
            </a:r>
          </a:p>
          <a:p>
            <a:pPr marL="0" indent="0" algn="just">
              <a:buNone/>
            </a:pPr>
            <a:r>
              <a:rPr lang="ar-IQ" sz="2800" dirty="0" smtClean="0"/>
              <a:t>مـقــدمـة</a:t>
            </a:r>
            <a:r>
              <a:rPr lang="ar-IQ" sz="2800" dirty="0"/>
              <a:t>:</a:t>
            </a:r>
          </a:p>
          <a:p>
            <a:pPr marL="0" indent="0" algn="just">
              <a:buNone/>
            </a:pPr>
            <a:r>
              <a:rPr lang="ar-IQ" sz="2800" dirty="0"/>
              <a:t>نعيش حاليا عصرا تتسارع فيه المعارف وتتجدد وتتنوع الابتكارات وتتغير بحيث أصبح من الضروري مراجعة من حين لآخر كل ما اكتسبناه  ولو كان هذا المكتسب المعرفي لم يمض عليه وقتا طويلا، وذلك لنساير هذا التقدم الهائل في كل مجالات المعرفة. وإن كان هذا ينطبق على كل فرد مهما كانت درجة معرفته ومستواه العلمي فهذا يكون أهم إذا تعلق الأمر بميدان التربية والتعليم ويخص المعلم ذاته. ففي ظل هذا العصر ومعطياته المتعاظمة والمتجددة باستمرار كشف علم النفس التربوي عن ضعف بعض الطرائق التربوية وقصور مضامين المواد التعليمية القائمة حالياً عن بلوغ الأهداف المرجوة، لذا وجد هذا العلم نفسه أمام ضرورة إعادة النظر في موقفه من الطفل والمدرسة والمعلم والمنهج الدراسي والعلاقات القائمة بينهم ومناهج التعليم وطرق التدريس وفلسفة التربية، فمراجعة المناهج والبحث في التعليم والتعلم والتكوين بصورة عامة من أسس بقاء المجتمع وتقدمه. فلم يعد مقبولاً بالنسبة لهذا العلم اليوم أن ننظر إلى الطفل وكأنه صفحة بيضاء يسجل عليها المعلم </a:t>
            </a:r>
          </a:p>
          <a:p>
            <a:pPr marL="0" indent="0">
              <a:buNone/>
            </a:pPr>
            <a:endParaRPr lang="ar-IQ" dirty="0"/>
          </a:p>
        </p:txBody>
      </p:sp>
    </p:spTree>
    <p:extLst>
      <p:ext uri="{BB962C8B-B14F-4D97-AF65-F5344CB8AC3E}">
        <p14:creationId xmlns:p14="http://schemas.microsoft.com/office/powerpoint/2010/main" val="2452064570"/>
      </p:ext>
    </p:extLst>
  </p:cSld>
  <p:clrMapOvr>
    <a:masterClrMapping/>
  </p:clrMapOvr>
  <p:transition spd="slow">
    <p:randomBar dir="vert"/>
    <p:sndAc>
      <p:stSnd>
        <p:snd r:embed="rId3" name="cashreg.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6135960"/>
          </a:xfrm>
        </p:spPr>
        <p:style>
          <a:lnRef idx="2">
            <a:schemeClr val="accent2">
              <a:shade val="50000"/>
            </a:schemeClr>
          </a:lnRef>
          <a:fillRef idx="1">
            <a:schemeClr val="accent2"/>
          </a:fillRef>
          <a:effectRef idx="0">
            <a:schemeClr val="accent2"/>
          </a:effectRef>
          <a:fontRef idx="minor">
            <a:schemeClr val="lt1"/>
          </a:fontRef>
        </p:style>
        <p:txBody>
          <a:bodyPr>
            <a:normAutofit lnSpcReduction="10000"/>
          </a:bodyPr>
          <a:lstStyle/>
          <a:p>
            <a:pPr algn="just"/>
            <a:r>
              <a:rPr lang="ar-IQ" sz="3200" dirty="0"/>
              <a:t>ب- تحديد مجاله ومواضيعه:</a:t>
            </a:r>
          </a:p>
          <a:p>
            <a:pPr algn="just"/>
            <a:r>
              <a:rPr lang="ar-IQ" sz="3200" dirty="0"/>
              <a:t>لتحديد موضوعات علم النفس التربوي قام  مثلا "</a:t>
            </a:r>
            <a:r>
              <a:rPr lang="ar-IQ" sz="3200" dirty="0" err="1"/>
              <a:t>يال</a:t>
            </a:r>
            <a:r>
              <a:rPr lang="ar-IQ" sz="3200" dirty="0"/>
              <a:t>" عام 1971 بمسح للمؤلفات في هذا المجال (مائة كتاب) وحلل محتواها فوجد أكثر الموضوعات تكرارا:</a:t>
            </a:r>
          </a:p>
          <a:p>
            <a:pPr algn="just"/>
            <a:r>
              <a:rPr lang="ar-IQ" sz="3200" dirty="0"/>
              <a:t>-	النمو في مختلف جوانبه الانفعالي والمعرفي والاجتماعي والفسيولوجي.</a:t>
            </a:r>
          </a:p>
          <a:p>
            <a:pPr algn="just"/>
            <a:r>
              <a:rPr lang="ar-IQ" sz="3200" dirty="0"/>
              <a:t>-	عمليات التعلم ونظريات التعلم وطرق التدريس وتنظيم الموقف التعليمي. </a:t>
            </a:r>
          </a:p>
          <a:p>
            <a:pPr algn="just"/>
            <a:r>
              <a:rPr lang="ar-IQ" sz="3200" dirty="0"/>
              <a:t>-	القياس والتقويم: بناء الاختبارات التحصيلية وشروطها...</a:t>
            </a:r>
          </a:p>
          <a:p>
            <a:pPr algn="just"/>
            <a:r>
              <a:rPr lang="ar-IQ" sz="3200" dirty="0"/>
              <a:t>-	التفاعل الاجتماعي: بين التلاميذ أنفسهم وبين التلاميذ والمعلمين.</a:t>
            </a:r>
          </a:p>
          <a:p>
            <a:pPr algn="just"/>
            <a:r>
              <a:rPr lang="ar-IQ" sz="3200" dirty="0"/>
              <a:t>-	الصحة النفسية للفرد والتوافق النفسي والمدرسي.</a:t>
            </a:r>
          </a:p>
          <a:p>
            <a:endParaRPr lang="ar-IQ" dirty="0"/>
          </a:p>
        </p:txBody>
      </p:sp>
    </p:spTree>
    <p:extLst>
      <p:ext uri="{BB962C8B-B14F-4D97-AF65-F5344CB8AC3E}">
        <p14:creationId xmlns:p14="http://schemas.microsoft.com/office/powerpoint/2010/main" val="18072748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6632"/>
            <a:ext cx="8229600" cy="6207968"/>
          </a:xfrm>
          <a:solidFill>
            <a:schemeClr val="accent2"/>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ar-IQ" sz="2800" dirty="0"/>
              <a:t>المتمعن في الموضوعات التي يهتم بها هذا العلم يجدها متنوعة ومتناثرة، لكن في جوهرها تدور حول واقع المشكلات التي تواجه المعلم أثناء أداء مهمة التعليم والتدريس سواء تعلق الأمر بالمعلم نفسه أو المتعلم أو المادة المُعلمة وظروف التدريس، هي مواضيع تدور حول مختلف عناصر المنظومة كما هو في الشكل (1). و يتحدث </a:t>
            </a:r>
            <a:r>
              <a:rPr lang="ar-IQ" sz="2800" dirty="0" err="1"/>
              <a:t>ديبوا</a:t>
            </a:r>
            <a:r>
              <a:rPr lang="ar-IQ" sz="2800" dirty="0"/>
              <a:t> عن مختلف موضوعات علم النفس التربوي الذي يعتبره فرعا من فروع علم النفس التطبيقي فيحصرها في العوامل والمتغيرات التي  تساعد على فهم السلوك وضبطه والتنبؤ به في إطار المواقف التعلمية والتي يحددها في الجوانب التالية</a:t>
            </a:r>
            <a:r>
              <a:rPr lang="ar-IQ" sz="2800" dirty="0" smtClean="0"/>
              <a:t>:</a:t>
            </a:r>
          </a:p>
          <a:p>
            <a:pPr marL="0" indent="0" algn="just">
              <a:buNone/>
            </a:pPr>
            <a:r>
              <a:rPr lang="ar-IQ" sz="2800" dirty="0"/>
              <a:t>-	خصائص المتعلم وطبيعة الفروق الفردية.</a:t>
            </a:r>
          </a:p>
          <a:p>
            <a:pPr marL="0" indent="0" algn="just">
              <a:buNone/>
            </a:pPr>
            <a:r>
              <a:rPr lang="ar-IQ" sz="2800" dirty="0"/>
              <a:t>-	مشكلات الطفل التطورية ذات العلاقة بالسلوك المدرسي والتوافق والدافعية.</a:t>
            </a:r>
          </a:p>
          <a:p>
            <a:pPr marL="0" indent="0" algn="just">
              <a:buNone/>
            </a:pPr>
            <a:r>
              <a:rPr lang="ar-IQ" sz="2800" dirty="0"/>
              <a:t>-	استراتيجيات تخطيط وتنفيذ العملية التعليمية التعلمية.</a:t>
            </a:r>
          </a:p>
          <a:p>
            <a:pPr marL="0" indent="0" algn="just">
              <a:buNone/>
            </a:pPr>
            <a:r>
              <a:rPr lang="ar-IQ" sz="2800" dirty="0"/>
              <a:t>استراتيجيات تصميم الاختبارات وقياس السلوك. </a:t>
            </a:r>
          </a:p>
          <a:p>
            <a:pPr marL="0" indent="0" algn="just">
              <a:buNone/>
            </a:pPr>
            <a:endParaRPr lang="ar-IQ" sz="2800" dirty="0"/>
          </a:p>
        </p:txBody>
      </p:sp>
    </p:spTree>
    <p:extLst>
      <p:ext uri="{BB962C8B-B14F-4D97-AF65-F5344CB8AC3E}">
        <p14:creationId xmlns:p14="http://schemas.microsoft.com/office/powerpoint/2010/main" val="36306062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style>
          <a:lnRef idx="1">
            <a:schemeClr val="accent1"/>
          </a:lnRef>
          <a:fillRef idx="3">
            <a:schemeClr val="accent1"/>
          </a:fillRef>
          <a:effectRef idx="2">
            <a:schemeClr val="accent1"/>
          </a:effectRef>
          <a:fontRef idx="minor">
            <a:schemeClr val="lt1"/>
          </a:fontRef>
        </p:style>
        <p:txBody>
          <a:bodyPr/>
          <a:lstStyle/>
          <a:p>
            <a:pPr marL="0" indent="0" algn="just">
              <a:buNone/>
            </a:pPr>
            <a:r>
              <a:rPr lang="ar-IQ" sz="2800" dirty="0"/>
              <a:t>غير أننا يمكن تلخيص موضوعاته وقضاياه في ما يلي:</a:t>
            </a:r>
          </a:p>
          <a:p>
            <a:pPr marL="0" indent="0" algn="just">
              <a:buNone/>
            </a:pPr>
            <a:r>
              <a:rPr lang="ar-IQ" sz="2800" dirty="0"/>
              <a:t>      1. خصائص المتعلم النمائية: وهي دراسة مراحل النمو الإنساني في مظاهره المختلفة (المظهر النفسي- الحركي، الوجداني، وخاصة المعرفي) والعوامل المؤثرة فيه قصد توظيف هذه الخصائص النمائية في عملية التعليم والتعلم لتطوير القدرات الفردية (مع مراعاة الفروق الفردية). </a:t>
            </a:r>
          </a:p>
          <a:p>
            <a:pPr marL="0" indent="0" algn="just">
              <a:buNone/>
            </a:pPr>
            <a:r>
              <a:rPr lang="ar-IQ" sz="2800" dirty="0"/>
              <a:t>      2. عملية التعلم: ويتناول جميع جوانب السلوك الإنساني (السلوك الإدراكي، المعرفي، </a:t>
            </a:r>
            <a:r>
              <a:rPr lang="ar-IQ" sz="2800" dirty="0" err="1"/>
              <a:t>الإجتماعي</a:t>
            </a:r>
            <a:r>
              <a:rPr lang="ar-IQ" sz="2800" dirty="0"/>
              <a:t>، النفسي- الحركي...)، معرفة كيفية حدوث التعلم وقوانينه وشروطه والعوامل المؤثرة فيه.</a:t>
            </a:r>
          </a:p>
          <a:p>
            <a:pPr marL="0" indent="0" algn="just">
              <a:buNone/>
            </a:pPr>
            <a:r>
              <a:rPr lang="ar-IQ" sz="2800" dirty="0"/>
              <a:t>      3. دافعية التعلم: وهي المحرك الأساسي لحدوث عملية التعلم، أي معرفة الظروف البيئية المناسبة والمساعدة على إحداث التغيرات </a:t>
            </a:r>
            <a:r>
              <a:rPr lang="ar-IQ" sz="2800" dirty="0" err="1"/>
              <a:t>الايجابية</a:t>
            </a:r>
            <a:r>
              <a:rPr lang="ar-IQ" sz="2800" dirty="0"/>
              <a:t> المرجوة في سلوك أي متعلم. </a:t>
            </a:r>
          </a:p>
          <a:p>
            <a:pPr marL="0" indent="0">
              <a:buNone/>
            </a:pPr>
            <a:endParaRPr lang="ar-IQ" dirty="0"/>
          </a:p>
        </p:txBody>
      </p:sp>
    </p:spTree>
    <p:extLst>
      <p:ext uri="{BB962C8B-B14F-4D97-AF65-F5344CB8AC3E}">
        <p14:creationId xmlns:p14="http://schemas.microsoft.com/office/powerpoint/2010/main" val="29916309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6135960"/>
          </a:xfrm>
        </p:spPr>
        <p:style>
          <a:lnRef idx="0">
            <a:schemeClr val="accent1"/>
          </a:lnRef>
          <a:fillRef idx="3">
            <a:schemeClr val="accent1"/>
          </a:fillRef>
          <a:effectRef idx="3">
            <a:schemeClr val="accent1"/>
          </a:effectRef>
          <a:fontRef idx="minor">
            <a:schemeClr val="lt1"/>
          </a:fontRef>
        </p:style>
        <p:txBody>
          <a:bodyPr/>
          <a:lstStyle/>
          <a:p>
            <a:pPr marL="0" indent="0">
              <a:buNone/>
            </a:pPr>
            <a:r>
              <a:rPr lang="ar-IQ" dirty="0"/>
              <a:t>. الفروق الفردية بين المتعلمين: نظرا لاختلاف العوامل المؤثرة في النمو (العوامل البيئية (الطبيعية والاجتماعية) والوراثية)، فإن الفروقات الفردية تعد شيئا طبيعيا، إذ نجد اختلافات جوهرية بين المتعلمين من حيث القدرات العقلية والانفعالية والنفسية- الحركية وغيرها. فعلم النفس يأخذ بعين الاعتبار هذه الفروقات الفردية في تصميم المادة المُتعلمة وطريقة عرضها من طرف المعلم.</a:t>
            </a:r>
          </a:p>
          <a:p>
            <a:pPr marL="0" indent="0">
              <a:buNone/>
            </a:pPr>
            <a:r>
              <a:rPr lang="ar-IQ" dirty="0"/>
              <a:t>    5. قياس و تقويم عملية التعلم: من أجل معرفة مدى تحقيق الأهداف ونجاعة الطريقة وملاءمة المادة للمتعلم، كان التقويم من أهم الموضوعات التي يهتم بها علم النفس التربوي.</a:t>
            </a:r>
          </a:p>
          <a:p>
            <a:pPr marL="0" indent="0">
              <a:buNone/>
            </a:pPr>
            <a:r>
              <a:rPr lang="ar-IQ" dirty="0"/>
              <a:t>    6. بيئة التعلم: فالظروف العامة التي يحدث فيها أي تعلم تعتبر كذلك أساسية: فالمحيط الفيزيائي والبشري أي غرفة الدراسة والعلاقات بين المتعلمين والمعلمين والإدارة المدرسية ومختلف عمليات الاتصال من المواضيع التي يهتم بها هذا العلم نظرا لتأثيرها على التعلم. هي مجالات مختلفة يهتم بها علم النفس التربوي، هذه المجالات يحددها سيفرت </a:t>
            </a:r>
            <a:r>
              <a:rPr lang="ar-IQ" dirty="0" err="1"/>
              <a:t>وكليفن</a:t>
            </a:r>
            <a:r>
              <a:rPr lang="ar-IQ" dirty="0"/>
              <a:t> (</a:t>
            </a:r>
            <a:r>
              <a:rPr lang="en-US" dirty="0"/>
              <a:t>Seifert &amp;</a:t>
            </a:r>
            <a:r>
              <a:rPr lang="en-US" dirty="0" err="1"/>
              <a:t>Klevin</a:t>
            </a:r>
            <a:r>
              <a:rPr lang="en-US" dirty="0"/>
              <a:t>) </a:t>
            </a:r>
            <a:r>
              <a:rPr lang="ar-IQ" dirty="0"/>
              <a:t>في أربع مجالات كما هو مبين في الجدول الموالي( )  رقم (1).</a:t>
            </a:r>
          </a:p>
          <a:p>
            <a:pPr marL="0" indent="0">
              <a:buNone/>
            </a:pPr>
            <a:endParaRPr lang="ar-IQ" dirty="0"/>
          </a:p>
        </p:txBody>
      </p:sp>
    </p:spTree>
    <p:extLst>
      <p:ext uri="{BB962C8B-B14F-4D97-AF65-F5344CB8AC3E}">
        <p14:creationId xmlns:p14="http://schemas.microsoft.com/office/powerpoint/2010/main" val="24489222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27585" y="332656"/>
            <a:ext cx="7632848" cy="563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24509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6632"/>
            <a:ext cx="8229600" cy="6207968"/>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lgn="just">
              <a:buNone/>
            </a:pPr>
            <a:r>
              <a:rPr lang="ar-IQ" dirty="0" smtClean="0"/>
              <a:t>2- </a:t>
            </a:r>
            <a:r>
              <a:rPr lang="ar-IQ" dirty="0"/>
              <a:t>أهدافه: </a:t>
            </a:r>
          </a:p>
          <a:p>
            <a:pPr marL="0" indent="0" algn="just">
              <a:buNone/>
            </a:pPr>
            <a:r>
              <a:rPr lang="ar-IQ" dirty="0"/>
              <a:t>     مثل باقي العلوم يهدف علم النفس التربوي إلى الفهم ثم التنبؤ ثم ضبط السلوك أو الظواهر التربوية (موقف تعليمي تعلمي). وفهم الظاهرة يعتمد أساسا على وصف العلاقة بين الظاهرة المراد دراستها والظواهر الأخرى المؤثرة فيها اعتمادا على المسلمة السببية أن لكل ظاهرة طبيعية أسباب، الفهم في جوهره هو تساؤلات في البداية نحاول الإجابة عنها "</a:t>
            </a:r>
            <a:r>
              <a:rPr lang="ar-IQ" dirty="0" err="1"/>
              <a:t>كيف؟"و"لماذا</a:t>
            </a:r>
            <a:r>
              <a:rPr lang="ar-IQ" dirty="0"/>
              <a:t>؟" يحدث السلوك. والفهم يساعد على التنبؤ أي توقع حدوث الظاهرة: وهو احتمالي وليس حتميا وقوع الظاهرة اعتمادا كذلك على مسلمة الاضطراد إذ هناك استقرار نسبي في الظواهر الطبيعية. والتنبؤ هو كذلك محاولة الإجابة على تساؤلات "ماذا يحدث؟" و"كيف  يحدث؟" هذا الفهم، وهذا التنبؤ يساعد على ضبط الظاهرة أو التحكم فيها: فمعالجة أسباب الظاهرة يجعلها تحدث أو لا تحدث. أي القدرة على التحكم في بعض العوامل أو المتغيرات المستقلة المعروفة (التي تعرفنا عليها) التي تسهم في إحداث الظاهرة (السلوك، الكفاءة، مخرجات العملية التربوية...) رغم أن الضبط في هذا المجال ليس من السهل الوصول إليه بسبب تنوع وتغير وتفاعل الأسباب أو المتغيرات التي تسهم  في إحداث الظاهرة العلمية التربوية. </a:t>
            </a:r>
          </a:p>
          <a:p>
            <a:pPr marL="0" indent="0">
              <a:buNone/>
            </a:pPr>
            <a:endParaRPr lang="ar-IQ" dirty="0"/>
          </a:p>
        </p:txBody>
      </p:sp>
    </p:spTree>
    <p:extLst>
      <p:ext uri="{BB962C8B-B14F-4D97-AF65-F5344CB8AC3E}">
        <p14:creationId xmlns:p14="http://schemas.microsoft.com/office/powerpoint/2010/main" val="33604458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6135960"/>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lgn="just">
              <a:buNone/>
            </a:pPr>
            <a:r>
              <a:rPr lang="ar-IQ" dirty="0"/>
              <a:t>في الواقع فالهدف الأساسي هو تطوير وتطبيق أسس علم النفس العام من أجل تطوير العملية التربوية واستغلالها والاستفادة منها. فمن وراء نشاطه العلمي يهدف إلى الوصول إلى المعرفة التي تمكنه من تفسير العلاقة الموجودة بين المتغيرات التي هي بمثابة السلوك في المواقف التربوية والعوامل المختلفة المؤدية إلى حدوث هذا السلوك.</a:t>
            </a:r>
          </a:p>
          <a:p>
            <a:pPr marL="0" indent="0" algn="just">
              <a:buNone/>
            </a:pPr>
            <a:endParaRPr lang="ar-IQ" dirty="0"/>
          </a:p>
          <a:p>
            <a:pPr marL="0" indent="0" algn="just">
              <a:buNone/>
            </a:pPr>
            <a:r>
              <a:rPr lang="ar-IQ" dirty="0"/>
              <a:t> 3- فوائد علم النفس التربوي للمعلم:</a:t>
            </a:r>
          </a:p>
          <a:p>
            <a:pPr marL="0" indent="0" algn="just">
              <a:buNone/>
            </a:pPr>
            <a:r>
              <a:rPr lang="ar-IQ" dirty="0"/>
              <a:t>حتى وإن دار الجدل حول مهنة التدريس هل يمكن اعتبارها فن وموهبة تصقل من خلال الخبرة أم هل يمكن اعتبارها مهارات يكتسبها المعلم من خلال الممارسة؟ بمعنى آخر هل يكفينا أن نكون حاملين لشهادة حتى نستطيع التدريس أم يجب أن تكون لدينا استعدادات أولية قبل الولوج في المهنة؟ فان معرفة الفرد لمفاهيم علم النفس التربوي ونظرياته ومبادئه المختلفة قبل ممارسة المهنة ضرورة لتحضير المعلم والأستاذ لهذه المهمة وتبصيرهم بالمهنة إن اعتبرنا التدريس مهنة من المهن. </a:t>
            </a:r>
          </a:p>
          <a:p>
            <a:pPr marL="0" indent="0" algn="just">
              <a:buNone/>
            </a:pPr>
            <a:endParaRPr lang="ar-IQ" dirty="0"/>
          </a:p>
        </p:txBody>
      </p:sp>
    </p:spTree>
    <p:extLst>
      <p:ext uri="{BB962C8B-B14F-4D97-AF65-F5344CB8AC3E}">
        <p14:creationId xmlns:p14="http://schemas.microsoft.com/office/powerpoint/2010/main" val="23147737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6135960"/>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marL="0" indent="0" algn="just">
              <a:buNone/>
            </a:pPr>
            <a:r>
              <a:rPr lang="ar-IQ" sz="3400" dirty="0"/>
              <a:t>هذا العلم يعتبر من المواد الأساسية واللازمة لتدريب المعلمين وكل من يشتغل في ميدان التربية والتعليم لتأهيلهم لأنه يزودهم بالأسس والمبادئ النفسية التي تتناول طبيعة المتعلم من جهة والتعلم المدرسي من جهة أخرى وحتى المعلم ذاته. هذا يأتي من منطلق الإيمان الجازم بأن علم النفس التربوي يمكن اعتباره ضرورة ملحة وثقافة تربوية تفيد فائدة كبيرة في النهوض بالتعليم والمجتمع بصورة عامة إذ يعين على اكتشاف الفرد لنفسه والتعرف على القدرات </a:t>
            </a:r>
            <a:r>
              <a:rPr lang="ar-IQ" sz="3400" dirty="0" err="1"/>
              <a:t>والميولات</a:t>
            </a:r>
            <a:r>
              <a:rPr lang="ar-IQ" sz="3400" dirty="0"/>
              <a:t> والكفاءات والدوافع والحاجات والأغراض سواء عند المعلم والمتعلم ويميز بين السوي والشاذ مثلا من أجل تحسين عملية التعليم والتدريس، وتبيان كيف يتعلم الفرد وتحديد مساره وسلوكه  بل وحياة المجتمع برمته. </a:t>
            </a:r>
          </a:p>
        </p:txBody>
      </p:sp>
    </p:spTree>
    <p:extLst>
      <p:ext uri="{BB962C8B-B14F-4D97-AF65-F5344CB8AC3E}">
        <p14:creationId xmlns:p14="http://schemas.microsoft.com/office/powerpoint/2010/main" val="10713005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363272" cy="6597352"/>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marL="0" indent="0" algn="just">
              <a:buNone/>
            </a:pPr>
            <a:r>
              <a:rPr lang="ar-IQ" sz="3200" dirty="0"/>
              <a:t>إن غياب علم النفس التربوي من ساحة تكوين المعلم سيؤدي بهذا الأخير إلى اللجوء أثناء أدائه لمهامه إلى الاستعانة بالطرق التقليدية التي تعلم بها وسوف لن يعامل التلميذ الذي هو أمامه إلا مثل التلميذ الذي هو "بداخله"، أي سيتبع الطريقة التي عومل بها أثناء تعلمه، واستمرار الطريقة لا يعني بالضرورة صحتها. أو أن يلجأ إلى المحاولة والخطأ في </a:t>
            </a:r>
            <a:r>
              <a:rPr lang="ar-IQ" sz="3200" dirty="0" err="1"/>
              <a:t>آداء</a:t>
            </a:r>
            <a:r>
              <a:rPr lang="ar-IQ" sz="3200" dirty="0"/>
              <a:t> مهنته وهو عمل عشوائي. وما نود الإشارة إليه هو أن هذا العلم ليس طريقة سحرية تأتينا بكل الحلول للمشكلات التربوية التي تصادفنا. فعلم النفس التربوي حتى وإن جاءنا بمعلومات حول المبادئ العامة للنمو وأعطانا طرق التدريس الناجعة واقترح علينا الحلول لذوي القدرات الخاصة، فإن على صاحب المهنة فهم واجباته المهنية ومتطلباتها وأن يعمل على تطوير ذاته وتزويدها بكل الوسائل التي تمكنه من      التوافق المهني.  ورغم كل شيء فأهميته يمكن تلخيصها في بعض النقاط منها:</a:t>
            </a:r>
          </a:p>
        </p:txBody>
      </p:sp>
    </p:spTree>
    <p:extLst>
      <p:ext uri="{BB962C8B-B14F-4D97-AF65-F5344CB8AC3E}">
        <p14:creationId xmlns:p14="http://schemas.microsoft.com/office/powerpoint/2010/main" val="15739897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332656"/>
            <a:ext cx="8229600" cy="1143000"/>
          </a:xfrm>
        </p:spPr>
        <p:txBody>
          <a:bodyPr>
            <a:normAutofit/>
          </a:bodyPr>
          <a:lstStyle/>
          <a:p>
            <a:pPr algn="ctr"/>
            <a:r>
              <a:rPr lang="ar-IQ" sz="6600" dirty="0" smtClean="0"/>
              <a:t>المحاضرة الثالثة </a:t>
            </a:r>
            <a:endParaRPr lang="ar-IQ" sz="6600" dirty="0"/>
          </a:p>
        </p:txBody>
      </p:sp>
      <p:sp>
        <p:nvSpPr>
          <p:cNvPr id="3" name="عنصر نائب للمحتوى 2"/>
          <p:cNvSpPr>
            <a:spLocks noGrp="1"/>
          </p:cNvSpPr>
          <p:nvPr>
            <p:ph idx="1"/>
          </p:nvPr>
        </p:nvSpPr>
        <p:spPr>
          <a:xfrm>
            <a:off x="457200" y="1556792"/>
            <a:ext cx="8229600" cy="4767808"/>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marL="0" indent="0">
              <a:buNone/>
            </a:pPr>
            <a:r>
              <a:rPr lang="ar-IQ" dirty="0"/>
              <a:t>استبعاد المفاهيم الخاطئة حول التعلم والتعليم والنمو والذكاء... أي تزويد المعلم بالأخبار والمعلومات والمعارف والأسس التربوية حول سلوك المتعلم وخصائصه في الأوضاع التعليمية المختلفة.</a:t>
            </a:r>
          </a:p>
          <a:p>
            <a:pPr marL="0" indent="0">
              <a:buNone/>
            </a:pPr>
            <a:r>
              <a:rPr lang="ar-IQ" dirty="0"/>
              <a:t>   - إكساب المعلم المبادئ والمفاهيم والنظريات النفسية المختلفة في مجالات التعلم والنمو والدافعية مثلا لفهم عمليات التعلم والتعليم والتقييم والاستعانة بها في </a:t>
            </a:r>
            <a:r>
              <a:rPr lang="ar-IQ" dirty="0" err="1"/>
              <a:t>آداء</a:t>
            </a:r>
            <a:r>
              <a:rPr lang="ar-IQ" dirty="0"/>
              <a:t> مهامه المختلفة وإبعاد العشوائية في العمل.</a:t>
            </a:r>
          </a:p>
          <a:p>
            <a:pPr marL="0" indent="0">
              <a:buNone/>
            </a:pPr>
            <a:r>
              <a:rPr lang="ar-IQ" dirty="0"/>
              <a:t>   - مساعدة المعلم على التعرف على مدخلات ومخرجات التعلم أي معرفة القواعد العامة للتعليم: الخصائص العامة للمتعلم (القدرات العامة للمتعلمين قبل بداية التعلم) والكفاءات الواجب إكسابها للمتعلم مثلا في نهاية التعلم وحل المشكلات.</a:t>
            </a:r>
          </a:p>
          <a:p>
            <a:pPr marL="0" indent="0">
              <a:buNone/>
            </a:pPr>
            <a:r>
              <a:rPr lang="ar-IQ" dirty="0"/>
              <a:t>   - مساعدة المعلم وتدريبه على التفسير العلمي لمختلف أنماط السلوك الصادرة عن المتعلم (مختلف </a:t>
            </a:r>
            <a:r>
              <a:rPr lang="ar-IQ" dirty="0" err="1"/>
              <a:t>السلوكات</a:t>
            </a:r>
            <a:r>
              <a:rPr lang="ar-IQ" dirty="0"/>
              <a:t> داخل الصف الدراسي وحتى  خارجه)، وبالتالي الفهم الحسن للعملية التربوية والتعليمية.</a:t>
            </a:r>
          </a:p>
          <a:p>
            <a:pPr marL="0" indent="0">
              <a:buNone/>
            </a:pPr>
            <a:endParaRPr lang="ar-IQ" dirty="0"/>
          </a:p>
        </p:txBody>
      </p:sp>
    </p:spTree>
    <p:extLst>
      <p:ext uri="{BB962C8B-B14F-4D97-AF65-F5344CB8AC3E}">
        <p14:creationId xmlns:p14="http://schemas.microsoft.com/office/powerpoint/2010/main" val="37689497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normAutofit/>
          </a:bodyPr>
          <a:lstStyle/>
          <a:p>
            <a:pPr marL="0" indent="0">
              <a:buNone/>
            </a:pPr>
            <a:endParaRPr lang="ar-IQ" dirty="0" smtClean="0"/>
          </a:p>
          <a:p>
            <a:pPr algn="just"/>
            <a:r>
              <a:rPr lang="ar-IQ" sz="2800" dirty="0"/>
              <a:t>ما يريد، أو أن يبقى المنهج الدراسي مليئاً بالمعلومات التي يطلب من التلاميذ حفظها واسترجاعها أثناء الامتحان، أو أن ننظر للمعلم وكأنه الملقن والمالك الوحيد للمعرفة مثلا. لقد بينت الدراسات الحديثة التي أجريت في العقود الأخيرة، أن إمكانات الطفل وقدراته هي أكبر بكثير ممّا كان </a:t>
            </a:r>
            <a:r>
              <a:rPr lang="ar-IQ" sz="2800" dirty="0" err="1"/>
              <a:t>يعتقده</a:t>
            </a:r>
            <a:r>
              <a:rPr lang="ar-IQ" sz="2800" dirty="0"/>
              <a:t> علم النفس قبل هذا التاريخ. وبات من الضروري النظر من حين لآخر في تكوين المعلم ومناهج التدريس والزمن واستغلاله والظروف العامة المحيطة بالتعلم والتعليم وقدرات المتعلم ووسائل التعليم وغيرها من الشروط العامة التي يجب توفرها من أجل </a:t>
            </a:r>
            <a:r>
              <a:rPr lang="ar-IQ" sz="2800" dirty="0" err="1"/>
              <a:t>آداء</a:t>
            </a:r>
            <a:r>
              <a:rPr lang="ar-IQ" sz="2800" dirty="0"/>
              <a:t> مهام التعليم في كل المستويات وفي مختلف المؤسسات. </a:t>
            </a:r>
          </a:p>
        </p:txBody>
      </p:sp>
    </p:spTree>
    <p:extLst>
      <p:ext uri="{BB962C8B-B14F-4D97-AF65-F5344CB8AC3E}">
        <p14:creationId xmlns:p14="http://schemas.microsoft.com/office/powerpoint/2010/main" val="2462677527"/>
      </p:ext>
    </p:extLst>
  </p:cSld>
  <p:clrMapOvr>
    <a:masterClrMapping/>
  </p:clrMapOvr>
  <mc:AlternateContent xmlns:mc="http://schemas.openxmlformats.org/markup-compatibility/2006" xmlns:p14="http://schemas.microsoft.com/office/powerpoint/2010/main">
    <mc:Choice Requires="p14">
      <p:transition spd="slow" p14:dur="1100">
        <p14:switch dir="l"/>
        <p:sndAc>
          <p:stSnd>
            <p:snd r:embed="rId2" name="cashreg.wav"/>
          </p:stSnd>
        </p:sndAc>
      </p:transition>
    </mc:Choice>
    <mc:Fallback xmlns="">
      <p:transition spd="slow">
        <p:fade/>
        <p:sndAc>
          <p:stSnd>
            <p:snd r:embed="rId3" name="cashreg.wav"/>
          </p:stSnd>
        </p:sndAc>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التنبؤ بالسلوك وتحديد مساره وضبطه وذلك بإلمام المعلم بالعوامل المرتبطة بالنجاح أو الفشل (كطرق التعليم ووسائله، الدافعية والجو الانفعالي المصاحب للتعلم، الظروف البيئية والاجتماعية والوراثية).</a:t>
            </a:r>
          </a:p>
          <a:p>
            <a:pPr marL="0" indent="0">
              <a:buNone/>
            </a:pPr>
            <a:r>
              <a:rPr lang="ar-IQ" dirty="0"/>
              <a:t>هي كفاءات يطورها المعلم من خلال اطلاعه على المبادئ العامة لعلم النفس التربوي ومن خلال الممارسة الميدانية التي سوف لا محالة تزيد من مهارات التدريس التي على كل معلم تطويرها. </a:t>
            </a:r>
          </a:p>
          <a:p>
            <a:pPr marL="0" indent="0">
              <a:buNone/>
            </a:pPr>
            <a:endParaRPr lang="ar-IQ" dirty="0"/>
          </a:p>
        </p:txBody>
      </p:sp>
    </p:spTree>
    <p:extLst>
      <p:ext uri="{BB962C8B-B14F-4D97-AF65-F5344CB8AC3E}">
        <p14:creationId xmlns:p14="http://schemas.microsoft.com/office/powerpoint/2010/main" val="13818579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style>
          <a:lnRef idx="2">
            <a:schemeClr val="accent2">
              <a:shade val="50000"/>
            </a:schemeClr>
          </a:lnRef>
          <a:fillRef idx="1">
            <a:schemeClr val="accent2"/>
          </a:fillRef>
          <a:effectRef idx="0">
            <a:schemeClr val="accent2"/>
          </a:effectRef>
          <a:fontRef idx="minor">
            <a:schemeClr val="lt1"/>
          </a:fontRef>
        </p:style>
        <p:txBody>
          <a:bodyPr/>
          <a:lstStyle/>
          <a:p>
            <a:pPr marL="0" indent="0">
              <a:buNone/>
            </a:pPr>
            <a:r>
              <a:rPr lang="ar-IQ" dirty="0" smtClean="0"/>
              <a:t>5- </a:t>
            </a:r>
            <a:r>
              <a:rPr lang="ar-IQ" dirty="0"/>
              <a:t>علاقته بفروع علم النفس الأخرى:</a:t>
            </a:r>
          </a:p>
          <a:p>
            <a:pPr marL="0" indent="0">
              <a:buNone/>
            </a:pPr>
            <a:r>
              <a:rPr lang="ar-IQ" dirty="0"/>
              <a:t>     إذا كان علم النفس بصورة عامة يهتم بدراسة السلوك الإنساني في جميع مجالات الحياة (التعلم، الإدراك، الذكاء، النمو في مظاهره المختلفة...)، فإن علم النفس التربوي يهتم بسلوك الإنسان في المواقف التربوية فقط، ويمكن اعتباره أحد الفروع التطبيقية لعلم النفس العام. إنه يستفيد كذلك من البحوث والنظريات المتوافرة في الفروع الأخرى لعلم النفس كعلم النفس </a:t>
            </a:r>
            <a:r>
              <a:rPr lang="ar-IQ" dirty="0" err="1"/>
              <a:t>الإجتماعي</a:t>
            </a:r>
            <a:r>
              <a:rPr lang="ar-IQ" dirty="0"/>
              <a:t>، علم نفس النمو، علم النفس الفسيولوجي، وعلم النفس الإكلينيكي </a:t>
            </a:r>
            <a:r>
              <a:rPr lang="ar-IQ" dirty="0" err="1"/>
              <a:t>والفارقي</a:t>
            </a:r>
            <a:r>
              <a:rPr lang="ar-IQ" dirty="0"/>
              <a:t>... وكما هو معلوم فالمعرفة متداخلة ومتراكمة  في جميع المجالات وتكمل بعضها بعضا.</a:t>
            </a:r>
          </a:p>
          <a:p>
            <a:pPr marL="0" indent="0">
              <a:buNone/>
            </a:pPr>
            <a:r>
              <a:rPr lang="ar-IQ" dirty="0"/>
              <a:t>فروع علم النفس هي الأخرى تستفيد من المبادئ والمفاهيم التي تتوصل إليها بحوث علم النفس التربوي خاصة في مجالات التعلم والدافعية وحل المشكلات. </a:t>
            </a:r>
          </a:p>
          <a:p>
            <a:pPr marL="0" indent="0">
              <a:buNone/>
            </a:pPr>
            <a:endParaRPr lang="ar-IQ" dirty="0"/>
          </a:p>
        </p:txBody>
      </p:sp>
    </p:spTree>
    <p:extLst>
      <p:ext uri="{BB962C8B-B14F-4D97-AF65-F5344CB8AC3E}">
        <p14:creationId xmlns:p14="http://schemas.microsoft.com/office/powerpoint/2010/main" val="1438683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10000"/>
          </a:bodyPr>
          <a:lstStyle/>
          <a:p>
            <a:pPr marL="0" indent="0">
              <a:buNone/>
            </a:pPr>
            <a:r>
              <a:rPr lang="ar-IQ" dirty="0">
                <a:latin typeface="Simplified Arabic" pitchFamily="18" charset="-78"/>
                <a:cs typeface="Simplified Arabic" pitchFamily="18" charset="-78"/>
              </a:rPr>
              <a:t>علاقة علم النفس التربوي بفروع علم النفس والعلوم التربوية كما يراها </a:t>
            </a:r>
            <a:r>
              <a:rPr lang="ar-IQ" dirty="0" err="1">
                <a:latin typeface="Simplified Arabic" pitchFamily="18" charset="-78"/>
                <a:cs typeface="Simplified Arabic" pitchFamily="18" charset="-78"/>
              </a:rPr>
              <a:t>غودوين</a:t>
            </a:r>
            <a:r>
              <a:rPr lang="ar-IQ" dirty="0">
                <a:latin typeface="Simplified Arabic" pitchFamily="18" charset="-78"/>
                <a:cs typeface="Simplified Arabic" pitchFamily="18" charset="-78"/>
              </a:rPr>
              <a:t> </a:t>
            </a:r>
            <a:r>
              <a:rPr lang="ar-IQ" dirty="0" err="1">
                <a:latin typeface="Simplified Arabic" pitchFamily="18" charset="-78"/>
                <a:cs typeface="Simplified Arabic" pitchFamily="18" charset="-78"/>
              </a:rPr>
              <a:t>وكلاسمير</a:t>
            </a:r>
            <a:r>
              <a:rPr lang="ar-IQ" dirty="0">
                <a:latin typeface="Simplified Arabic" pitchFamily="18" charset="-78"/>
                <a:cs typeface="Simplified Arabic" pitchFamily="18" charset="-78"/>
              </a:rPr>
              <a:t> (</a:t>
            </a:r>
            <a:r>
              <a:rPr lang="en-US" dirty="0" err="1">
                <a:latin typeface="Simplified Arabic" pitchFamily="18" charset="-78"/>
                <a:cs typeface="Simplified Arabic" pitchFamily="18" charset="-78"/>
              </a:rPr>
              <a:t>Gooduin</a:t>
            </a:r>
            <a:r>
              <a:rPr lang="en-US" dirty="0">
                <a:latin typeface="Simplified Arabic" pitchFamily="18" charset="-78"/>
                <a:cs typeface="Simplified Arabic" pitchFamily="18" charset="-78"/>
              </a:rPr>
              <a:t> &amp;</a:t>
            </a:r>
            <a:r>
              <a:rPr lang="en-US" dirty="0" err="1">
                <a:latin typeface="Simplified Arabic" pitchFamily="18" charset="-78"/>
                <a:cs typeface="Simplified Arabic" pitchFamily="18" charset="-78"/>
              </a:rPr>
              <a:t>Klausmeir</a:t>
            </a:r>
            <a:r>
              <a:rPr lang="en-US" dirty="0">
                <a:latin typeface="Simplified Arabic" pitchFamily="18" charset="-78"/>
                <a:cs typeface="Simplified Arabic" pitchFamily="18" charset="-78"/>
              </a:rPr>
              <a:t>) </a:t>
            </a:r>
            <a:r>
              <a:rPr lang="ar-IQ" dirty="0">
                <a:latin typeface="Simplified Arabic" pitchFamily="18" charset="-78"/>
                <a:cs typeface="Simplified Arabic" pitchFamily="18" charset="-78"/>
              </a:rPr>
              <a:t>تشكل » منظومة تربوية متكاملة من العلاقات المنظمة والتفاعلات الدينامية التي تساعد الدارس أو المعلم على التعامل مع عملية التعلم والتعليم بفعالية عالية.» </a:t>
            </a:r>
          </a:p>
          <a:p>
            <a:pPr marL="0" indent="0">
              <a:buNone/>
            </a:pPr>
            <a:r>
              <a:rPr lang="ar-IQ" dirty="0">
                <a:latin typeface="Simplified Arabic" pitchFamily="18" charset="-78"/>
                <a:cs typeface="Simplified Arabic" pitchFamily="18" charset="-78"/>
              </a:rPr>
              <a:t> 	أما مكونات هذه المنظومة فهي الأهداف التربوية، المدخلات التربوية، عملية التعلم (التجهيز التربوي)، المخرجات التربوية، التقويم التربوي.</a:t>
            </a:r>
          </a:p>
          <a:p>
            <a:pPr marL="0" indent="0">
              <a:buNone/>
            </a:pPr>
            <a:r>
              <a:rPr lang="ar-IQ" dirty="0">
                <a:latin typeface="Simplified Arabic" pitchFamily="18" charset="-78"/>
                <a:cs typeface="Simplified Arabic" pitchFamily="18" charset="-78"/>
              </a:rPr>
              <a:t>- الأهداف التربوية فتمثل ما يسعى إلى تحقيقه المعلم في نهاية الوحدة أو المرحلة التعلمية.</a:t>
            </a:r>
          </a:p>
          <a:p>
            <a:pPr marL="0" indent="0">
              <a:buNone/>
            </a:pPr>
            <a:r>
              <a:rPr lang="ar-IQ" dirty="0">
                <a:latin typeface="Simplified Arabic" pitchFamily="18" charset="-78"/>
                <a:cs typeface="Simplified Arabic" pitchFamily="18" charset="-78"/>
              </a:rPr>
              <a:t>- المدخلات التربوية هي حالة المتعلم قبل بدء عملية التعلم أي المكتسبات والكفاءات القبلية والدافعية والقدرات العقلية.</a:t>
            </a:r>
          </a:p>
          <a:p>
            <a:pPr marL="0" indent="0">
              <a:buNone/>
            </a:pPr>
            <a:r>
              <a:rPr lang="ar-IQ" dirty="0">
                <a:latin typeface="Simplified Arabic" pitchFamily="18" charset="-78"/>
                <a:cs typeface="Simplified Arabic" pitchFamily="18" charset="-78"/>
              </a:rPr>
              <a:t>- المخرجات التربوية هي النتائج المترتبة عن التعلم أي التغيرات التي طرأت على سلوك المتعلم أي الكفاءات التي اكتسبها نتيجة التعلم. </a:t>
            </a:r>
          </a:p>
          <a:p>
            <a:pPr>
              <a:buFontTx/>
              <a:buChar char="-"/>
            </a:pPr>
            <a:r>
              <a:rPr lang="ar-IQ" dirty="0" smtClean="0">
                <a:latin typeface="Simplified Arabic" pitchFamily="18" charset="-78"/>
                <a:cs typeface="Simplified Arabic" pitchFamily="18" charset="-78"/>
              </a:rPr>
              <a:t>التقويم </a:t>
            </a:r>
            <a:r>
              <a:rPr lang="ar-IQ" dirty="0">
                <a:latin typeface="Simplified Arabic" pitchFamily="18" charset="-78"/>
                <a:cs typeface="Simplified Arabic" pitchFamily="18" charset="-78"/>
              </a:rPr>
              <a:t>التربوي هو الحكم على مدى تحقيق الأهداف ونجاح عملية التعلم وتجهيزاتها المختلفة. </a:t>
            </a:r>
            <a:endParaRPr lang="ar-IQ" dirty="0" smtClean="0">
              <a:latin typeface="Simplified Arabic" pitchFamily="18" charset="-78"/>
              <a:cs typeface="Simplified Arabic" pitchFamily="18" charset="-78"/>
            </a:endParaRPr>
          </a:p>
          <a:p>
            <a:pPr>
              <a:buFontTx/>
              <a:buChar char="-"/>
            </a:pPr>
            <a:r>
              <a:rPr lang="ar-IQ" dirty="0">
                <a:latin typeface="Simplified Arabic" pitchFamily="18" charset="-78"/>
                <a:cs typeface="Simplified Arabic" pitchFamily="18" charset="-78"/>
              </a:rPr>
              <a:t>عملية التعلم (التجهيز التربوي) وهي الإجراءات المتبعة من أجل تحقيق أهداف عملية التعلم كالوسائل التعليمية وطرق التدريس وظروف العمل.</a:t>
            </a:r>
          </a:p>
          <a:p>
            <a:pPr marL="0" indent="0">
              <a:buNone/>
            </a:pPr>
            <a:endParaRPr lang="ar-IQ" dirty="0">
              <a:latin typeface="Simplified Arabic" pitchFamily="18" charset="-78"/>
              <a:cs typeface="Simplified Arabic" pitchFamily="18" charset="-78"/>
            </a:endParaRPr>
          </a:p>
        </p:txBody>
      </p:sp>
    </p:spTree>
    <p:extLst>
      <p:ext uri="{BB962C8B-B14F-4D97-AF65-F5344CB8AC3E}">
        <p14:creationId xmlns:p14="http://schemas.microsoft.com/office/powerpoint/2010/main" val="36270964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latin typeface="Simplified Arabic" pitchFamily="18" charset="-78"/>
                <a:cs typeface="Simplified Arabic" pitchFamily="18" charset="-78"/>
              </a:rPr>
              <a:t>المحور الثاني: سيكولوجية التعلم</a:t>
            </a:r>
          </a:p>
          <a:p>
            <a:pPr marL="0" indent="0">
              <a:buNone/>
            </a:pPr>
            <a:r>
              <a:rPr lang="ar-IQ" dirty="0">
                <a:latin typeface="Simplified Arabic" pitchFamily="18" charset="-78"/>
                <a:cs typeface="Simplified Arabic" pitchFamily="18" charset="-78"/>
              </a:rPr>
              <a:t>1-	معنى التعلم/ مراحل التعلم وأنواعه</a:t>
            </a:r>
          </a:p>
          <a:p>
            <a:pPr marL="0" indent="0">
              <a:buNone/>
            </a:pPr>
            <a:r>
              <a:rPr lang="ar-IQ" dirty="0">
                <a:latin typeface="Simplified Arabic" pitchFamily="18" charset="-78"/>
                <a:cs typeface="Simplified Arabic" pitchFamily="18" charset="-78"/>
              </a:rPr>
              <a:t>2-	الشروط العامة للتعلم الإنساني والعوامل المؤثرة فيه</a:t>
            </a:r>
          </a:p>
          <a:p>
            <a:pPr marL="0" indent="0">
              <a:buNone/>
            </a:pPr>
            <a:r>
              <a:rPr lang="ar-IQ" dirty="0">
                <a:latin typeface="Simplified Arabic" pitchFamily="18" charset="-78"/>
                <a:cs typeface="Simplified Arabic" pitchFamily="18" charset="-78"/>
              </a:rPr>
              <a:t>3-	نتائج التعلم ومخرجاته</a:t>
            </a:r>
          </a:p>
          <a:p>
            <a:pPr marL="0" indent="0">
              <a:buNone/>
            </a:pPr>
            <a:r>
              <a:rPr lang="ar-IQ" dirty="0">
                <a:latin typeface="Simplified Arabic" pitchFamily="18" charset="-78"/>
                <a:cs typeface="Simplified Arabic" pitchFamily="18" charset="-78"/>
              </a:rPr>
              <a:t>4-	نظريات التعلم</a:t>
            </a:r>
          </a:p>
          <a:p>
            <a:pPr marL="0" indent="0">
              <a:buNone/>
            </a:pPr>
            <a:r>
              <a:rPr lang="ar-IQ" dirty="0">
                <a:latin typeface="Simplified Arabic" pitchFamily="18" charset="-78"/>
                <a:cs typeface="Simplified Arabic" pitchFamily="18" charset="-78"/>
              </a:rPr>
              <a:t>* النظريات السلوكية/ نظرية </a:t>
            </a:r>
            <a:r>
              <a:rPr lang="ar-IQ" dirty="0" err="1">
                <a:latin typeface="Simplified Arabic" pitchFamily="18" charset="-78"/>
                <a:cs typeface="Simplified Arabic" pitchFamily="18" charset="-78"/>
              </a:rPr>
              <a:t>الإشراط</a:t>
            </a:r>
            <a:r>
              <a:rPr lang="ar-IQ" dirty="0">
                <a:latin typeface="Simplified Arabic" pitchFamily="18" charset="-78"/>
                <a:cs typeface="Simplified Arabic" pitchFamily="18" charset="-78"/>
              </a:rPr>
              <a:t> الكلاسيكي، المحاولة والخطأ، </a:t>
            </a:r>
            <a:r>
              <a:rPr lang="ar-IQ" dirty="0" err="1">
                <a:latin typeface="Simplified Arabic" pitchFamily="18" charset="-78"/>
                <a:cs typeface="Simplified Arabic" pitchFamily="18" charset="-78"/>
              </a:rPr>
              <a:t>الإشراط</a:t>
            </a:r>
            <a:r>
              <a:rPr lang="ar-IQ" dirty="0">
                <a:latin typeface="Simplified Arabic" pitchFamily="18" charset="-78"/>
                <a:cs typeface="Simplified Arabic" pitchFamily="18" charset="-78"/>
              </a:rPr>
              <a:t> الإجرائي...</a:t>
            </a:r>
          </a:p>
          <a:p>
            <a:pPr marL="0" indent="0">
              <a:buNone/>
            </a:pPr>
            <a:r>
              <a:rPr lang="ar-IQ" dirty="0">
                <a:latin typeface="Simplified Arabic" pitchFamily="18" charset="-78"/>
                <a:cs typeface="Simplified Arabic" pitchFamily="18" charset="-78"/>
              </a:rPr>
              <a:t>* النظريات المعرفية/ نظرية </a:t>
            </a:r>
            <a:r>
              <a:rPr lang="ar-IQ" dirty="0" err="1">
                <a:latin typeface="Simplified Arabic" pitchFamily="18" charset="-78"/>
                <a:cs typeface="Simplified Arabic" pitchFamily="18" charset="-78"/>
              </a:rPr>
              <a:t>الجشطالت</a:t>
            </a:r>
            <a:r>
              <a:rPr lang="ar-IQ" dirty="0">
                <a:latin typeface="Simplified Arabic" pitchFamily="18" charset="-78"/>
                <a:cs typeface="Simplified Arabic" pitchFamily="18" charset="-78"/>
              </a:rPr>
              <a:t>، نظرية المجال، التعلم </a:t>
            </a:r>
          </a:p>
          <a:p>
            <a:pPr marL="0" indent="0">
              <a:buNone/>
            </a:pPr>
            <a:r>
              <a:rPr lang="ar-IQ" dirty="0">
                <a:latin typeface="Simplified Arabic" pitchFamily="18" charset="-78"/>
                <a:cs typeface="Simplified Arabic" pitchFamily="18" charset="-78"/>
              </a:rPr>
              <a:t>5-	التطبيقات التربوية لنظريات التعلم.</a:t>
            </a:r>
          </a:p>
          <a:p>
            <a:pPr marL="0" indent="0">
              <a:buNone/>
            </a:pPr>
            <a:endParaRPr lang="ar-IQ" dirty="0">
              <a:latin typeface="Simplified Arabic" pitchFamily="18" charset="-78"/>
              <a:cs typeface="Simplified Arabic" pitchFamily="18" charset="-78"/>
            </a:endParaRPr>
          </a:p>
        </p:txBody>
      </p:sp>
    </p:spTree>
    <p:extLst>
      <p:ext uri="{BB962C8B-B14F-4D97-AF65-F5344CB8AC3E}">
        <p14:creationId xmlns:p14="http://schemas.microsoft.com/office/powerpoint/2010/main" val="3628187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19936"/>
          </a:xfrm>
        </p:spPr>
        <p:style>
          <a:lnRef idx="2">
            <a:schemeClr val="accent1">
              <a:shade val="50000"/>
            </a:schemeClr>
          </a:lnRef>
          <a:fillRef idx="1">
            <a:schemeClr val="accent1"/>
          </a:fillRef>
          <a:effectRef idx="0">
            <a:schemeClr val="accent1"/>
          </a:effectRef>
          <a:fontRef idx="minor">
            <a:schemeClr val="lt1"/>
          </a:fontRef>
        </p:style>
        <p:txBody>
          <a:bodyPr>
            <a:normAutofit fontScale="92500"/>
          </a:bodyPr>
          <a:lstStyle/>
          <a:p>
            <a:pPr marL="0" indent="0">
              <a:buNone/>
            </a:pPr>
            <a:r>
              <a:rPr lang="ar-IQ" b="1" dirty="0">
                <a:latin typeface="Simplified Arabic" pitchFamily="18" charset="-78"/>
                <a:cs typeface="Simplified Arabic" pitchFamily="18" charset="-78"/>
              </a:rPr>
              <a:t>التعلم من المفاهيم الرئيسية في علم النفس إذ ظل يحظى باهتمام العلماء  والمفكرين ورجال التربية في كل زمان ومكان ومن المواضيع التي تشغل بالنا جميعا. فمنذ عهد الفلاسفة الإغريق بل ومنذ نزول الأديان السماوية الأولى حتى إلى الإسلام وإلى عهدنا الراهن الحافل بشتى صنوف العلم والمعرفة وتطبيقاتها التقنية والعملية ومفهوم التعلم يشكل إحدى القضايا المحورية في  حياة الإنسان.</a:t>
            </a:r>
          </a:p>
          <a:p>
            <a:pPr marL="0" indent="0">
              <a:buNone/>
            </a:pPr>
            <a:r>
              <a:rPr lang="ar-IQ" b="1" dirty="0">
                <a:latin typeface="Simplified Arabic" pitchFamily="18" charset="-78"/>
                <a:cs typeface="Simplified Arabic" pitchFamily="18" charset="-78"/>
              </a:rPr>
              <a:t>لم يختلف علماء النفس وقبلهم الفلاسفة في إبراز أهمية التعلم لكن في تفسير قضاياه. من التعلم الإلهي  عَلّمَ الإنْسانَ مَا لمْ يَعْلمْ   (العلق: 5)  وَعَلَّمَ آدمَ الأسْمَاء كُلّها (البقرة:31) إلى دور الخبرة التي تخط في الإنسان ما يعيش لأنه يولد كورقة بيضاء (جون لوك (1632-1704)           (</a:t>
            </a:r>
            <a:r>
              <a:rPr lang="en-US" b="1" dirty="0">
                <a:latin typeface="Simplified Arabic" pitchFamily="18" charset="-78"/>
                <a:cs typeface="Simplified Arabic" pitchFamily="18" charset="-78"/>
              </a:rPr>
              <a:t>John Locke) </a:t>
            </a:r>
            <a:r>
              <a:rPr lang="ar-IQ" b="1" dirty="0">
                <a:latin typeface="Simplified Arabic" pitchFamily="18" charset="-78"/>
                <a:cs typeface="Simplified Arabic" pitchFamily="18" charset="-78"/>
              </a:rPr>
              <a:t>أو إلى تفسيره عن طريق ارتباطات بين المنبهات والاستجابات (السلوكيون أمثال واطسون (</a:t>
            </a:r>
            <a:r>
              <a:rPr lang="en-US" b="1" dirty="0">
                <a:latin typeface="Simplified Arabic" pitchFamily="18" charset="-78"/>
                <a:cs typeface="Simplified Arabic" pitchFamily="18" charset="-78"/>
              </a:rPr>
              <a:t>John , Broadus WATSON) (1878-1958)) </a:t>
            </a:r>
            <a:r>
              <a:rPr lang="ar-IQ" b="1" dirty="0">
                <a:latin typeface="Simplified Arabic" pitchFamily="18" charset="-78"/>
                <a:cs typeface="Simplified Arabic" pitchFamily="18" charset="-78"/>
              </a:rPr>
              <a:t>وغيرهم. لقد قدموا تصورات كثيرة ومختلفة لهذه العملية، وتبقى قضايا التعلم تستحق اهتمام عالم النفس والمعلم وكل من يبحث في مشكلات التعليم كون أن أي سلوك إرادي (نفسي- حركي، وجداني، أو حتى معرفي) يصدر عن الإنسان لا يكون مصدره إلا التعلم. والتعلم لم يكن مهما عند الإنسان فقط بل حتى  عند الحيوان.</a:t>
            </a:r>
          </a:p>
          <a:p>
            <a:pPr marL="0" indent="0">
              <a:buNone/>
            </a:pPr>
            <a:endParaRPr lang="ar-IQ" b="1" dirty="0">
              <a:latin typeface="Simplified Arabic" pitchFamily="18" charset="-78"/>
              <a:cs typeface="Simplified Arabic" pitchFamily="18" charset="-78"/>
            </a:endParaRPr>
          </a:p>
        </p:txBody>
      </p:sp>
    </p:spTree>
    <p:extLst>
      <p:ext uri="{BB962C8B-B14F-4D97-AF65-F5344CB8AC3E}">
        <p14:creationId xmlns:p14="http://schemas.microsoft.com/office/powerpoint/2010/main" val="17372599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613596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ar-IQ" sz="3200" dirty="0">
                <a:latin typeface="Simplified Arabic" pitchFamily="18" charset="-78"/>
                <a:cs typeface="Simplified Arabic" pitchFamily="18" charset="-78"/>
              </a:rPr>
              <a:t>كمعلمين ومعلمات، فمن أدوارنا الأساسية علينا أن نحاول جاهدين على تسهيل عملية التعلم، ولذلك لا بد لنا أن نعرف كيف يتعلم الطالب وما هي الطرق التي تعينه على الفهم والإدراك والتفكير والتذكر، ولماذا تعلم هذا السلوك و ليس ذاك؟ </a:t>
            </a:r>
          </a:p>
          <a:p>
            <a:r>
              <a:rPr lang="ar-IQ" sz="3200" dirty="0">
                <a:latin typeface="Simplified Arabic" pitchFamily="18" charset="-78"/>
                <a:cs typeface="Simplified Arabic" pitchFamily="18" charset="-78"/>
              </a:rPr>
              <a:t>نظرا لتعقد الظاهرة فهناك نظريات ومدارس كثيرة اهتمت بتفسير عملية التعلم ومن خلالها ظهرت قوانين التعلم والتي حاولت أن تنشئ علاقات بين عناصر الموقف التعليمي عن طريق التعلم بالاستبصار والإدراك الحسي مثلا ومازالت وجهات نظر ونظريات تنسج متحدية ومتجاوزة الأفكار التي سادت  وسيطرت على الممارسات التربوية.</a:t>
            </a:r>
          </a:p>
          <a:p>
            <a:endParaRPr lang="ar-IQ" sz="3200" dirty="0">
              <a:latin typeface="Simplified Arabic" pitchFamily="18" charset="-78"/>
              <a:cs typeface="Simplified Arabic" pitchFamily="18" charset="-78"/>
            </a:endParaRPr>
          </a:p>
        </p:txBody>
      </p:sp>
    </p:spTree>
    <p:extLst>
      <p:ext uri="{BB962C8B-B14F-4D97-AF65-F5344CB8AC3E}">
        <p14:creationId xmlns:p14="http://schemas.microsoft.com/office/powerpoint/2010/main" val="1986480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10000"/>
          </a:bodyPr>
          <a:lstStyle/>
          <a:p>
            <a:pPr marL="0" indent="0">
              <a:buNone/>
            </a:pPr>
            <a:r>
              <a:rPr lang="ar-IQ" dirty="0">
                <a:latin typeface="Simplified Arabic" pitchFamily="18" charset="-78"/>
                <a:cs typeface="Simplified Arabic" pitchFamily="18" charset="-78"/>
              </a:rPr>
              <a:t> 1 - معنى التعلم/ مراحل التعلم و أنواعه:</a:t>
            </a:r>
          </a:p>
          <a:p>
            <a:pPr marL="0" indent="0">
              <a:buNone/>
            </a:pPr>
            <a:r>
              <a:rPr lang="ar-IQ" dirty="0">
                <a:latin typeface="Simplified Arabic" pitchFamily="18" charset="-78"/>
                <a:cs typeface="Simplified Arabic" pitchFamily="18" charset="-78"/>
              </a:rPr>
              <a:t>           أ- معنى التعلم:</a:t>
            </a:r>
          </a:p>
          <a:p>
            <a:pPr marL="0" indent="0">
              <a:buNone/>
            </a:pPr>
            <a:r>
              <a:rPr lang="ar-IQ" dirty="0">
                <a:latin typeface="Simplified Arabic" pitchFamily="18" charset="-78"/>
                <a:cs typeface="Simplified Arabic" pitchFamily="18" charset="-78"/>
              </a:rPr>
              <a:t>     التعلم عند الكثير من الناس هو تلك العملية التي تؤدى إلى تغير في أداء الفرد وتعديل في سلوكه عن طريق التمرين والخبرة، أي أنه اكتساب معرفة ومهارات وكفاءات. كما يمكن أن يعرف بأنه تلك العملية المسؤولة  عن النمو المطور للفرد، وتحسينه المستمر بحيث يمكنه التكيف مع بيئته. والتعلم شخصي إذ لا يمكنننا أن نتعلم مكان فرد آخر حتى وإن كنا في غالب الأحيان بحاجة إلى معونة "معلم" وإرشاداته لإثارة دافعيتنا وقوانا العقلية ونشاطاتنا الذاتية. » يقال عن إنسان أنه "تعلم" حين يتمكن من القيام بعمل لم يكن يستطيع القيام به من قبل، ويتأكد التعلم من خلال السلوك والتغيرات الحاصلة في هذا السلوك.» ( )</a:t>
            </a:r>
          </a:p>
          <a:p>
            <a:pPr marL="0" indent="0">
              <a:buNone/>
            </a:pPr>
            <a:r>
              <a:rPr lang="ar-IQ" dirty="0">
                <a:latin typeface="Simplified Arabic" pitchFamily="18" charset="-78"/>
                <a:cs typeface="Simplified Arabic" pitchFamily="18" charset="-78"/>
              </a:rPr>
              <a:t>    اقترحت العديد من التعريفات  لمفهوم التعلم نظرا لتعدد النظريات المفسرة له، إذ اعتبره </a:t>
            </a:r>
            <a:r>
              <a:rPr lang="ar-IQ" dirty="0" err="1">
                <a:latin typeface="Simplified Arabic" pitchFamily="18" charset="-78"/>
                <a:cs typeface="Simplified Arabic" pitchFamily="18" charset="-78"/>
              </a:rPr>
              <a:t>ارثور</a:t>
            </a:r>
            <a:r>
              <a:rPr lang="ar-IQ" dirty="0">
                <a:latin typeface="Simplified Arabic" pitchFamily="18" charset="-78"/>
                <a:cs typeface="Simplified Arabic" pitchFamily="18" charset="-78"/>
              </a:rPr>
              <a:t> جيتس (ََ</a:t>
            </a:r>
            <a:r>
              <a:rPr lang="en-US" dirty="0">
                <a:latin typeface="Simplified Arabic" pitchFamily="18" charset="-78"/>
                <a:cs typeface="Simplified Arabic" pitchFamily="18" charset="-78"/>
              </a:rPr>
              <a:t>Arthur GATES &amp; </a:t>
            </a:r>
            <a:r>
              <a:rPr lang="en-US" dirty="0" err="1">
                <a:latin typeface="Simplified Arabic" pitchFamily="18" charset="-78"/>
                <a:cs typeface="Simplified Arabic" pitchFamily="18" charset="-78"/>
              </a:rPr>
              <a:t>autres</a:t>
            </a:r>
            <a:r>
              <a:rPr lang="en-US" dirty="0">
                <a:latin typeface="Simplified Arabic" pitchFamily="18" charset="-78"/>
                <a:cs typeface="Simplified Arabic" pitchFamily="18" charset="-78"/>
              </a:rPr>
              <a:t>) </a:t>
            </a:r>
            <a:r>
              <a:rPr lang="ar-IQ" dirty="0">
                <a:latin typeface="Simplified Arabic" pitchFamily="18" charset="-78"/>
                <a:cs typeface="Simplified Arabic" pitchFamily="18" charset="-78"/>
              </a:rPr>
              <a:t>وآخرون »كتغير في السلوك عن طريق الخبرة والمران، له صفة الاستمرار وصفة بذل  الجهد المتكرر حتى يصل الفرد إلى استجابة ترضي دوافعه وتحقق غاياته.»  أو كتعريف </a:t>
            </a:r>
            <a:r>
              <a:rPr lang="ar-IQ" dirty="0" err="1">
                <a:latin typeface="Simplified Arabic" pitchFamily="18" charset="-78"/>
                <a:cs typeface="Simplified Arabic" pitchFamily="18" charset="-78"/>
              </a:rPr>
              <a:t>جيلفورد</a:t>
            </a:r>
            <a:r>
              <a:rPr lang="ar-IQ" dirty="0">
                <a:latin typeface="Simplified Arabic" pitchFamily="18" charset="-78"/>
                <a:cs typeface="Simplified Arabic" pitchFamily="18" charset="-78"/>
              </a:rPr>
              <a:t> (</a:t>
            </a:r>
            <a:r>
              <a:rPr lang="en-US" dirty="0">
                <a:latin typeface="Simplified Arabic" pitchFamily="18" charset="-78"/>
                <a:cs typeface="Simplified Arabic" pitchFamily="18" charset="-78"/>
              </a:rPr>
              <a:t>Guilford, Joy Paul) (1897-1987) </a:t>
            </a:r>
            <a:r>
              <a:rPr lang="ar-IQ" dirty="0">
                <a:latin typeface="Simplified Arabic" pitchFamily="18" charset="-78"/>
                <a:cs typeface="Simplified Arabic" pitchFamily="18" charset="-78"/>
              </a:rPr>
              <a:t>الذي يرى التعلم كأي تغير في السلوك الذي يحدث نتيجة استثارة. أو كتعريف </a:t>
            </a:r>
            <a:r>
              <a:rPr lang="ar-IQ" dirty="0" err="1">
                <a:latin typeface="Simplified Arabic" pitchFamily="18" charset="-78"/>
                <a:cs typeface="Simplified Arabic" pitchFamily="18" charset="-78"/>
              </a:rPr>
              <a:t>كيمبل</a:t>
            </a:r>
            <a:r>
              <a:rPr lang="ar-IQ" dirty="0">
                <a:latin typeface="Simplified Arabic" pitchFamily="18" charset="-78"/>
                <a:cs typeface="Simplified Arabic" pitchFamily="18" charset="-78"/>
              </a:rPr>
              <a:t> (</a:t>
            </a:r>
            <a:r>
              <a:rPr lang="en-US" dirty="0">
                <a:latin typeface="Simplified Arabic" pitchFamily="18" charset="-78"/>
                <a:cs typeface="Simplified Arabic" pitchFamily="18" charset="-78"/>
              </a:rPr>
              <a:t>Kimble) </a:t>
            </a:r>
            <a:r>
              <a:rPr lang="ar-IQ" dirty="0">
                <a:latin typeface="Simplified Arabic" pitchFamily="18" charset="-78"/>
                <a:cs typeface="Simplified Arabic" pitchFamily="18" charset="-78"/>
              </a:rPr>
              <a:t>حيث عرفه بأنه تغير دائم نسبيا في إمكانيات السلوك نتيجة للخبرة المعززة. </a:t>
            </a:r>
          </a:p>
        </p:txBody>
      </p:sp>
    </p:spTree>
    <p:extLst>
      <p:ext uri="{BB962C8B-B14F-4D97-AF65-F5344CB8AC3E}">
        <p14:creationId xmlns:p14="http://schemas.microsoft.com/office/powerpoint/2010/main" val="250911785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وإذا كان المعرفيون يؤكدون على دور العمليات المعرفية (التذكر، التخيل، التفكير) في التعلم  واعتباره نشاطا عقليا داخليا لا يمكن ملاحظته مباشرة ولكن التعرف عليه من خلال نتائجه أي الأداء، فإن السلوكيون عكسهم يركزون </a:t>
            </a:r>
            <a:r>
              <a:rPr lang="ar-IQ" dirty="0" err="1"/>
              <a:t>إهتمامهم</a:t>
            </a:r>
            <a:r>
              <a:rPr lang="ar-IQ" dirty="0"/>
              <a:t> على المؤثرات الخارجية التي تشكل سلوك الفرد وتبرمجه. هما اتجاهين أساسين انبثقت عنهما طرق في التدريس والتعلم والتعليم وتطبيقات تربوية استخدمت في أقسام الدراسة. </a:t>
            </a:r>
          </a:p>
          <a:p>
            <a:pPr marL="0" indent="0">
              <a:buNone/>
            </a:pPr>
            <a:r>
              <a:rPr lang="ar-IQ" dirty="0"/>
              <a:t>     رغم تعدد التعريفات فيبقى التعلم أي تغير ثابت نسبيا في سلوك الفرد نتيجة الخبرة، له خصائص مميزة منها أنه عملية قبل أن نرى آثارها على سلوك الفرد أي في أدائه (في اللغة مثلا والحركات وحتى طريقة </a:t>
            </a:r>
            <a:r>
              <a:rPr lang="ar-IQ" dirty="0" err="1"/>
              <a:t>الإنفعالات</a:t>
            </a:r>
            <a:r>
              <a:rPr lang="ar-IQ" dirty="0"/>
              <a:t>) فهي تنطوي على عدد من العمليات، فإننا نستقبل، أي نحس، ثم نوصل هذه الإحساسات إلى الأعضاء المعنية، ثم ندرك، وننتبه، ونفكر، ونتعرف ونترجم، ونتذكر، ونفهم العلاقات. أنه كذلك سلوك جديد لم يكن موجودا من قبل:</a:t>
            </a:r>
          </a:p>
          <a:p>
            <a:pPr marL="0" indent="0">
              <a:buNone/>
            </a:pPr>
            <a:endParaRPr lang="ar-IQ" dirty="0"/>
          </a:p>
        </p:txBody>
      </p:sp>
    </p:spTree>
    <p:extLst>
      <p:ext uri="{BB962C8B-B14F-4D97-AF65-F5344CB8AC3E}">
        <p14:creationId xmlns:p14="http://schemas.microsoft.com/office/powerpoint/2010/main" val="8924235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تعلم القراءة والكتابة، وأنه أيضا تقدم </a:t>
            </a:r>
            <a:r>
              <a:rPr lang="ar-IQ" dirty="0" err="1"/>
              <a:t>ايجابي</a:t>
            </a:r>
            <a:r>
              <a:rPr lang="ar-IQ" dirty="0"/>
              <a:t> أو تحسن أو زيادة في المعرفة، أي تعلم تقدمي ولا يعني هذا أن أي تقدم يعتبر تعلم، فهناك العديد من التغيرات تكون بسب النضج أو حتى لتعاطي بعض العقاقير أو حتى نتيجة التعب، فيجب أن يكون هناك استمرار نسبي في  السلوك. أن يشمل هذا التعلم مختلف جوانب الشخصية. » و من ثم فإن مقدار التعلم يتجلى كما و كيفا: كما بعدد الأمور التي يستطيع الفرد أن يقوم بها، وكيفا بالطريقة التي يستجيب وفقا  لها في الموقف التعليمي.»  هذا عن التعلم »أما القيام بالعمل فينحصر في القيام بالفاعلية التي كان الفرد  قد تعلمها. وهذا يظهر قابليات الفرد التعلمية، فالضارب على الآلة الكاتبة وعازف البيانو مثلا يفعلون ما كانوا قد تعلموه. وبطبيعة الحال فإن لاعب كرة القدم الماهر لا يقوم بعمله كل مرة على نفس الشكل ولكنه يحاول التحسن والتعلم المستمرين من خلال قيامه بالعمل كل مرة جديدة.» ويستفيد مما تعلمه ويوظفه في مواقف جديدة. وهذا ما يذهب إليه </a:t>
            </a:r>
            <a:r>
              <a:rPr lang="ar-IQ" dirty="0" err="1"/>
              <a:t>وودورث</a:t>
            </a:r>
            <a:r>
              <a:rPr lang="ar-IQ" dirty="0"/>
              <a:t> (</a:t>
            </a:r>
            <a:r>
              <a:rPr lang="en-US" dirty="0"/>
              <a:t>Woodworth) </a:t>
            </a:r>
            <a:r>
              <a:rPr lang="ar-IQ" dirty="0"/>
              <a:t>في تعريفه للتعلم »التعلم نشاط من قبل الفرد يؤثر في نشاطه المقبل، أي يعتبر التعلم سلوكا يقوم به الفرد يؤثر في سلوكه  المقبل. »</a:t>
            </a:r>
          </a:p>
        </p:txBody>
      </p:sp>
    </p:spTree>
    <p:extLst>
      <p:ext uri="{BB962C8B-B14F-4D97-AF65-F5344CB8AC3E}">
        <p14:creationId xmlns:p14="http://schemas.microsoft.com/office/powerpoint/2010/main" val="20080848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10000"/>
          </a:bodyPr>
          <a:lstStyle/>
          <a:p>
            <a:pPr marL="0" indent="0">
              <a:buNone/>
            </a:pPr>
            <a:r>
              <a:rPr lang="ar-IQ" dirty="0"/>
              <a:t> ب- مراحل التعلم:</a:t>
            </a:r>
          </a:p>
          <a:p>
            <a:pPr marL="0" indent="0">
              <a:buNone/>
            </a:pPr>
            <a:r>
              <a:rPr lang="ar-IQ" dirty="0"/>
              <a:t>   عملية التعلم عملية معقدة تشمل أنواعا من النشاط والخبرات المتعددة بتعدد المواقف التي يمر ويعيشها الفرد غير أنه بصورة عامة فالموقف التعليمي »وحدة ذات قطبين أحدهما المتعلم والثاني المجال الحيوي الذي يتحرك فيه، وكل من هذين القطبين وحدة معقدة تتفاعل بها عدة قوى         وعوامل مختلفة كما يتفاعل كل مع الآخر.» </a:t>
            </a:r>
          </a:p>
          <a:p>
            <a:pPr marL="0" indent="0">
              <a:buNone/>
            </a:pPr>
            <a:r>
              <a:rPr lang="ar-IQ" dirty="0"/>
              <a:t>ترتبط عملية التعلم بظروف خارجية (متعلقة بالموقف </a:t>
            </a:r>
            <a:r>
              <a:rPr lang="ar-IQ" dirty="0" err="1"/>
              <a:t>التعلمي</a:t>
            </a:r>
            <a:r>
              <a:rPr lang="ar-IQ" dirty="0"/>
              <a:t>) وداخلية (خاصة بالمتعلم) كالظروف النفسية وعمليات عقلية كثيرة منها: التذكر والنسيان، التصور والتخيل، الإدراك والانتباه. </a:t>
            </a:r>
          </a:p>
          <a:p>
            <a:pPr marL="0" indent="0">
              <a:buNone/>
            </a:pPr>
            <a:r>
              <a:rPr lang="ar-IQ" dirty="0"/>
              <a:t>و دورة التعلم هذه تمر بمراحل هي:    </a:t>
            </a:r>
          </a:p>
          <a:p>
            <a:pPr marL="0" indent="0">
              <a:buNone/>
            </a:pPr>
            <a:r>
              <a:rPr lang="ar-IQ" dirty="0"/>
              <a:t>              - مرحلة عدم الرضا.</a:t>
            </a:r>
          </a:p>
          <a:p>
            <a:pPr marL="0" indent="0">
              <a:buNone/>
            </a:pPr>
            <a:r>
              <a:rPr lang="ar-IQ" dirty="0"/>
              <a:t>              - مرحلة اختيار سلوكيات جديدة.</a:t>
            </a:r>
          </a:p>
          <a:p>
            <a:pPr marL="0" indent="0">
              <a:buNone/>
            </a:pPr>
            <a:r>
              <a:rPr lang="ar-IQ" dirty="0"/>
              <a:t>              - مرحلة ممارسة السلوكيات الجديدة.</a:t>
            </a:r>
          </a:p>
          <a:p>
            <a:pPr marL="0" indent="0">
              <a:buNone/>
            </a:pPr>
            <a:r>
              <a:rPr lang="ar-IQ" dirty="0"/>
              <a:t>              - مرحلة إحراز أدلة على النتائج.</a:t>
            </a:r>
          </a:p>
          <a:p>
            <a:pPr marL="0" indent="0">
              <a:buNone/>
            </a:pPr>
            <a:r>
              <a:rPr lang="ar-IQ" dirty="0"/>
              <a:t>              - مرحلة التعميم والتطبيق والتكامل.</a:t>
            </a:r>
          </a:p>
          <a:p>
            <a:pPr marL="0" indent="0">
              <a:buNone/>
            </a:pPr>
            <a:r>
              <a:rPr lang="ar-IQ" dirty="0"/>
              <a:t>              - مجابهة مشكلات جديدة. </a:t>
            </a:r>
          </a:p>
          <a:p>
            <a:pPr marL="0" indent="0">
              <a:buNone/>
            </a:pPr>
            <a:endParaRPr lang="ar-IQ" dirty="0"/>
          </a:p>
        </p:txBody>
      </p:sp>
    </p:spTree>
    <p:extLst>
      <p:ext uri="{BB962C8B-B14F-4D97-AF65-F5344CB8AC3E}">
        <p14:creationId xmlns:p14="http://schemas.microsoft.com/office/powerpoint/2010/main" val="2205768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normAutofit fontScale="92500" lnSpcReduction="10000"/>
          </a:bodyPr>
          <a:lstStyle/>
          <a:p>
            <a:pPr marL="0" indent="0" algn="just">
              <a:buNone/>
            </a:pPr>
            <a:r>
              <a:rPr lang="ar-IQ" sz="3200" dirty="0"/>
              <a:t>وتعد المعارف والمهارات التي يقدمها هذا العلم من الموضوعات الأكثر أهمية لمن يتناول عمله ميدان التربية والتعليم وذات أهمية قصوى في إعداد المعلم والمربي بصورة عامة. إن علم النفس التربوي يعد من فروع علم النفس ذو الدور الفعال لما له من الأهمية النظرية والتطبيقية في العملية التربوية في إحداث التغيرات المرجوة في مجالات التعلم والتعليم إذ يقدم المبادئ النفسية الأساسية للمربي بصورة عامة والمعلم بصورة خاصة، علم النفس التربوي يقدم المعلومات والمبادئ النفسية العامة التي تساعد على فهم سلوك المتعلم وتنمية شخصيته في كل جوانبها واستغلال طاقة الفرد ومختلف القدرات وتوجيه السلوك ومعرفة الذات.</a:t>
            </a:r>
          </a:p>
          <a:p>
            <a:pPr marL="0" indent="0" algn="just">
              <a:buNone/>
            </a:pPr>
            <a:r>
              <a:rPr lang="ar-IQ" sz="3200" dirty="0"/>
              <a:t>كذلك يمكننا أن ننظر إلى علم النفس التربوي على أنه الفرع الوسيط بين التربية وعلم النفس كونه يهتم بالجانب التربوي ويعتمد على القوانين والمفاهيم النفسية فهو بهذا مزج بين علم النفس والتربية</a:t>
            </a:r>
            <a:r>
              <a:rPr lang="ar-IQ" dirty="0"/>
              <a:t>.  </a:t>
            </a:r>
          </a:p>
          <a:p>
            <a:pPr marL="0" indent="0">
              <a:buNone/>
            </a:pPr>
            <a:endParaRPr lang="ar-IQ" dirty="0"/>
          </a:p>
          <a:p>
            <a:pPr marL="0" indent="0">
              <a:buNone/>
            </a:pPr>
            <a:endParaRPr lang="ar-IQ" dirty="0"/>
          </a:p>
        </p:txBody>
      </p:sp>
    </p:spTree>
    <p:extLst>
      <p:ext uri="{BB962C8B-B14F-4D97-AF65-F5344CB8AC3E}">
        <p14:creationId xmlns:p14="http://schemas.microsoft.com/office/powerpoint/2010/main" val="3502539384"/>
      </p:ext>
    </p:extLst>
  </p:cSld>
  <p:clrMapOvr>
    <a:masterClrMapping/>
  </p:clrMapOvr>
  <mc:AlternateContent xmlns:mc="http://schemas.openxmlformats.org/markup-compatibility/2006" xmlns:p14="http://schemas.microsoft.com/office/powerpoint/2010/main">
    <mc:Choice Requires="p14">
      <p:transition spd="slow" p14:dur="3000">
        <p14:shred/>
        <p:sndAc>
          <p:stSnd>
            <p:snd r:embed="rId2" name="cashreg.wav"/>
          </p:stSnd>
        </p:sndAc>
      </p:transition>
    </mc:Choice>
    <mc:Fallback xmlns="">
      <p:transition spd="slow">
        <p:fade/>
        <p:sndAc>
          <p:stSnd>
            <p:snd r:embed="rId3" name="cashreg.wav"/>
          </p:stSnd>
        </p:sndAc>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19936"/>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ومما لا شك فيه أنه هناك أنواع مختلفة من التعلم، فتعلم اللغة مثلا يختلف عن تعلم الفنون، بل وحتى في تعلم اللغة ذاتها هناك اختلاف بين تعلم اللغة الكتابية واللغة اللفظية أو لغة الإشارات. وكما دلت البحوث والدراسات فيمكن اختصار مراحل التعلم في:</a:t>
            </a:r>
          </a:p>
          <a:p>
            <a:pPr marL="0" indent="0">
              <a:buNone/>
            </a:pPr>
            <a:r>
              <a:rPr lang="ar-IQ" dirty="0"/>
              <a:t>           1- مرحلة الاكتساب: وهي مرحلة إدماج أو إدخال أو تمثيل المتعلم على اختلاف القدرات والظروف والمادة المتعلمة للسلوك الجديد حتى يصبح جزءا من حصيلته السلوكية. </a:t>
            </a:r>
          </a:p>
          <a:p>
            <a:pPr marL="0" indent="0">
              <a:buNone/>
            </a:pPr>
            <a:r>
              <a:rPr lang="ar-IQ" dirty="0"/>
              <a:t>           2- مرحلة الاختزان: أي حفظ المعلومات في الذاكرة.</a:t>
            </a:r>
          </a:p>
          <a:p>
            <a:pPr marL="0" indent="0">
              <a:buNone/>
            </a:pPr>
            <a:r>
              <a:rPr lang="ar-IQ" dirty="0"/>
              <a:t>           3- مرحلة الاستعادة: وهي قدرة المتعلم على استرجاع المعلومة في صورة استجابة بشكل أو بآخر.</a:t>
            </a:r>
          </a:p>
          <a:p>
            <a:pPr marL="0" indent="0">
              <a:buNone/>
            </a:pPr>
            <a:r>
              <a:rPr lang="ar-IQ" dirty="0"/>
              <a:t>هي مراحل أو محطات في عملية التعلم على المعلم مراعاتها و الانتباه لها أثناء ممارسته لمهنته. كما أن معرفة المعلم بخصوصيات التعلم ومراحله، تجعله قادرا على ضبط طرقه في التدريس مثلا وإدراك أساس التعثر عند كل متعلم.</a:t>
            </a:r>
          </a:p>
          <a:p>
            <a:pPr marL="0" indent="0">
              <a:buNone/>
            </a:pPr>
            <a:endParaRPr lang="ar-IQ" dirty="0"/>
          </a:p>
        </p:txBody>
      </p:sp>
    </p:spTree>
    <p:extLst>
      <p:ext uri="{BB962C8B-B14F-4D97-AF65-F5344CB8AC3E}">
        <p14:creationId xmlns:p14="http://schemas.microsoft.com/office/powerpoint/2010/main" val="358544552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10000"/>
          </a:bodyPr>
          <a:lstStyle/>
          <a:p>
            <a:pPr marL="0" indent="0">
              <a:buNone/>
            </a:pPr>
            <a:r>
              <a:rPr lang="ar-IQ" dirty="0"/>
              <a:t>ج- أنواع التعلم:</a:t>
            </a:r>
          </a:p>
          <a:p>
            <a:pPr marL="0" indent="0">
              <a:buNone/>
            </a:pPr>
            <a:r>
              <a:rPr lang="ar-IQ" dirty="0"/>
              <a:t>إذا كان التعلم يتضمن تغيرات في جوانب شخصيتنا فهذا يعني أننا نتعلم سمات الشخصية من </a:t>
            </a:r>
            <a:r>
              <a:rPr lang="ar-IQ" dirty="0" err="1"/>
              <a:t>ميولات</a:t>
            </a:r>
            <a:r>
              <a:rPr lang="ar-IQ" dirty="0"/>
              <a:t> وقيم ودوافع واتجاهات وكل أنواع </a:t>
            </a:r>
            <a:r>
              <a:rPr lang="ar-IQ" dirty="0" err="1"/>
              <a:t>السلوكات</a:t>
            </a:r>
            <a:r>
              <a:rPr lang="ar-IQ" dirty="0"/>
              <a:t>: لفظية كانت أم حركية، ذهنية أو </a:t>
            </a:r>
            <a:r>
              <a:rPr lang="ar-IQ" dirty="0" err="1"/>
              <a:t>إجتماعية</a:t>
            </a:r>
            <a:r>
              <a:rPr lang="ar-IQ" dirty="0"/>
              <a:t> ، وهذا يعني كذلك أننا نتعلم في كل مواقف الحياة وأن التعلم لا يقتصر على مكان واحد  أو هيئة معينة: إننا نتعلم في البيت، في الشارع، في المدرسة، من الأستاذ والزميل والكتاب. </a:t>
            </a:r>
          </a:p>
          <a:p>
            <a:pPr marL="0" indent="0">
              <a:buNone/>
            </a:pPr>
            <a:r>
              <a:rPr lang="ar-IQ" dirty="0"/>
              <a:t>التعلم نظرا لتعقد مظاهره صنف إلى عدة أنواع من حيث أشكاله وصوره، أو من حيث بساطته وتعقيده. هي تغيرات في الشخصية يمكن حصرها في ثلاث جوانب رئيسية هي:</a:t>
            </a:r>
          </a:p>
          <a:p>
            <a:pPr marL="0" indent="0">
              <a:buNone/>
            </a:pPr>
            <a:r>
              <a:rPr lang="ar-IQ" dirty="0"/>
              <a:t>      * التغير في النواحي الحركية: أي السلوك النفسي- الحركي، مثل الكتابة والقراءة وطريقة الأكل وقيادة السيارة والمشي وغيرها من أنماط السلوك الحركي التي يمكن أن تصبح عادات حركية نقوم بها دون شعور منا. </a:t>
            </a:r>
          </a:p>
          <a:p>
            <a:pPr marL="0" indent="0">
              <a:buNone/>
            </a:pPr>
            <a:r>
              <a:rPr lang="ar-IQ" dirty="0"/>
              <a:t>      * التغير في النواحي العقلية المعرفية: تشتمل على ما نتعلمه من  معارف وحقائق ومبادئ وطرق التفكير المختلفة.</a:t>
            </a:r>
          </a:p>
          <a:p>
            <a:pPr marL="0" indent="0">
              <a:buNone/>
            </a:pPr>
            <a:r>
              <a:rPr lang="ar-IQ" dirty="0"/>
              <a:t>      * التغير في النواحي الوجدانية (الانفعالية): أي تلك العواطف </a:t>
            </a:r>
            <a:r>
              <a:rPr lang="ar-IQ" dirty="0" err="1"/>
              <a:t>والميولات</a:t>
            </a:r>
            <a:r>
              <a:rPr lang="ar-IQ" dirty="0"/>
              <a:t> (للأشخاص والأشياء...) وما نكتسبه من اتجاهات وقيم اجتماعية وتذوق فني وجمالي وأدبي.</a:t>
            </a:r>
          </a:p>
          <a:p>
            <a:pPr marL="0" indent="0">
              <a:buNone/>
            </a:pPr>
            <a:r>
              <a:rPr lang="ar-IQ" dirty="0"/>
              <a:t>على العموم فالتعلم يصنف إلى خمسة أنواع رئيسية:</a:t>
            </a:r>
          </a:p>
          <a:p>
            <a:pPr marL="0" indent="0">
              <a:buNone/>
            </a:pPr>
            <a:endParaRPr lang="ar-IQ" dirty="0"/>
          </a:p>
        </p:txBody>
      </p:sp>
    </p:spTree>
    <p:extLst>
      <p:ext uri="{BB962C8B-B14F-4D97-AF65-F5344CB8AC3E}">
        <p14:creationId xmlns:p14="http://schemas.microsoft.com/office/powerpoint/2010/main" val="27790953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marL="0" indent="0">
              <a:buNone/>
            </a:pPr>
            <a:r>
              <a:rPr lang="ar-IQ" dirty="0" smtClean="0"/>
              <a:t>1- </a:t>
            </a:r>
            <a:r>
              <a:rPr lang="ar-IQ" dirty="0"/>
              <a:t>التعلم اللفظي: هي ليست القدرة على تعلم الكلام فحسب بل كذلك </a:t>
            </a:r>
            <a:r>
              <a:rPr lang="ar-IQ" dirty="0" err="1"/>
              <a:t>إستيعاب</a:t>
            </a:r>
            <a:r>
              <a:rPr lang="ar-IQ" dirty="0"/>
              <a:t> بعض المعلومات والحقائق واسترجاعها وتوظيفها في مواقف مختلفة وتدريب الفرد على عمليات التفكير وإدراك العلاقات والمقارنة بين المعلومات وإصدار الحكم والتقييم السليم. </a:t>
            </a:r>
          </a:p>
          <a:p>
            <a:pPr marL="0" indent="0">
              <a:buNone/>
            </a:pPr>
            <a:r>
              <a:rPr lang="ar-IQ" dirty="0"/>
              <a:t>2- التعلم الحركي: هذا التعلم هو قدرة الفرد على استخدام عضلاته (الإرادية) بما يؤدي إلى توافق عضلي من نوع جديد كنموذج </a:t>
            </a:r>
            <a:r>
              <a:rPr lang="ar-IQ" dirty="0" err="1"/>
              <a:t>للإستجابة</a:t>
            </a:r>
            <a:r>
              <a:rPr lang="ar-IQ" dirty="0"/>
              <a:t> المطلوبة مثل تعلم الفرد الكتابة وتعلم السياقة.</a:t>
            </a:r>
          </a:p>
          <a:p>
            <a:pPr marL="0" indent="0">
              <a:buNone/>
            </a:pPr>
            <a:r>
              <a:rPr lang="ar-IQ" dirty="0"/>
              <a:t>3- التعلم الإدراكي: إننا نتعلم كيف نرى الأشياء وندرك المواقف والمواضيع بصورة جديدة، هذا النوع من التعلم يهدف إلى إعادة تنظيم المثيرات الحسية في نماذج إدراكية جديدة.</a:t>
            </a:r>
          </a:p>
          <a:p>
            <a:pPr marL="0" indent="0">
              <a:buNone/>
            </a:pPr>
            <a:r>
              <a:rPr lang="ar-IQ" dirty="0"/>
              <a:t>4- تعلم الاتجاهات: الاتجاهات هي الموجه والمحرك لسلوك الإنسان نتعلمها من محيطنا </a:t>
            </a:r>
            <a:r>
              <a:rPr lang="ar-IQ" dirty="0" err="1"/>
              <a:t>الإجتماعي</a:t>
            </a:r>
            <a:r>
              <a:rPr lang="ar-IQ" dirty="0"/>
              <a:t> الثقافي، فميلنا أو نفورنا من بعض الأفكار مثلا ما هو إلا ناتج تعلم، فالتأثير عليها وتغييرها هو التحكم في سلوك الإنسان.</a:t>
            </a:r>
          </a:p>
          <a:p>
            <a:pPr marL="0" indent="0">
              <a:buNone/>
            </a:pPr>
            <a:r>
              <a:rPr lang="ar-IQ" dirty="0"/>
              <a:t>5- تعلم أسلوب حل المشكلات: عند تغير المحيط يميل الفرد إلى تغيير سلوكه حتى يتأقلم (يتكيف) مع الوضعيات الجديدة أي إيجاد الحلول للمواقف الجديدة. </a:t>
            </a:r>
          </a:p>
        </p:txBody>
      </p:sp>
    </p:spTree>
    <p:extLst>
      <p:ext uri="{BB962C8B-B14F-4D97-AF65-F5344CB8AC3E}">
        <p14:creationId xmlns:p14="http://schemas.microsoft.com/office/powerpoint/2010/main" val="397834404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a:t>
            </a:r>
          </a:p>
          <a:p>
            <a:pPr marL="0" indent="0">
              <a:buNone/>
            </a:pPr>
            <a:r>
              <a:rPr lang="ar-IQ" dirty="0"/>
              <a:t>2- الشروط العامة للتعلم الإنساني والعوامل المؤثرة فيه:  </a:t>
            </a:r>
          </a:p>
          <a:p>
            <a:pPr marL="0" indent="0">
              <a:buNone/>
            </a:pPr>
            <a:r>
              <a:rPr lang="ar-IQ" dirty="0"/>
              <a:t>هناك اختلافات هائلة في سلوك البشر وهم الذين خلقوا على أسس فسيولوجية متشابهة. هذه الاختلافات والتي هي تعديلات وتغييرات توفرها إمكانيات الأفراد الفسيولوجية والظروف </a:t>
            </a:r>
            <a:r>
              <a:rPr lang="ar-IQ" dirty="0" err="1"/>
              <a:t>الإجتماعية</a:t>
            </a:r>
            <a:r>
              <a:rPr lang="ar-IQ" dirty="0"/>
              <a:t>- الثقافية لا يمكن ردها في  الأساس إلا للتعلم. فنحن نتعلم أن نكون أفرادا من المجتمع البشري إذ نتعلم كيف نؤدي دورنا في الحياة الاجتماعية، فنتعلم البقاء والتكيف ونتعلم التفاعل   مع الآخرين ونتعلم الاتجاهات والقيم وتحسين حياتنا. هذا التعلم يخضع إلى شروط عامة يمكن تقسيمها إلى قسمين أساسيين شروط داخلية خاصة بالمتعلم كظروفه الفسيولوجية (مستوى نضجه الفسيولوجي وصحته) وقدراته العقلية ودافعيته نحو الموضوع المتعلم، وشروط خارجية: كمحيط التعلم ووضوح الأهداف وطبيعة المادة المتعلمة. هي شروط ذات تفاعل متبادل.</a:t>
            </a:r>
          </a:p>
          <a:p>
            <a:pPr marL="0" indent="0">
              <a:buNone/>
            </a:pPr>
            <a:endParaRPr lang="ar-IQ" dirty="0"/>
          </a:p>
        </p:txBody>
      </p:sp>
    </p:spTree>
    <p:extLst>
      <p:ext uri="{BB962C8B-B14F-4D97-AF65-F5344CB8AC3E}">
        <p14:creationId xmlns:p14="http://schemas.microsoft.com/office/powerpoint/2010/main" val="212022728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marL="0" indent="0">
              <a:buNone/>
            </a:pPr>
            <a:r>
              <a:rPr lang="ar-IQ" dirty="0"/>
              <a:t>كما هو معلوم كل الناس بحاجة إلى غذاء ومسكن وملبس ونوم، وهي حاجات مادية أساسية لا بد منها لإقامة الحياة لكن نوعية هذه العوامل المادية والظروف التي يحصل بها الناس على ما يلزمهم لها أثرها الكبير، فالحرمان من سد الحاجات الأساسية يؤدي إلى </a:t>
            </a:r>
            <a:r>
              <a:rPr lang="ar-IQ" dirty="0" err="1"/>
              <a:t>إضطرابات</a:t>
            </a:r>
            <a:r>
              <a:rPr lang="ar-IQ" dirty="0"/>
              <a:t> سلوكية عنيفة ويفضي إلى فروق جسدية، وكذلك القول عن الحاجات المشتقة من الحاجات المادية حتى  وإن تباينت درجاتها من مجتمع لآخر فالحاجة مثلا إلى الأمن والطمأنينة والحاجة إلى </a:t>
            </a:r>
            <a:r>
              <a:rPr lang="ar-IQ" dirty="0" err="1"/>
              <a:t>الإنتماء</a:t>
            </a:r>
            <a:r>
              <a:rPr lang="ar-IQ" dirty="0"/>
              <a:t> والمحبة وتقدير الذات، وعدم تلبيتها كما ونوعا ينتج أعراضا سلوكية مختلفة كالعدوان </a:t>
            </a:r>
            <a:r>
              <a:rPr lang="ar-IQ" dirty="0" err="1"/>
              <a:t>والإنزواء</a:t>
            </a:r>
            <a:r>
              <a:rPr lang="ar-IQ" dirty="0"/>
              <a:t> </a:t>
            </a:r>
            <a:r>
              <a:rPr lang="ar-IQ" dirty="0" err="1"/>
              <a:t>والإنحراف</a:t>
            </a:r>
            <a:r>
              <a:rPr lang="ar-IQ" dirty="0"/>
              <a:t> وما لها من أثر على التعلم. </a:t>
            </a:r>
          </a:p>
          <a:p>
            <a:pPr marL="0" indent="0">
              <a:buNone/>
            </a:pPr>
            <a:r>
              <a:rPr lang="ar-IQ" dirty="0"/>
              <a:t>» و يجب أن لا ننسى أن فعالية الجهود التي يبذلها المتعلم تبقى رهنا بنجاحه في تلبية مجمل حاجاته المادية و المعنوية التي يشترك فيها مع غيره من  الناس أو التي ينفرد بها أحيانا </a:t>
            </a:r>
            <a:r>
              <a:rPr lang="ar-IQ" dirty="0" err="1"/>
              <a:t>دونهم.على</a:t>
            </a:r>
            <a:r>
              <a:rPr lang="ar-IQ" dirty="0"/>
              <a:t> العموم لكي تتم عملية التعلم يجب أن تتوفر هذه الشروط أهمها:</a:t>
            </a:r>
          </a:p>
          <a:p>
            <a:pPr marL="0" indent="0">
              <a:buNone/>
            </a:pPr>
            <a:r>
              <a:rPr lang="ar-IQ" dirty="0"/>
              <a:t>   أ- النضج: والمقصود منه هو ليس اكتمال النمو الجسمي والطبيعي فحسب بل عملية نمو تشمل الكائن في كل جوانبه (الفسيولوجي، النفسي، العقلي، المعرفي، </a:t>
            </a:r>
            <a:r>
              <a:rPr lang="ar-IQ" dirty="0" err="1"/>
              <a:t>الإنفعالي</a:t>
            </a:r>
            <a:r>
              <a:rPr lang="ar-IQ" dirty="0"/>
              <a:t>،) حيث تصبح قابلة وقادرة على العمل بها.</a:t>
            </a:r>
          </a:p>
          <a:p>
            <a:pPr marL="0" indent="0">
              <a:buNone/>
            </a:pPr>
            <a:endParaRPr lang="ar-IQ" dirty="0"/>
          </a:p>
        </p:txBody>
      </p:sp>
    </p:spTree>
    <p:extLst>
      <p:ext uri="{BB962C8B-B14F-4D97-AF65-F5344CB8AC3E}">
        <p14:creationId xmlns:p14="http://schemas.microsoft.com/office/powerpoint/2010/main" val="274174689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6135960"/>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ب- الدافعية: هي طاقة كامنة في الفرد توجه السلوك وتعززه وتعمل على زيادة استثارته، هذه الدوافع المحفزة مثلا عن التعلم يمكن تقسيمها كذلك إلى ثلاثة  أنواع منها ما هي لصيقة بموضوع التعلم كرغبتنا في تعلم لغة أجنبية، منها ما هي خارجة عن نطاق العمل وموضوع التعلم كرغبتنا   في التعلم من أجل الحصول على جائزة أو إرضاء لوالدينا ومنها ما يرتبط بظروف التعلم.</a:t>
            </a:r>
          </a:p>
          <a:p>
            <a:pPr marL="0" indent="0">
              <a:buNone/>
            </a:pPr>
            <a:r>
              <a:rPr lang="ar-IQ" dirty="0"/>
              <a:t>جـ - الممارسة: »هي تكرار أسلوب النشاط مع تعزيز موجه.» وهي  شرط أساسي في عملية التعلم وتشمل جميع أساليب النشاط سواء تعلق الأمر باكتساب مهارات حركية أو معلومات أو طريقة تفكير، فلا يمكن الحكم على حدوث التعلم إلا بالممارسة، إذ لا يمكن الحكم على الفرد أنه تعلم إلا إذا تكرر الموقف وظهر التحسن في الأداء، وللممارسة المجدية خصائص منها:</a:t>
            </a:r>
          </a:p>
          <a:p>
            <a:pPr marL="0" indent="0">
              <a:buNone/>
            </a:pPr>
            <a:r>
              <a:rPr lang="ar-IQ" dirty="0"/>
              <a:t>         * المواءمة بين الميول والقدرات فتؤدي إلى حدوث التعلم بأقل جهد.</a:t>
            </a:r>
          </a:p>
          <a:p>
            <a:pPr marL="0" indent="0">
              <a:buNone/>
            </a:pPr>
            <a:r>
              <a:rPr lang="ar-IQ" dirty="0"/>
              <a:t>         * مراعاة الفروق الفردية.</a:t>
            </a:r>
          </a:p>
          <a:p>
            <a:pPr marL="0" indent="0">
              <a:buNone/>
            </a:pPr>
            <a:r>
              <a:rPr lang="ar-IQ" dirty="0"/>
              <a:t>         * وضوح الهدف.</a:t>
            </a:r>
          </a:p>
          <a:p>
            <a:pPr marL="0" indent="0">
              <a:buNone/>
            </a:pPr>
            <a:r>
              <a:rPr lang="ar-IQ" dirty="0"/>
              <a:t>         * نوعية الممارسة .</a:t>
            </a:r>
          </a:p>
          <a:p>
            <a:pPr marL="0" indent="0">
              <a:buNone/>
            </a:pPr>
            <a:endParaRPr lang="ar-IQ" dirty="0"/>
          </a:p>
        </p:txBody>
      </p:sp>
    </p:spTree>
    <p:extLst>
      <p:ext uri="{BB962C8B-B14F-4D97-AF65-F5344CB8AC3E}">
        <p14:creationId xmlns:p14="http://schemas.microsoft.com/office/powerpoint/2010/main" val="58559455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marL="0" indent="0">
              <a:buNone/>
            </a:pPr>
            <a:r>
              <a:rPr lang="ar-IQ" dirty="0" smtClean="0"/>
              <a:t>3- </a:t>
            </a:r>
            <a:r>
              <a:rPr lang="ar-IQ" dirty="0"/>
              <a:t>نتائج التعلم و مخرجاته:</a:t>
            </a:r>
          </a:p>
          <a:p>
            <a:pPr marL="0" indent="0">
              <a:buNone/>
            </a:pPr>
            <a:r>
              <a:rPr lang="ar-IQ" dirty="0"/>
              <a:t>  يهدف التعلم إلى تحصيل أربع نتائج أساسية والتي يطلق عليها اسم عادات التعلم وهي : </a:t>
            </a:r>
          </a:p>
          <a:p>
            <a:pPr marL="0" indent="0">
              <a:buNone/>
            </a:pPr>
            <a:r>
              <a:rPr lang="ar-IQ" dirty="0"/>
              <a:t>      أ- عادات أو مهارات حركية: وتتمثل في ما نتعلمه من عادات الأكل واللباس وطريقة الكلام والكتابة والمشي ورسم الخرائط.</a:t>
            </a:r>
          </a:p>
          <a:p>
            <a:pPr marL="0" indent="0">
              <a:buNone/>
            </a:pPr>
            <a:r>
              <a:rPr lang="ar-IQ" dirty="0"/>
              <a:t>     ب- عادات معرفية: تتمثل فيما نكتسبه من مفاهيم وقواعد وطرق تفكير مثل التفكير الإبداعي والتفكير الناقد.</a:t>
            </a:r>
          </a:p>
          <a:p>
            <a:pPr marL="0" indent="0">
              <a:buNone/>
            </a:pPr>
            <a:r>
              <a:rPr lang="ar-IQ" dirty="0"/>
              <a:t>    ج- عادات وجدانية أو انفعالية: تتمثل في العواطف والميول مثل حب  أو كراهية الأشخاص والمواد الدراسية وما نكتسبه من اتجاهات وقيم اجتماعية وتذوق فني أو أدبي أو جمالي.</a:t>
            </a:r>
          </a:p>
          <a:p>
            <a:pPr marL="0" indent="0">
              <a:buNone/>
            </a:pPr>
            <a:r>
              <a:rPr lang="ar-IQ" dirty="0"/>
              <a:t>    د- عادات اجتماعية و خلقية: كالأمانة والتسامح والتعاون.</a:t>
            </a:r>
          </a:p>
          <a:p>
            <a:pPr marL="0" indent="0">
              <a:buNone/>
            </a:pPr>
            <a:r>
              <a:rPr lang="ar-IQ" dirty="0"/>
              <a:t>إن هذه مخرجات التعلم ليست مقطوعة الصلة فيما بينها فاللغة مثلا في ذاتها هي أداة </a:t>
            </a:r>
            <a:r>
              <a:rPr lang="ar-IQ" dirty="0" err="1"/>
              <a:t>إجتماعية</a:t>
            </a:r>
            <a:r>
              <a:rPr lang="ar-IQ" dirty="0"/>
              <a:t> ومهارة فكرية وعادة حركية واتجاه وجداني وطريقة خاصة شخصية في الأداء. </a:t>
            </a:r>
          </a:p>
        </p:txBody>
      </p:sp>
    </p:spTree>
    <p:extLst>
      <p:ext uri="{BB962C8B-B14F-4D97-AF65-F5344CB8AC3E}">
        <p14:creationId xmlns:p14="http://schemas.microsoft.com/office/powerpoint/2010/main" val="418692134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3752"/>
            <a:ext cx="8229600" cy="1143000"/>
          </a:xfrm>
        </p:spPr>
        <p:txBody>
          <a:bodyPr>
            <a:normAutofit/>
          </a:bodyPr>
          <a:lstStyle/>
          <a:p>
            <a:pPr algn="ctr"/>
            <a:r>
              <a:rPr lang="ar-IQ" sz="6600" dirty="0" smtClean="0">
                <a:solidFill>
                  <a:schemeClr val="tx1">
                    <a:lumMod val="95000"/>
                    <a:lumOff val="5000"/>
                  </a:schemeClr>
                </a:solidFill>
              </a:rPr>
              <a:t>المحاضرة الرابعة </a:t>
            </a:r>
            <a:endParaRPr lang="ar-IQ" sz="6600" dirty="0">
              <a:solidFill>
                <a:schemeClr val="tx1">
                  <a:lumMod val="95000"/>
                  <a:lumOff val="5000"/>
                </a:schemeClr>
              </a:solidFill>
            </a:endParaRPr>
          </a:p>
        </p:txBody>
      </p:sp>
      <p:sp>
        <p:nvSpPr>
          <p:cNvPr id="3" name="عنصر نائب للمحتوى 2"/>
          <p:cNvSpPr>
            <a:spLocks noGrp="1"/>
          </p:cNvSpPr>
          <p:nvPr>
            <p:ph idx="1"/>
          </p:nvPr>
        </p:nvSpPr>
        <p:spPr>
          <a:xfrm>
            <a:off x="457200" y="1340768"/>
            <a:ext cx="8229600" cy="498383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pPr marL="0" indent="0">
              <a:buNone/>
            </a:pPr>
            <a:endParaRPr lang="ar-IQ" dirty="0"/>
          </a:p>
          <a:p>
            <a:pPr marL="0" indent="0">
              <a:buNone/>
            </a:pPr>
            <a:r>
              <a:rPr lang="ar-IQ" dirty="0"/>
              <a:t>4- نظريات التعلم:</a:t>
            </a:r>
          </a:p>
          <a:p>
            <a:pPr marL="0" indent="0">
              <a:buNone/>
            </a:pPr>
            <a:r>
              <a:rPr lang="ar-IQ" dirty="0"/>
              <a:t>   لا شك في إن الحركات الفلسفية في عصر النهضة وما تلاه قد أثرت في كثير من المدارس والنظريات النفسية وذلك في بدايات </a:t>
            </a:r>
            <a:r>
              <a:rPr lang="ar-IQ" dirty="0" err="1"/>
              <a:t>إستقلال</a:t>
            </a:r>
            <a:r>
              <a:rPr lang="ar-IQ" dirty="0"/>
              <a:t>  علم النفس على وجه الخصوص، وفي هذا السياق فإنه لا يمكن إنكار الأثر </a:t>
            </a:r>
            <a:r>
              <a:rPr lang="ar-IQ" dirty="0" err="1"/>
              <a:t>الايجابي</a:t>
            </a:r>
            <a:r>
              <a:rPr lang="ar-IQ" dirty="0"/>
              <a:t> لتطور الفلسفة (الاتجاه الوضعي التجريبي) والذي مثله أعلام مثل لوك (</a:t>
            </a:r>
            <a:r>
              <a:rPr lang="en-US" dirty="0"/>
              <a:t>Locke)  </a:t>
            </a:r>
            <a:r>
              <a:rPr lang="ar-IQ" dirty="0"/>
              <a:t>وجون </a:t>
            </a:r>
            <a:r>
              <a:rPr lang="ar-IQ" dirty="0" err="1"/>
              <a:t>استيوارت</a:t>
            </a:r>
            <a:r>
              <a:rPr lang="ar-IQ" dirty="0"/>
              <a:t> ميل (</a:t>
            </a:r>
            <a:r>
              <a:rPr lang="en-US" dirty="0"/>
              <a:t>John S. Mill) </a:t>
            </a:r>
            <a:r>
              <a:rPr lang="ar-IQ" dirty="0"/>
              <a:t>وجيمس ميل (</a:t>
            </a:r>
            <a:r>
              <a:rPr lang="en-US" dirty="0"/>
              <a:t>James Mill) </a:t>
            </a:r>
            <a:r>
              <a:rPr lang="ar-IQ" dirty="0"/>
              <a:t>وهيوم (</a:t>
            </a:r>
            <a:r>
              <a:rPr lang="en-US" dirty="0"/>
              <a:t>Hume)  </a:t>
            </a:r>
            <a:r>
              <a:rPr lang="ar-IQ" dirty="0"/>
              <a:t>وبيركلي (</a:t>
            </a:r>
            <a:r>
              <a:rPr lang="en-US" dirty="0" err="1"/>
              <a:t>Berkely</a:t>
            </a:r>
            <a:r>
              <a:rPr lang="en-US" dirty="0"/>
              <a:t>) </a:t>
            </a:r>
            <a:r>
              <a:rPr lang="ar-IQ" dirty="0"/>
              <a:t>وغيرهم - والمؤكد لأهمية الخبرات الحسية والارتباط بينها كأساس للنشاط العقلي والسلوك- على بعض الاتجاهات النفسية ومنها السلوكية. كما أنه لا شك فيه أن نظرية التطور قد أثرت في كثير من النظريات النفسية ولقد كان أثرها واضحا على كثير من السلوكيين، كذلك فالاهتمام بدراسة فيزيولوجية الجهاز العصبي والحسي، حتى ظهر ما سمي بالفيزياء النفسية،  جاء  بمنهج جديد يعتمد على ملاحظة السلوك الظاهري. كذلك علم نفس الحيوان الذي ركز على دراسة </a:t>
            </a:r>
            <a:r>
              <a:rPr lang="ar-IQ" dirty="0" err="1"/>
              <a:t>الإستجابات</a:t>
            </a:r>
            <a:r>
              <a:rPr lang="ar-IQ" dirty="0"/>
              <a:t> الطبيعية للحيوانات وتغيرها أثناء الحياة كان له دور في ظهور هذه النظريات، وهذا يعني بدء الاهتمام بتحليل الظروف المحدثة للتعلم، وأيضا بالاعتقاد التطوري أو الاستمرارية بين الكائنات مما سيعني إمكانية الاستفادة من التجارب التي أجريت على الحيوانات، إضافة إلى تزويدنا بأساليب بحثية تعتمد الملاحظة والتجريب وتحليل البيانات بأسلوب يمكن من قياس السلوك.</a:t>
            </a:r>
          </a:p>
          <a:p>
            <a:pPr marL="0" indent="0">
              <a:buNone/>
            </a:pPr>
            <a:endParaRPr lang="ar-IQ" dirty="0"/>
          </a:p>
        </p:txBody>
      </p:sp>
    </p:spTree>
    <p:extLst>
      <p:ext uri="{BB962C8B-B14F-4D97-AF65-F5344CB8AC3E}">
        <p14:creationId xmlns:p14="http://schemas.microsoft.com/office/powerpoint/2010/main" val="337776610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6632"/>
            <a:ext cx="8229600" cy="6207968"/>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لم يختلف علماء النفس حول أهمية التعلم في حياة الإنسان بل في إبراز و تفسير قضاياه. لقد كان تحديد أنواع التغير السلوكي الذي يطرأ على  الإنسان عند التعلم من القضايا التي تتصدى لها نظريات التعلم. وما ظهور الكثير من النظريات </a:t>
            </a:r>
            <a:r>
              <a:rPr lang="ar-IQ" dirty="0" err="1"/>
              <a:t>كالإرتباطية</a:t>
            </a:r>
            <a:r>
              <a:rPr lang="ar-IQ" dirty="0"/>
              <a:t> </a:t>
            </a:r>
            <a:r>
              <a:rPr lang="ar-IQ" dirty="0" err="1"/>
              <a:t>والشراطية</a:t>
            </a:r>
            <a:r>
              <a:rPr lang="ar-IQ" dirty="0"/>
              <a:t> والدافعية والإجرائية </a:t>
            </a:r>
            <a:r>
              <a:rPr lang="ar-IQ" dirty="0" err="1"/>
              <a:t>والجشطلطية</a:t>
            </a:r>
            <a:r>
              <a:rPr lang="ar-IQ" dirty="0"/>
              <a:t> ومعالجة المعلومات وغيرها إلا دليل على تعدد طرق دراسة التعلم، وإن كان القاسم المشترك بين هذه النظريات جميعا هو البحث عن عامل يتمثل في الوقوف على سلسلة من  المبادئ التي يتعلم بها الناس. </a:t>
            </a:r>
          </a:p>
          <a:p>
            <a:pPr marL="0" indent="0">
              <a:buNone/>
            </a:pPr>
            <a:r>
              <a:rPr lang="ar-IQ" dirty="0"/>
              <a:t>من هذه النظريات المفسرة للتعلم نتناول بعض النماذج منها النظريات السلوكية والمعرفية.</a:t>
            </a:r>
          </a:p>
          <a:p>
            <a:pPr marL="0" indent="0">
              <a:buNone/>
            </a:pPr>
            <a:endParaRPr lang="ar-IQ" dirty="0"/>
          </a:p>
        </p:txBody>
      </p:sp>
    </p:spTree>
    <p:extLst>
      <p:ext uri="{BB962C8B-B14F-4D97-AF65-F5344CB8AC3E}">
        <p14:creationId xmlns:p14="http://schemas.microsoft.com/office/powerpoint/2010/main" val="130957299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6632"/>
            <a:ext cx="8435280" cy="6207968"/>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ar-IQ" dirty="0"/>
              <a:t> </a:t>
            </a:r>
            <a:r>
              <a:rPr lang="ar-IQ" dirty="0" smtClean="0"/>
              <a:t>  </a:t>
            </a:r>
            <a:r>
              <a:rPr lang="ar-IQ" dirty="0"/>
              <a:t>1- النظريات </a:t>
            </a:r>
            <a:r>
              <a:rPr lang="ar-IQ" dirty="0" err="1" smtClean="0"/>
              <a:t>السلولعل</a:t>
            </a:r>
            <a:r>
              <a:rPr lang="ar-IQ" dirty="0" smtClean="0"/>
              <a:t> </a:t>
            </a:r>
            <a:r>
              <a:rPr lang="ar-IQ" dirty="0"/>
              <a:t>أبحاث علماء النفس المهتمين بدراسة السلوك الحيواني، وأيضا </a:t>
            </a:r>
            <a:r>
              <a:rPr lang="ar-IQ" dirty="0" err="1" smtClean="0"/>
              <a:t>أبحاثالفسيولوجيا</a:t>
            </a:r>
            <a:r>
              <a:rPr lang="ar-IQ" dirty="0" smtClean="0"/>
              <a:t> </a:t>
            </a:r>
            <a:r>
              <a:rPr lang="ar-IQ" dirty="0"/>
              <a:t>كانت من أهم العوامل المؤسسة للمدرسة السلوكية، حيث تمثل أبحاث </a:t>
            </a:r>
            <a:r>
              <a:rPr lang="ar-IQ" dirty="0" err="1"/>
              <a:t>بافلوف</a:t>
            </a:r>
            <a:r>
              <a:rPr lang="ar-IQ" dirty="0"/>
              <a:t> الفسيولوجية في روسيا والتي قادت إلى سيكولوجية الاشتراط، وأيضا أبحاث </a:t>
            </a:r>
            <a:r>
              <a:rPr lang="ar-IQ" dirty="0" err="1"/>
              <a:t>ثورندايك</a:t>
            </a:r>
            <a:r>
              <a:rPr lang="ar-IQ" dirty="0"/>
              <a:t> رائد مدرسة كولمبيا الوظيفية على الحيوانات ونظريته في التعلم بالمحاولة والخطأ أهم الأساسيات للسلوكية الراديكالية.    غير أن جذور هذه المدرسة يمتد إلى الفلسفات الوضعية والنظرية التطورية. فقد »عرفت تعاليم كونت الوضعية والمبادئ والمفاهيم البراغماتية التي استمدها جيمس وديوي </a:t>
            </a:r>
            <a:r>
              <a:rPr lang="ar-IQ" dirty="0" err="1"/>
              <a:t>وأنجيل</a:t>
            </a:r>
            <a:r>
              <a:rPr lang="ar-IQ" dirty="0"/>
              <a:t> من النظريات التطورية </a:t>
            </a:r>
            <a:r>
              <a:rPr lang="ar-IQ" dirty="0" err="1"/>
              <a:t>إنتشاراً</a:t>
            </a:r>
            <a:r>
              <a:rPr lang="ar-IQ" dirty="0"/>
              <a:t> واسعاً وسريعاً بين المثقفين والمتعلمين في الولايات المتحدة الأمريكية. وانعكس هذا الواقع الجديد في العدد الكبير من الدراسات والطرائق التي استخدمت فيها والنتائج التي خلصت إليها، الأمر الذي مهد السبيل لظهور السلوكية التي ميزت علم النفس الأمريكي وطبعته بطابعها طوال هذا القرن، بل وامتد تأثيرها إلى كليات ومعاهد علم النفس في أنحاء متعددة من العالم. ومن أشهر تلك الدراسات ما قام به إدوار </a:t>
            </a:r>
            <a:r>
              <a:rPr lang="ar-IQ" dirty="0" err="1"/>
              <a:t>ثورندايك</a:t>
            </a:r>
            <a:r>
              <a:rPr lang="ar-IQ" dirty="0"/>
              <a:t> </a:t>
            </a:r>
            <a:r>
              <a:rPr lang="en-US" dirty="0"/>
              <a:t>EDWARD THORNDIKE(1874-1949</a:t>
            </a:r>
            <a:r>
              <a:rPr lang="ar-IQ" dirty="0"/>
              <a:t>م).» </a:t>
            </a:r>
          </a:p>
        </p:txBody>
      </p:sp>
    </p:spTree>
    <p:extLst>
      <p:ext uri="{BB962C8B-B14F-4D97-AF65-F5344CB8AC3E}">
        <p14:creationId xmlns:p14="http://schemas.microsoft.com/office/powerpoint/2010/main" val="19815866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txBody>
          <a:bodyPr/>
          <a:lstStyle/>
          <a:p>
            <a:r>
              <a:rPr lang="ar-IQ" sz="3200" dirty="0"/>
              <a:t>المحور </a:t>
            </a:r>
            <a:r>
              <a:rPr lang="ar-IQ" sz="3200" dirty="0" err="1"/>
              <a:t>الاول</a:t>
            </a:r>
            <a:r>
              <a:rPr lang="ar-IQ" sz="3200" dirty="0"/>
              <a:t> : مدخل إلى علم النفس التربوي:</a:t>
            </a:r>
          </a:p>
          <a:p>
            <a:endParaRPr lang="ar-IQ" sz="3200" dirty="0"/>
          </a:p>
          <a:p>
            <a:r>
              <a:rPr lang="ar-IQ" sz="3200" dirty="0"/>
              <a:t>-	تعريف علم النفس التربوي وتحديد مجاله ومواضيعه.</a:t>
            </a:r>
          </a:p>
          <a:p>
            <a:r>
              <a:rPr lang="ar-IQ" sz="3200" dirty="0"/>
              <a:t>-	أهداف علم النفس التربوي</a:t>
            </a:r>
          </a:p>
          <a:p>
            <a:r>
              <a:rPr lang="ar-IQ" sz="3200" dirty="0"/>
              <a:t>-	أهمية و فوائد علم النفس التربوي بالنسبة للمعلم.</a:t>
            </a:r>
          </a:p>
          <a:p>
            <a:pPr marL="0" indent="0">
              <a:buNone/>
            </a:pPr>
            <a:endParaRPr lang="ar-IQ" dirty="0"/>
          </a:p>
        </p:txBody>
      </p:sp>
    </p:spTree>
    <p:extLst>
      <p:ext uri="{BB962C8B-B14F-4D97-AF65-F5344CB8AC3E}">
        <p14:creationId xmlns:p14="http://schemas.microsoft.com/office/powerpoint/2010/main" val="1751832330"/>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marL="0" indent="0">
              <a:buNone/>
            </a:pPr>
            <a:r>
              <a:rPr lang="ar-IQ" dirty="0"/>
              <a:t>مؤسس هذه المدرسة ج. </a:t>
            </a:r>
            <a:r>
              <a:rPr lang="ar-IQ" dirty="0" err="1"/>
              <a:t>واطسن</a:t>
            </a:r>
            <a:r>
              <a:rPr lang="ar-IQ" dirty="0"/>
              <a:t> (</a:t>
            </a:r>
            <a:r>
              <a:rPr lang="en-US" dirty="0"/>
              <a:t>Watson, John Broadus) (1875-1958) </a:t>
            </a:r>
            <a:r>
              <a:rPr lang="ar-IQ" dirty="0"/>
              <a:t>الذي عرف السلوكية بأنها توجه نظري قائمة على مبدأ أن علم النفس العلمي يجب أن يدرس فقط السلوك القابل للملاحظة، </a:t>
            </a:r>
            <a:r>
              <a:rPr lang="ar-IQ" dirty="0" err="1"/>
              <a:t>إقترح</a:t>
            </a:r>
            <a:r>
              <a:rPr lang="ar-IQ" dirty="0"/>
              <a:t> </a:t>
            </a:r>
            <a:r>
              <a:rPr lang="ar-IQ" dirty="0" err="1"/>
              <a:t>واطسن</a:t>
            </a:r>
            <a:r>
              <a:rPr lang="ar-IQ" dirty="0"/>
              <a:t> على علماء النفس أن يتركوا للأبد دراسة الوعي والخبرات الشعورية والتركيز فقط على السلوكيات التي نستطيع ملاحظتها مباشرة </a:t>
            </a:r>
            <a:r>
              <a:rPr lang="ar-IQ" dirty="0" err="1"/>
              <a:t>إقتناعا</a:t>
            </a:r>
            <a:r>
              <a:rPr lang="ar-IQ" dirty="0"/>
              <a:t> منه بأن قوة الطريقة العلمية قائمة على كونها قابلة للفحص بالملاحظة المطلوبة وأن </a:t>
            </a:r>
            <a:r>
              <a:rPr lang="ar-IQ" dirty="0" err="1"/>
              <a:t>إستعمال</a:t>
            </a:r>
            <a:r>
              <a:rPr lang="ar-IQ" dirty="0"/>
              <a:t> أي أسلوب سيعيدنا إلى عصر </a:t>
            </a:r>
            <a:r>
              <a:rPr lang="ar-IQ" dirty="0" err="1"/>
              <a:t>اﻵراء</a:t>
            </a:r>
            <a:r>
              <a:rPr lang="ar-IQ" dirty="0"/>
              <a:t> الشخصية حيث تضيع المعرفة. وترى هذه المدرسة بأن السلوك هو أي استجابة أو نشاط قابل للملاحظة تقوم به العضوية تجاه مثير، ومن هنا جاءت المعادلة الرئيسية     في المدرسة السلوكية :</a:t>
            </a:r>
          </a:p>
          <a:p>
            <a:pPr marL="0" indent="0">
              <a:buNone/>
            </a:pPr>
            <a:r>
              <a:rPr lang="ar-IQ" dirty="0"/>
              <a:t>      المثير </a:t>
            </a:r>
            <a:r>
              <a:rPr lang="ar-IQ" dirty="0" err="1"/>
              <a:t>إستجابة</a:t>
            </a:r>
            <a:r>
              <a:rPr lang="ar-IQ" dirty="0"/>
              <a:t>. </a:t>
            </a:r>
          </a:p>
          <a:p>
            <a:pPr marL="0" indent="0">
              <a:buNone/>
            </a:pPr>
            <a:r>
              <a:rPr lang="ar-IQ" dirty="0"/>
              <a:t>وبالرغم من الجدل والنقاشات والتي أثارت أفكار واطسون إلا أن المدرسة ثبتت أقوالها وازدهرت، ومما ساعد في تطور هذه المدرسة يمكن القول هي دراسات عالم الفسيولوجيا الروسي </a:t>
            </a:r>
            <a:r>
              <a:rPr lang="ar-IQ" dirty="0" err="1"/>
              <a:t>بافلوف</a:t>
            </a:r>
            <a:r>
              <a:rPr lang="ar-IQ" dirty="0"/>
              <a:t>.</a:t>
            </a:r>
          </a:p>
          <a:p>
            <a:pPr marL="0" indent="0">
              <a:buNone/>
            </a:pPr>
            <a:r>
              <a:rPr lang="ar-IQ" dirty="0"/>
              <a:t>ويقسم المؤرخون السلوكية إلى أنماط مختلفة وفقا لطبيعة الاشتراط (الإجرائي والكلاسيكي) كما يمكن تقسيم تطور السلوكية وفقا لطبيعة دراسة وتفسير </a:t>
            </a:r>
            <a:r>
              <a:rPr lang="ar-IQ" dirty="0" err="1"/>
              <a:t>الإشتراط</a:t>
            </a:r>
            <a:r>
              <a:rPr lang="ar-IQ" dirty="0"/>
              <a:t> ومناهج البحث.</a:t>
            </a:r>
          </a:p>
          <a:p>
            <a:pPr marL="0" indent="0">
              <a:buNone/>
            </a:pPr>
            <a:endParaRPr lang="ar-IQ" dirty="0"/>
          </a:p>
        </p:txBody>
      </p:sp>
    </p:spTree>
    <p:extLst>
      <p:ext uri="{BB962C8B-B14F-4D97-AF65-F5344CB8AC3E}">
        <p14:creationId xmlns:p14="http://schemas.microsoft.com/office/powerpoint/2010/main" val="112994176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6135960"/>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أ- التقسيم حسب طبيعة الاشتراط:</a:t>
            </a:r>
          </a:p>
          <a:p>
            <a:pPr marL="0" indent="0">
              <a:buNone/>
            </a:pPr>
            <a:r>
              <a:rPr lang="ar-IQ" dirty="0"/>
              <a:t>      *  </a:t>
            </a:r>
            <a:r>
              <a:rPr lang="ar-IQ" dirty="0" err="1"/>
              <a:t>الإشتراط</a:t>
            </a:r>
            <a:r>
              <a:rPr lang="ar-IQ" dirty="0"/>
              <a:t> الكلاسيكي: يمكن تصنيف كل من الارتباطيين من علماء الحيوان ومنهم </a:t>
            </a:r>
            <a:r>
              <a:rPr lang="ar-IQ" dirty="0" err="1"/>
              <a:t>بافلوف</a:t>
            </a:r>
            <a:r>
              <a:rPr lang="ar-IQ" dirty="0"/>
              <a:t> </a:t>
            </a:r>
            <a:r>
              <a:rPr lang="ar-IQ" dirty="0" err="1"/>
              <a:t>وثورندايك</a:t>
            </a:r>
            <a:r>
              <a:rPr lang="ar-IQ" dirty="0"/>
              <a:t> إضافة إلى السلوكيين الأوائل وتحديدا </a:t>
            </a:r>
            <a:r>
              <a:rPr lang="ar-IQ" dirty="0" err="1"/>
              <a:t>واطسن</a:t>
            </a:r>
            <a:r>
              <a:rPr lang="ar-IQ" dirty="0"/>
              <a:t> ومن تبعه من المجددين الذين لم يضيفوا الكثير من أمثال  </a:t>
            </a:r>
            <a:r>
              <a:rPr lang="ar-IQ" dirty="0" err="1"/>
              <a:t>قاثري</a:t>
            </a:r>
            <a:r>
              <a:rPr lang="ar-IQ" dirty="0"/>
              <a:t> (</a:t>
            </a:r>
            <a:r>
              <a:rPr lang="en-US" dirty="0" err="1"/>
              <a:t>Gatheri</a:t>
            </a:r>
            <a:r>
              <a:rPr lang="en-US" dirty="0"/>
              <a:t>) </a:t>
            </a:r>
            <a:r>
              <a:rPr lang="ar-IQ" dirty="0"/>
              <a:t>وتولمان (</a:t>
            </a:r>
            <a:r>
              <a:rPr lang="en-US" dirty="0" err="1"/>
              <a:t>Tolman</a:t>
            </a:r>
            <a:r>
              <a:rPr lang="en-US" dirty="0"/>
              <a:t>)، </a:t>
            </a:r>
            <a:r>
              <a:rPr lang="ar-IQ" dirty="0" err="1"/>
              <a:t>فالإرتباط</a:t>
            </a:r>
            <a:r>
              <a:rPr lang="ar-IQ" dirty="0"/>
              <a:t> هنا يحدث إجمالا نتيجة </a:t>
            </a:r>
            <a:r>
              <a:rPr lang="ar-IQ" dirty="0" err="1"/>
              <a:t>الإرتباط</a:t>
            </a:r>
            <a:r>
              <a:rPr lang="ar-IQ" dirty="0"/>
              <a:t> بين المثيرات والمؤدية إلى </a:t>
            </a:r>
            <a:r>
              <a:rPr lang="ar-IQ" dirty="0" err="1"/>
              <a:t>إستجابات</a:t>
            </a:r>
            <a:r>
              <a:rPr lang="ar-IQ" dirty="0"/>
              <a:t> ما يتم اكتسابها بالتعزيز على شكل:</a:t>
            </a:r>
          </a:p>
          <a:p>
            <a:pPr marL="0" indent="0">
              <a:buNone/>
            </a:pPr>
            <a:r>
              <a:rPr lang="ar-IQ" dirty="0"/>
              <a:t>     مثير شرطي+ مثير طبيعي - بالتكرار--- استجابة شرطية.</a:t>
            </a:r>
          </a:p>
          <a:p>
            <a:pPr marL="0" indent="0">
              <a:buNone/>
            </a:pPr>
            <a:r>
              <a:rPr lang="ar-IQ" dirty="0"/>
              <a:t>   * </a:t>
            </a:r>
            <a:r>
              <a:rPr lang="ar-IQ" dirty="0" err="1"/>
              <a:t>الإشتراط</a:t>
            </a:r>
            <a:r>
              <a:rPr lang="ar-IQ" dirty="0"/>
              <a:t> الإجرائي: يمثله </a:t>
            </a:r>
            <a:r>
              <a:rPr lang="ar-IQ" dirty="0" err="1"/>
              <a:t>سكنر</a:t>
            </a:r>
            <a:r>
              <a:rPr lang="ar-IQ" dirty="0"/>
              <a:t> (</a:t>
            </a:r>
            <a:r>
              <a:rPr lang="en-US" dirty="0"/>
              <a:t>Skinner) </a:t>
            </a:r>
            <a:r>
              <a:rPr lang="ar-IQ" dirty="0"/>
              <a:t>ومن تبعه من أتباع السلوكية، ويعتمد الاشتراط فيه على اقتران الاستجابات بالمعززات وذلك بصرف النظر عن المثير أو ارتباط المثيرات ببعضها.</a:t>
            </a:r>
          </a:p>
        </p:txBody>
      </p:sp>
    </p:spTree>
    <p:extLst>
      <p:ext uri="{BB962C8B-B14F-4D97-AF65-F5344CB8AC3E}">
        <p14:creationId xmlns:p14="http://schemas.microsoft.com/office/powerpoint/2010/main" val="85904207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style>
          <a:lnRef idx="2">
            <a:schemeClr val="accent1">
              <a:shade val="50000"/>
            </a:schemeClr>
          </a:lnRef>
          <a:fillRef idx="1">
            <a:schemeClr val="accent1"/>
          </a:fillRef>
          <a:effectRef idx="0">
            <a:schemeClr val="accent1"/>
          </a:effectRef>
          <a:fontRef idx="minor">
            <a:schemeClr val="lt1"/>
          </a:fontRef>
        </p:style>
        <p:txBody>
          <a:bodyPr/>
          <a:lstStyle/>
          <a:p>
            <a:r>
              <a:rPr lang="ar-IQ" dirty="0"/>
              <a:t>ب- تقسيم تطور السلوكية طبقا لطبيعة دراسة وتفسير الاشتراط ومناهج البحث :</a:t>
            </a:r>
          </a:p>
          <a:p>
            <a:r>
              <a:rPr lang="ar-IQ" dirty="0"/>
              <a:t>   * السلوكية النفسية: والتي عمدت إلى محاولة تفسير السلوك من خلال ربطه بالمثيرات الخارجية ويصنف كل من </a:t>
            </a:r>
            <a:r>
              <a:rPr lang="ar-IQ" dirty="0" err="1"/>
              <a:t>بافلوف</a:t>
            </a:r>
            <a:r>
              <a:rPr lang="ar-IQ" dirty="0"/>
              <a:t> </a:t>
            </a:r>
            <a:r>
              <a:rPr lang="ar-IQ" dirty="0" err="1"/>
              <a:t>وثورندايك</a:t>
            </a:r>
            <a:r>
              <a:rPr lang="ar-IQ" dirty="0"/>
              <a:t> تحت هذا النوع.</a:t>
            </a:r>
          </a:p>
          <a:p>
            <a:r>
              <a:rPr lang="ar-IQ" dirty="0"/>
              <a:t>    * السلوكية المنهجية: وتعنى بالعلم نفسه ويمثلها </a:t>
            </a:r>
            <a:r>
              <a:rPr lang="ar-IQ" dirty="0" err="1"/>
              <a:t>واطسن</a:t>
            </a:r>
            <a:r>
              <a:rPr lang="ar-IQ" dirty="0"/>
              <a:t> حيث نادى بالتركيز على دراسة السلوك الظاهري بأساليب البحث العلمي.</a:t>
            </a:r>
          </a:p>
          <a:p>
            <a:r>
              <a:rPr lang="ar-IQ" dirty="0"/>
              <a:t>    *  السلوكية التحليلية: وتعرف أيضا بتحليل السلوك، وترجع إلى </a:t>
            </a:r>
            <a:r>
              <a:rPr lang="ar-IQ" dirty="0" err="1"/>
              <a:t>سكنر</a:t>
            </a:r>
            <a:r>
              <a:rPr lang="ar-IQ" dirty="0"/>
              <a:t>، حيث بدأ محاولته لإخراج العلم من </a:t>
            </a:r>
            <a:r>
              <a:rPr lang="ar-IQ" dirty="0" err="1"/>
              <a:t>واطسنيته</a:t>
            </a:r>
            <a:r>
              <a:rPr lang="ar-IQ" dirty="0"/>
              <a:t>  حل أزمة العمليات العقلية بالمناداة بان أي نشاط عقلي يمكن تفسيره من خلال النشاط الظاهر المرتبط به. أي أنه يمكن تحديده سلوكيا. فعندما نصف حالة الفرد العقلية أو </a:t>
            </a:r>
            <a:r>
              <a:rPr lang="ar-IQ" dirty="0" err="1"/>
              <a:t>إعتقاده</a:t>
            </a:r>
            <a:r>
              <a:rPr lang="ar-IQ" dirty="0"/>
              <a:t> فإنما نصف ما يظهر عليه أو ما نتوقع أن يفعله من سلوك في الموقف.</a:t>
            </a:r>
          </a:p>
          <a:p>
            <a:endParaRPr lang="ar-IQ" dirty="0"/>
          </a:p>
        </p:txBody>
      </p:sp>
    </p:spTree>
    <p:extLst>
      <p:ext uri="{BB962C8B-B14F-4D97-AF65-F5344CB8AC3E}">
        <p14:creationId xmlns:p14="http://schemas.microsoft.com/office/powerpoint/2010/main" val="17000603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19936"/>
          </a:xfrm>
        </p:spPr>
        <p:style>
          <a:lnRef idx="2">
            <a:schemeClr val="accent1">
              <a:shade val="50000"/>
            </a:schemeClr>
          </a:lnRef>
          <a:fillRef idx="1">
            <a:schemeClr val="accent1"/>
          </a:fillRef>
          <a:effectRef idx="0">
            <a:schemeClr val="accent1"/>
          </a:effectRef>
          <a:fontRef idx="minor">
            <a:schemeClr val="lt1"/>
          </a:fontRef>
        </p:style>
        <p:txBody>
          <a:bodyPr>
            <a:normAutofit fontScale="77500" lnSpcReduction="20000"/>
          </a:bodyPr>
          <a:lstStyle/>
          <a:p>
            <a:pPr marL="0" indent="0">
              <a:buNone/>
            </a:pPr>
            <a:r>
              <a:rPr lang="ar-IQ" dirty="0"/>
              <a:t> السلوكية الاجتماعية: ظهر فريق من السلوكيين الجدد في الخمسينات، حيث حاولوا التوفيق بين السلوكية </a:t>
            </a:r>
            <a:r>
              <a:rPr lang="ar-IQ" dirty="0" err="1"/>
              <a:t>الواطسنية</a:t>
            </a:r>
            <a:r>
              <a:rPr lang="ar-IQ" dirty="0"/>
              <a:t> المسيطرة في أمريكا وبعض المسلمات المقدمة في النظريات الأخرى، ولعل أهم ما قدم منهم هو اعترافهم بأهمية العوامل الوسيطة (المعرفية والنفسية) فتحدث هل (</a:t>
            </a:r>
            <a:r>
              <a:rPr lang="en-US" dirty="0"/>
              <a:t>Hull) </a:t>
            </a:r>
            <a:r>
              <a:rPr lang="ar-IQ" dirty="0"/>
              <a:t>على سبيل المثال عن العوامل الوسيطة والتي تشمل الحوافز والعادة والكبح.</a:t>
            </a:r>
          </a:p>
          <a:p>
            <a:pPr marL="0" indent="0">
              <a:buNone/>
            </a:pPr>
            <a:r>
              <a:rPr lang="ar-IQ" dirty="0"/>
              <a:t>كما أن لنظرية </a:t>
            </a:r>
            <a:r>
              <a:rPr lang="ar-IQ" dirty="0" err="1"/>
              <a:t>روتر</a:t>
            </a:r>
            <a:r>
              <a:rPr lang="ar-IQ" dirty="0"/>
              <a:t> في التعلم الاجتماعي والشخصية أثرها في نظرية </a:t>
            </a:r>
            <a:r>
              <a:rPr lang="ar-IQ" dirty="0" err="1"/>
              <a:t>باندورا</a:t>
            </a:r>
            <a:r>
              <a:rPr lang="ar-IQ" dirty="0"/>
              <a:t> في التعلم </a:t>
            </a:r>
            <a:r>
              <a:rPr lang="ar-IQ" dirty="0" err="1"/>
              <a:t>الإجتماعي</a:t>
            </a:r>
            <a:r>
              <a:rPr lang="ar-IQ" dirty="0"/>
              <a:t>.</a:t>
            </a:r>
          </a:p>
          <a:p>
            <a:pPr marL="0" indent="0">
              <a:buNone/>
            </a:pPr>
            <a:endParaRPr lang="ar-IQ" dirty="0"/>
          </a:p>
          <a:p>
            <a:pPr marL="0" indent="0">
              <a:buNone/>
            </a:pPr>
            <a:r>
              <a:rPr lang="ar-IQ" dirty="0"/>
              <a:t>     تحديد بعض المفاهيم الأساسية:</a:t>
            </a:r>
          </a:p>
          <a:p>
            <a:pPr marL="0" indent="0">
              <a:buNone/>
            </a:pPr>
            <a:r>
              <a:rPr lang="ar-IQ" dirty="0"/>
              <a:t>قبل التطرق لبعض نظريات التعلم نود التطرق لبعض المفاهيم المستعملة في هذه المدارس المفسرة للتعلم:</a:t>
            </a:r>
          </a:p>
          <a:p>
            <a:pPr marL="0" indent="0">
              <a:buNone/>
            </a:pPr>
            <a:r>
              <a:rPr lang="ar-IQ" dirty="0"/>
              <a:t> * السلوك: </a:t>
            </a:r>
            <a:r>
              <a:rPr lang="ar-IQ" dirty="0" err="1"/>
              <a:t>الإستجابة</a:t>
            </a:r>
            <a:r>
              <a:rPr lang="ar-IQ" dirty="0"/>
              <a:t> الكلية التي يبديها كائن حي إزاء أي موقف </a:t>
            </a:r>
            <a:r>
              <a:rPr lang="ar-IQ" dirty="0" err="1"/>
              <a:t>يواجهه</a:t>
            </a:r>
            <a:r>
              <a:rPr lang="ar-IQ" dirty="0"/>
              <a:t>.</a:t>
            </a:r>
          </a:p>
          <a:p>
            <a:pPr marL="0" indent="0">
              <a:buNone/>
            </a:pPr>
            <a:r>
              <a:rPr lang="ar-IQ" dirty="0"/>
              <a:t>* </a:t>
            </a:r>
            <a:r>
              <a:rPr lang="ar-IQ" dirty="0" err="1"/>
              <a:t>الإرتباطية</a:t>
            </a:r>
            <a:r>
              <a:rPr lang="ar-IQ" dirty="0"/>
              <a:t>: هو المذهب القائل بأن كل العمليات العقلية تتألف من توظيف </a:t>
            </a:r>
            <a:r>
              <a:rPr lang="ar-IQ" dirty="0" err="1"/>
              <a:t>الإرتباطات</a:t>
            </a:r>
            <a:r>
              <a:rPr lang="ar-IQ" dirty="0"/>
              <a:t> الموروثة والمكتسبة بين المواقف </a:t>
            </a:r>
            <a:r>
              <a:rPr lang="ar-IQ" dirty="0" err="1"/>
              <a:t>والإستجابات</a:t>
            </a:r>
            <a:r>
              <a:rPr lang="ar-IQ" dirty="0"/>
              <a:t>، وينظر إلى هذا المذهب باعتبار أنه الأساس في نظرية </a:t>
            </a:r>
            <a:r>
              <a:rPr lang="ar-IQ" dirty="0" err="1"/>
              <a:t>إرتباط</a:t>
            </a:r>
            <a:r>
              <a:rPr lang="ar-IQ" dirty="0"/>
              <a:t> المثير والاستجابة (م- س).   </a:t>
            </a:r>
          </a:p>
          <a:p>
            <a:pPr marL="0" indent="0">
              <a:buNone/>
            </a:pPr>
            <a:r>
              <a:rPr lang="ar-IQ" dirty="0"/>
              <a:t>* </a:t>
            </a:r>
            <a:r>
              <a:rPr lang="ar-IQ" dirty="0" err="1"/>
              <a:t>الإستجابات</a:t>
            </a:r>
            <a:r>
              <a:rPr lang="ar-IQ" dirty="0"/>
              <a:t>: وهي تطلق على أية ردود فعل ظاهرة قد تكون عضلية أو غدية أو غيرها من ردود الفعل الظاهرة (بما فيها الصور والأفكار)  والتي تحدث كرد فعل لمثير ما. وقد أشار </a:t>
            </a:r>
            <a:r>
              <a:rPr lang="ar-IQ" dirty="0" err="1"/>
              <a:t>ثورندايك</a:t>
            </a:r>
            <a:r>
              <a:rPr lang="ar-IQ" dirty="0"/>
              <a:t> إلى ردود الفعل الفسيولوجية الظاهرية والتي يمكن مشاهدتها وقياسها والتي تربط السلوك بالبيئة المحيطة به. أما في الوقت الحاضر فان </a:t>
            </a:r>
            <a:r>
              <a:rPr lang="ar-IQ" dirty="0" err="1"/>
              <a:t>تعبير»الاستجابات</a:t>
            </a:r>
            <a:r>
              <a:rPr lang="ar-IQ" dirty="0"/>
              <a:t> «يطلق على ردود الفعل               الفسيولوجية (التي تقاس بطريقة مباشرة) والنفسية (التي تقاس بطريقة غير مباشرة). </a:t>
            </a:r>
          </a:p>
          <a:p>
            <a:pPr marL="0" indent="0">
              <a:buNone/>
            </a:pPr>
            <a:r>
              <a:rPr lang="ar-IQ" dirty="0"/>
              <a:t>    * الإثارة: ولهذا التعبير أي الإثارة معنيان:) أي عامل خارجي (مثير ما يتعرض له الحي. وأي تغير داخلي في الكائن الحي نفسه عن طريق أي عامل خارجي. </a:t>
            </a:r>
          </a:p>
          <a:p>
            <a:pPr marL="0" indent="0">
              <a:buNone/>
            </a:pPr>
            <a:endParaRPr lang="ar-IQ" dirty="0"/>
          </a:p>
        </p:txBody>
      </p:sp>
    </p:spTree>
    <p:extLst>
      <p:ext uri="{BB962C8B-B14F-4D97-AF65-F5344CB8AC3E}">
        <p14:creationId xmlns:p14="http://schemas.microsoft.com/office/powerpoint/2010/main" val="29535582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6135960"/>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أ- نظرية </a:t>
            </a:r>
            <a:r>
              <a:rPr lang="ar-IQ" dirty="0" err="1"/>
              <a:t>الإشراط</a:t>
            </a:r>
            <a:r>
              <a:rPr lang="ar-IQ" dirty="0"/>
              <a:t> الكلاسيكي: </a:t>
            </a:r>
          </a:p>
          <a:p>
            <a:pPr marL="0" indent="0">
              <a:buNone/>
            </a:pPr>
            <a:r>
              <a:rPr lang="ar-IQ" dirty="0"/>
              <a:t> 	خلال دراسة العالم الروسي </a:t>
            </a:r>
            <a:r>
              <a:rPr lang="ar-IQ" dirty="0" err="1"/>
              <a:t>ايفان</a:t>
            </a:r>
            <a:r>
              <a:rPr lang="ar-IQ" dirty="0"/>
              <a:t> </a:t>
            </a:r>
            <a:r>
              <a:rPr lang="ar-IQ" dirty="0" err="1"/>
              <a:t>بترفيتش</a:t>
            </a:r>
            <a:r>
              <a:rPr lang="ar-IQ" dirty="0"/>
              <a:t> </a:t>
            </a:r>
            <a:r>
              <a:rPr lang="ar-IQ" dirty="0" err="1"/>
              <a:t>بافلوف</a:t>
            </a:r>
            <a:r>
              <a:rPr lang="ar-IQ" dirty="0"/>
              <a:t> (</a:t>
            </a:r>
            <a:r>
              <a:rPr lang="en-US" dirty="0"/>
              <a:t>Pavlov, Ivan </a:t>
            </a:r>
            <a:r>
              <a:rPr lang="en-US" dirty="0" err="1"/>
              <a:t>Petrovich</a:t>
            </a:r>
            <a:r>
              <a:rPr lang="en-US" dirty="0"/>
              <a:t>)(1849-1936) </a:t>
            </a:r>
            <a:r>
              <a:rPr lang="ar-IQ" dirty="0"/>
              <a:t>للأفعال المنعكسة المتصلة بعملية الهضم لاحظ أن العصارة المعدية في الكلاب التي كان يقوم عليها بتجاربه لا تتأثر فقط بوضع الطعام في فم الكلب لكن تتأثر بمجرد رؤية الطعام بل كانت تبدأ بإفراز لعابها بمجرد رؤيتها للحارس الذي يقدم لها الطعام، بل وحتى بمجرد سماعها لخطوات قدميه قبل أن يصل الطعام إلى أفواهها فعلا. وأدرك </a:t>
            </a:r>
            <a:r>
              <a:rPr lang="ar-IQ" dirty="0" err="1"/>
              <a:t>بافلوف</a:t>
            </a:r>
            <a:r>
              <a:rPr lang="ar-IQ" dirty="0"/>
              <a:t> أن رؤية الحارس لم تكن المثير الطبيعي </a:t>
            </a:r>
            <a:r>
              <a:rPr lang="ar-IQ" dirty="0" err="1"/>
              <a:t>للإنعكاسات</a:t>
            </a:r>
            <a:r>
              <a:rPr lang="ar-IQ" dirty="0"/>
              <a:t> اللعابية ولكن رؤية الحارس قد أصبحت من خلال تعود الكلاب على ذلك المؤشر الإشارة أو العلامة التي  تستهدي بها على قرب وصول الطعام. وسرعان ما أدرك </a:t>
            </a:r>
            <a:r>
              <a:rPr lang="ar-IQ" dirty="0" err="1"/>
              <a:t>بافلوف</a:t>
            </a:r>
            <a:r>
              <a:rPr lang="ar-IQ" dirty="0"/>
              <a:t> أنه </a:t>
            </a:r>
            <a:r>
              <a:rPr lang="ar-IQ" dirty="0" err="1"/>
              <a:t>إكتشف</a:t>
            </a:r>
            <a:r>
              <a:rPr lang="ar-IQ" dirty="0"/>
              <a:t> ظاهرة لا بد أن يكون لها أهمية  قصوى في مساعدة الكائن الحي على التكيّف مع ظروف بيئته، وفي بادئ الأمر أطلق </a:t>
            </a:r>
            <a:r>
              <a:rPr lang="ar-IQ" dirty="0" err="1"/>
              <a:t>بافلوف</a:t>
            </a:r>
            <a:r>
              <a:rPr lang="ar-IQ" dirty="0"/>
              <a:t> على هذه </a:t>
            </a:r>
            <a:r>
              <a:rPr lang="ar-IQ" dirty="0" err="1"/>
              <a:t>الإنعكاسات</a:t>
            </a:r>
            <a:r>
              <a:rPr lang="ar-IQ" dirty="0"/>
              <a:t> المكتشفة حديثا </a:t>
            </a:r>
            <a:r>
              <a:rPr lang="ar-IQ" dirty="0" err="1"/>
              <a:t>إسم</a:t>
            </a:r>
            <a:r>
              <a:rPr lang="ar-IQ" dirty="0"/>
              <a:t> "إفراز الغدد النفسي" ولكنه أبدله فيما بعد بما أسماه "الانعكاس المشروط" والذي يعني </a:t>
            </a:r>
            <a:r>
              <a:rPr lang="ar-IQ" dirty="0" err="1"/>
              <a:t>إنتقال</a:t>
            </a:r>
            <a:r>
              <a:rPr lang="ar-IQ" dirty="0"/>
              <a:t> أثر المثير الطبيعي </a:t>
            </a:r>
            <a:r>
              <a:rPr lang="ar-IQ" dirty="0" err="1"/>
              <a:t>للإستجابة</a:t>
            </a:r>
            <a:r>
              <a:rPr lang="ar-IQ" dirty="0"/>
              <a:t> إلى مثير غير طبيعي (لا يسبب الإثارة أساسا) كنتيجة لاقتران المثيرين وتكرار حدوثهما.</a:t>
            </a:r>
          </a:p>
        </p:txBody>
      </p:sp>
    </p:spTree>
    <p:extLst>
      <p:ext uri="{BB962C8B-B14F-4D97-AF65-F5344CB8AC3E}">
        <p14:creationId xmlns:p14="http://schemas.microsoft.com/office/powerpoint/2010/main" val="230605240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تقوم الفكرة إذا على الارتباط فعلا يبن منبه طبيعي (م.  </a:t>
            </a:r>
            <a:r>
              <a:rPr lang="en-US" dirty="0"/>
              <a:t>S) </a:t>
            </a:r>
            <a:r>
              <a:rPr lang="ar-IQ" dirty="0"/>
              <a:t>واستجابة طبيعية (ج. </a:t>
            </a:r>
            <a:r>
              <a:rPr lang="en-US" dirty="0"/>
              <a:t>R)    (</a:t>
            </a:r>
            <a:r>
              <a:rPr lang="ar-IQ" dirty="0"/>
              <a:t>م ج)  وهذا ما يحدث مع المتغيرات الطبيعية، إلا أن هذا لا يعتبر تعلما فهو السلوك الطبيعي. والتعلم أو </a:t>
            </a:r>
            <a:r>
              <a:rPr lang="ar-IQ" dirty="0" err="1"/>
              <a:t>الإشتراط</a:t>
            </a:r>
            <a:r>
              <a:rPr lang="ar-IQ" dirty="0"/>
              <a:t> يقوم إذا على القيام بسلوك جديد، وهذا ما يحدث عن طريق </a:t>
            </a:r>
            <a:r>
              <a:rPr lang="ar-IQ" dirty="0" err="1"/>
              <a:t>إرتباط</a:t>
            </a:r>
            <a:r>
              <a:rPr lang="ar-IQ" dirty="0"/>
              <a:t> المثيرات الطبيعية بمثيرات شرطية. إذ مع التكرار والدعم اللاحق يحدث الارتباط بين المثير الشرطي والمثير الطبيعي ويكتسب المثير الشرطي قوة المثير الطبيعي في إحداث  </a:t>
            </a:r>
            <a:r>
              <a:rPr lang="ar-IQ" dirty="0" err="1"/>
              <a:t>الإستجابة</a:t>
            </a:r>
            <a:r>
              <a:rPr lang="ar-IQ" dirty="0"/>
              <a:t>.</a:t>
            </a:r>
          </a:p>
          <a:p>
            <a:pPr marL="0" indent="0">
              <a:buNone/>
            </a:pPr>
            <a:r>
              <a:rPr lang="ar-IQ" dirty="0"/>
              <a:t>من تجارب </a:t>
            </a:r>
            <a:r>
              <a:rPr lang="ar-IQ" dirty="0" err="1"/>
              <a:t>بافلوف</a:t>
            </a:r>
            <a:r>
              <a:rPr lang="ar-IQ" dirty="0"/>
              <a:t> وضع على لسان كلب قليلا من مسحوق اللحم أو نقطة من حامض (المنبه الطبيعي م.) فوجد الكلب يستجيب لهذا المسحوق بسيلان اللعاب (استجابة طبيعية ج.) وانتقل إلى خطوة ثانية حيث أسمع الكلب جرسا واستجاب الكلب بأذنيه فقط لرنات الجرس وطبعا لم يفرز أي لعاب من غدده. أما الخطوة الثانية فكانت قرع الجرس ومعه وبعد برهة تقديم الحامض إلى لسانه واستجاب الكلب بإفراز اللعاب تحت تأثير الحامض وبعد تكرار التنبيه </a:t>
            </a:r>
            <a:r>
              <a:rPr lang="ar-IQ" dirty="0" err="1"/>
              <a:t>والإستثارة</a:t>
            </a:r>
            <a:r>
              <a:rPr lang="ar-IQ" dirty="0"/>
              <a:t> (جرس + حامض) مرات عدة حذف الحامض و أسمع الكلب الجرس فوجد أن اللعاب قد أفرز واستجاب لمجرد سماع الجرس لوحده. </a:t>
            </a:r>
          </a:p>
          <a:p>
            <a:pPr marL="0" indent="0">
              <a:buNone/>
            </a:pPr>
            <a:endParaRPr lang="ar-IQ" dirty="0"/>
          </a:p>
        </p:txBody>
      </p:sp>
    </p:spTree>
    <p:extLst>
      <p:ext uri="{BB962C8B-B14F-4D97-AF65-F5344CB8AC3E}">
        <p14:creationId xmlns:p14="http://schemas.microsoft.com/office/powerpoint/2010/main" val="31173841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83569" y="333375"/>
            <a:ext cx="8352928" cy="7272089"/>
          </a:xfrm>
          <a:prstGeom prst="rect">
            <a:avLst/>
          </a:prstGeom>
          <a:ln/>
        </p:spPr>
        <p:style>
          <a:lnRef idx="2">
            <a:schemeClr val="accent1"/>
          </a:lnRef>
          <a:fillRef idx="1">
            <a:schemeClr val="lt1"/>
          </a:fillRef>
          <a:effectRef idx="0">
            <a:schemeClr val="accent1"/>
          </a:effectRef>
          <a:fontRef idx="minor">
            <a:schemeClr val="dk1"/>
          </a:fontRef>
        </p:style>
      </p:pic>
    </p:spTree>
    <p:extLst>
      <p:ext uri="{BB962C8B-B14F-4D97-AF65-F5344CB8AC3E}">
        <p14:creationId xmlns:p14="http://schemas.microsoft.com/office/powerpoint/2010/main" val="84909688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19936"/>
          </a:xfrm>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20000"/>
          </a:bodyPr>
          <a:lstStyle/>
          <a:p>
            <a:pPr marL="0" indent="0">
              <a:buNone/>
            </a:pPr>
            <a:r>
              <a:rPr lang="ar-IQ" dirty="0"/>
              <a:t>من التطبيقات المستخلصة من نظرية </a:t>
            </a:r>
            <a:r>
              <a:rPr lang="ar-IQ" dirty="0" err="1"/>
              <a:t>بافلوف</a:t>
            </a:r>
            <a:r>
              <a:rPr lang="ar-IQ" dirty="0"/>
              <a:t> والتي نستطيع </a:t>
            </a:r>
            <a:r>
              <a:rPr lang="ar-IQ" dirty="0" err="1"/>
              <a:t>الإستفادة</a:t>
            </a:r>
            <a:r>
              <a:rPr lang="ar-IQ" dirty="0"/>
              <a:t> منها في ميدان التربية والتعليم لدينا مثلا: </a:t>
            </a:r>
          </a:p>
          <a:p>
            <a:pPr marL="0" indent="0">
              <a:buNone/>
            </a:pPr>
            <a:r>
              <a:rPr lang="ar-IQ" dirty="0"/>
              <a:t>     1- ربط تعلم التلاميذ بدوافع من جهة وتعزيز العمل </a:t>
            </a:r>
            <a:r>
              <a:rPr lang="ar-IQ" dirty="0" err="1"/>
              <a:t>التعلمي</a:t>
            </a:r>
            <a:r>
              <a:rPr lang="ar-IQ" dirty="0"/>
              <a:t> لأن غياب المثير غير الشرطي يؤدي إلى </a:t>
            </a:r>
            <a:r>
              <a:rPr lang="ar-IQ" dirty="0" err="1"/>
              <a:t>إنطفاء</a:t>
            </a:r>
            <a:r>
              <a:rPr lang="ar-IQ" dirty="0"/>
              <a:t> </a:t>
            </a:r>
            <a:r>
              <a:rPr lang="ar-IQ" dirty="0" err="1"/>
              <a:t>الإستجابة</a:t>
            </a:r>
            <a:r>
              <a:rPr lang="ar-IQ" dirty="0"/>
              <a:t> المتعلمة.</a:t>
            </a:r>
          </a:p>
          <a:p>
            <a:pPr marL="0" indent="0">
              <a:buNone/>
            </a:pPr>
            <a:r>
              <a:rPr lang="ar-IQ" dirty="0"/>
              <a:t>      2- يمكن الاستفادة من هذه النظرية (عن </a:t>
            </a:r>
            <a:r>
              <a:rPr lang="ar-IQ" dirty="0" err="1"/>
              <a:t>إنطفاء</a:t>
            </a:r>
            <a:r>
              <a:rPr lang="ar-IQ" dirty="0"/>
              <a:t> </a:t>
            </a:r>
            <a:r>
              <a:rPr lang="ar-IQ" dirty="0" err="1"/>
              <a:t>الإستجابة</a:t>
            </a:r>
            <a:r>
              <a:rPr lang="ar-IQ" dirty="0"/>
              <a:t>) في إبطال العادات السيئة التي تظهر عند المتعلمين في القراءة والكتابة مثلا.</a:t>
            </a:r>
          </a:p>
          <a:p>
            <a:pPr marL="0" indent="0">
              <a:buNone/>
            </a:pPr>
            <a:r>
              <a:rPr lang="ar-IQ" dirty="0"/>
              <a:t>     3- تعديل السلوك في المجال </a:t>
            </a:r>
            <a:r>
              <a:rPr lang="ar-IQ" dirty="0" err="1"/>
              <a:t>الإنفعالي</a:t>
            </a:r>
            <a:r>
              <a:rPr lang="ar-IQ" dirty="0"/>
              <a:t>  وإلقاء الضوء على طرق اكتساب العادات وعملية التطبع الاجتماعي.</a:t>
            </a:r>
          </a:p>
          <a:p>
            <a:pPr marL="0" indent="0">
              <a:buNone/>
            </a:pPr>
            <a:r>
              <a:rPr lang="ar-IQ" dirty="0"/>
              <a:t>    4- حصر العوامل المشتتة </a:t>
            </a:r>
            <a:r>
              <a:rPr lang="ar-IQ" dirty="0" err="1"/>
              <a:t>للإنتباه</a:t>
            </a:r>
            <a:r>
              <a:rPr lang="ar-IQ" dirty="0"/>
              <a:t> في غرفة الدراسة لأن الموقف التعليمي الذي تكثر فيه المثيرات المحايدة لا يساعد على التعلم. </a:t>
            </a:r>
          </a:p>
          <a:p>
            <a:pPr marL="0" indent="0">
              <a:buNone/>
            </a:pPr>
            <a:r>
              <a:rPr lang="ar-IQ" dirty="0"/>
              <a:t>    5- عملية التعميم والتمييز من العمليات الهامة حيث يمكن أن نستفيد منها في فهمنا لكثير من مظاهر التعلم الإنساني لأن تعلم الكثير من المفاهيم والحقائق في المناهج الدراسية يحتاج إلى التركيز مثلا على المفاهيم والحقائق المتشابهة من أجل التمييز بينها </a:t>
            </a:r>
          </a:p>
          <a:p>
            <a:pPr marL="0" indent="0">
              <a:buNone/>
            </a:pPr>
            <a:r>
              <a:rPr lang="ar-IQ" dirty="0"/>
              <a:t>     6- يحتاج تعلم الكثير من </a:t>
            </a:r>
            <a:r>
              <a:rPr lang="ar-IQ" dirty="0" err="1"/>
              <a:t>السلوكات</a:t>
            </a:r>
            <a:r>
              <a:rPr lang="ar-IQ" dirty="0"/>
              <a:t> والمعلومات والمهارات إلى إحداث </a:t>
            </a:r>
            <a:r>
              <a:rPr lang="ar-IQ" dirty="0" err="1"/>
              <a:t>إقتران</a:t>
            </a:r>
            <a:r>
              <a:rPr lang="ar-IQ" dirty="0"/>
              <a:t> بين مثيرات شرطية وأخرى غير شرطية (عند تعلم القراءة مثلا </a:t>
            </a:r>
            <a:r>
              <a:rPr lang="ar-IQ" dirty="0" err="1"/>
              <a:t>إقتران</a:t>
            </a:r>
            <a:r>
              <a:rPr lang="ar-IQ" dirty="0"/>
              <a:t> الكلمة بالصورة ). </a:t>
            </a:r>
            <a:endParaRPr lang="ar-IQ" dirty="0" smtClean="0"/>
          </a:p>
          <a:p>
            <a:pPr marL="0" indent="0">
              <a:buNone/>
            </a:pPr>
            <a:r>
              <a:rPr lang="ar-IQ" dirty="0"/>
              <a:t> 7- التأكيد على المعلم ليجعل من خبرة التعلم خبرة سارة للمتعلم (حب الطفل للمعلم هو حب للمادة المدرسة وحب للمدرسة).</a:t>
            </a:r>
          </a:p>
          <a:p>
            <a:pPr marL="0" indent="0">
              <a:buNone/>
            </a:pPr>
            <a:endParaRPr lang="ar-IQ" dirty="0"/>
          </a:p>
        </p:txBody>
      </p:sp>
    </p:spTree>
    <p:extLst>
      <p:ext uri="{BB962C8B-B14F-4D97-AF65-F5344CB8AC3E}">
        <p14:creationId xmlns:p14="http://schemas.microsoft.com/office/powerpoint/2010/main" val="418645092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0648"/>
            <a:ext cx="8229600" cy="1143000"/>
          </a:xfrm>
        </p:spPr>
        <p:txBody>
          <a:bodyPr>
            <a:normAutofit/>
          </a:bodyPr>
          <a:lstStyle/>
          <a:p>
            <a:pPr algn="ctr"/>
            <a:r>
              <a:rPr lang="ar-IQ" sz="5400" dirty="0" smtClean="0">
                <a:solidFill>
                  <a:schemeClr val="tx1">
                    <a:lumMod val="95000"/>
                    <a:lumOff val="5000"/>
                  </a:schemeClr>
                </a:solidFill>
              </a:rPr>
              <a:t>المحاضرة الخامسة </a:t>
            </a:r>
            <a:endParaRPr lang="ar-IQ" sz="5400" dirty="0">
              <a:solidFill>
                <a:schemeClr val="tx1">
                  <a:lumMod val="95000"/>
                  <a:lumOff val="5000"/>
                </a:schemeClr>
              </a:solidFill>
            </a:endParaRPr>
          </a:p>
        </p:txBody>
      </p:sp>
      <p:sp>
        <p:nvSpPr>
          <p:cNvPr id="3" name="عنصر نائب للمحتوى 2"/>
          <p:cNvSpPr>
            <a:spLocks noGrp="1"/>
          </p:cNvSpPr>
          <p:nvPr>
            <p:ph idx="1"/>
          </p:nvPr>
        </p:nvSpPr>
        <p:spPr>
          <a:xfrm>
            <a:off x="457200" y="1268760"/>
            <a:ext cx="8229600" cy="5055840"/>
          </a:xfrm>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10000"/>
          </a:bodyPr>
          <a:lstStyle/>
          <a:p>
            <a:pPr marL="0" indent="0">
              <a:buNone/>
            </a:pPr>
            <a:r>
              <a:rPr lang="ar-IQ" dirty="0"/>
              <a:t> ب- المحاولة و الخطأ:</a:t>
            </a:r>
          </a:p>
          <a:p>
            <a:pPr marL="0" indent="0">
              <a:buNone/>
            </a:pPr>
            <a:r>
              <a:rPr lang="ar-IQ" dirty="0"/>
              <a:t>  لم يكن </a:t>
            </a:r>
            <a:r>
              <a:rPr lang="ar-IQ" dirty="0" err="1"/>
              <a:t>ثورندايك</a:t>
            </a:r>
            <a:r>
              <a:rPr lang="ar-IQ" dirty="0"/>
              <a:t> (</a:t>
            </a:r>
            <a:r>
              <a:rPr lang="en-US" dirty="0" err="1"/>
              <a:t>Thorndike,Edward</a:t>
            </a:r>
            <a:r>
              <a:rPr lang="en-US" dirty="0"/>
              <a:t> Lee) (1874-1949) </a:t>
            </a:r>
            <a:r>
              <a:rPr lang="ar-IQ" dirty="0"/>
              <a:t>تابعا أو متأثرا بالفكر السلوكي (</a:t>
            </a:r>
            <a:r>
              <a:rPr lang="ar-IQ" dirty="0" err="1"/>
              <a:t>الواطسني</a:t>
            </a:r>
            <a:r>
              <a:rPr lang="ar-IQ" dirty="0"/>
              <a:t>) كما يعتقد الغالبية، إلا أن فكره لم يكن بعيدا عن الفكر السلوكي، إذ كان أحد تلامذة وليم جيمس الوظيفيين. » ومع أن </a:t>
            </a:r>
            <a:r>
              <a:rPr lang="ar-IQ" dirty="0" err="1"/>
              <a:t>ثورندايك</a:t>
            </a:r>
            <a:r>
              <a:rPr lang="ar-IQ" dirty="0"/>
              <a:t> يؤكد على </a:t>
            </a:r>
            <a:r>
              <a:rPr lang="ar-IQ" dirty="0" err="1"/>
              <a:t>إنتمائه</a:t>
            </a:r>
            <a:r>
              <a:rPr lang="ar-IQ" dirty="0"/>
              <a:t> </a:t>
            </a:r>
            <a:r>
              <a:rPr lang="ar-IQ" dirty="0" err="1"/>
              <a:t>الإرتباطي</a:t>
            </a:r>
            <a:r>
              <a:rPr lang="ar-IQ" dirty="0"/>
              <a:t>، ويرفض أن يوصف بالسلوكي، إلا أن مواقفه في ميادين علم النفس المختلفة التي اشتغل فيها تعارض </a:t>
            </a:r>
            <a:r>
              <a:rPr lang="ar-IQ" dirty="0" err="1"/>
              <a:t>إدعاءه</a:t>
            </a:r>
            <a:r>
              <a:rPr lang="ar-IQ" dirty="0"/>
              <a:t>، وتجعل منه رائداً من رواد السلوكية. وهذا ما نلمسه من خلال المقابلة بين تلك المواقف من جهة، ومبادئ السلوكية وأفكارها من جهة ثانية. ن تجاربه على الحيوان ووصوله إلى فكرة التعلم بالمحاولة والخطأ القائمة على فكرة </a:t>
            </a:r>
            <a:r>
              <a:rPr lang="ar-IQ" dirty="0" err="1"/>
              <a:t>الإرتباط</a:t>
            </a:r>
            <a:r>
              <a:rPr lang="ar-IQ" dirty="0"/>
              <a:t> دفعت إلى تصنيفه ضمن السلوكيين، ونظرا كذلك لتداخل السلوكية والوظيفية. » فالتعلم من وجهة نظر </a:t>
            </a:r>
            <a:r>
              <a:rPr lang="ar-IQ" dirty="0" err="1"/>
              <a:t>ثورندايك</a:t>
            </a:r>
            <a:r>
              <a:rPr lang="ar-IQ" dirty="0"/>
              <a:t> هو تغير آلي في السلوك، ولكنه يقود تدريجيا إلى </a:t>
            </a:r>
            <a:r>
              <a:rPr lang="ar-IQ" dirty="0" err="1"/>
              <a:t>الإبتعاد</a:t>
            </a:r>
            <a:r>
              <a:rPr lang="ar-IQ" dirty="0"/>
              <a:t> عن المحاولات الخاطئة، أي إلى نسبة تكرار أعلى للمحاولات الناجحة، التي تؤدي إلى أثر مشجع... وقد   عرفت نظرية </a:t>
            </a:r>
            <a:r>
              <a:rPr lang="ar-IQ" dirty="0" err="1"/>
              <a:t>ثورندايك</a:t>
            </a:r>
            <a:r>
              <a:rPr lang="ar-IQ" dirty="0"/>
              <a:t>، التي ظلت مسيطرة لعدة عقود من هذا القرن، على الممارسات التربوية في الولايات المتحدة الأمريكية، باسم الترابطية لأنه يعتقد أن التعلم عملية تشكيل </a:t>
            </a:r>
            <a:r>
              <a:rPr lang="ar-IQ" dirty="0" err="1"/>
              <a:t>إرتباطات</a:t>
            </a:r>
            <a:r>
              <a:rPr lang="ar-IQ" dirty="0"/>
              <a:t> بين المثيرات واستجاباتها.» </a:t>
            </a:r>
          </a:p>
        </p:txBody>
      </p:sp>
    </p:spTree>
    <p:extLst>
      <p:ext uri="{BB962C8B-B14F-4D97-AF65-F5344CB8AC3E}">
        <p14:creationId xmlns:p14="http://schemas.microsoft.com/office/powerpoint/2010/main" val="333485188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6632"/>
            <a:ext cx="8229600" cy="6207968"/>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قام </a:t>
            </a:r>
            <a:r>
              <a:rPr lang="ar-IQ" dirty="0" err="1"/>
              <a:t>ثورندايك</a:t>
            </a:r>
            <a:r>
              <a:rPr lang="ar-IQ" dirty="0"/>
              <a:t> بأبحاثه على الحيوانات، منطلقا من خلفيته الوظيفية المبنية على الفكر التطوري المؤكدة لمبدأ الاستمرارية بين الكائنات، وأيضا لمبدأ التكيف وارتباط الأفعال بوظائف حياتية وبالتالي </a:t>
            </a:r>
            <a:r>
              <a:rPr lang="ar-IQ" dirty="0" err="1"/>
              <a:t>إحتمالية</a:t>
            </a:r>
            <a:r>
              <a:rPr lang="ar-IQ" dirty="0"/>
              <a:t> التطبيق.</a:t>
            </a:r>
          </a:p>
          <a:p>
            <a:pPr marL="0" indent="0">
              <a:buNone/>
            </a:pPr>
            <a:r>
              <a:rPr lang="ar-IQ" dirty="0"/>
              <a:t>  	وفكرة </a:t>
            </a:r>
            <a:r>
              <a:rPr lang="ar-IQ" dirty="0" err="1"/>
              <a:t>الإرتباط</a:t>
            </a:r>
            <a:r>
              <a:rPr lang="ar-IQ" dirty="0"/>
              <a:t> ليست جديدة عند </a:t>
            </a:r>
            <a:r>
              <a:rPr lang="ar-IQ" dirty="0" err="1"/>
              <a:t>ثورندايك</a:t>
            </a:r>
            <a:r>
              <a:rPr lang="ar-IQ" dirty="0"/>
              <a:t> »غير أن الجديد في فكر </a:t>
            </a:r>
            <a:r>
              <a:rPr lang="ar-IQ" dirty="0" err="1"/>
              <a:t>ثورندايك</a:t>
            </a:r>
            <a:r>
              <a:rPr lang="ar-IQ" dirty="0"/>
              <a:t> هو العناصر أو الأطراف التي يحدث </a:t>
            </a:r>
            <a:r>
              <a:rPr lang="ar-IQ" dirty="0" err="1"/>
              <a:t>الإرتباط</a:t>
            </a:r>
            <a:r>
              <a:rPr lang="ar-IQ" dirty="0"/>
              <a:t> بينها. ففي حين يجد </a:t>
            </a:r>
            <a:r>
              <a:rPr lang="ar-IQ" dirty="0" err="1"/>
              <a:t>الإتجاه</a:t>
            </a:r>
            <a:r>
              <a:rPr lang="ar-IQ" dirty="0"/>
              <a:t> </a:t>
            </a:r>
            <a:r>
              <a:rPr lang="ar-IQ" dirty="0" err="1"/>
              <a:t>الإرتباطي</a:t>
            </a:r>
            <a:r>
              <a:rPr lang="ar-IQ" dirty="0"/>
              <a:t> أن الذكاء أو العقل أو العملية النفسية بوجه عام تنشأ بفعل </a:t>
            </a:r>
            <a:r>
              <a:rPr lang="ar-IQ" dirty="0" err="1"/>
              <a:t>الإرتباط</a:t>
            </a:r>
            <a:r>
              <a:rPr lang="ar-IQ" dirty="0"/>
              <a:t> بين الأفكار بعضها مع بعض، أو بينها وبين الحركات، يرى </a:t>
            </a:r>
            <a:r>
              <a:rPr lang="ar-IQ" dirty="0" err="1"/>
              <a:t>ثورندايك</a:t>
            </a:r>
            <a:r>
              <a:rPr lang="ar-IQ" dirty="0"/>
              <a:t> أن هذا الارتباط إنما يتم بين الحركات والمواقف.»  ويعطي الأهمية القصوى للتجربة الحسية في تشكيل العملية النفسية و» ينطلق </a:t>
            </a:r>
            <a:r>
              <a:rPr lang="ar-IQ" dirty="0" err="1"/>
              <a:t>ثورندايك</a:t>
            </a:r>
            <a:r>
              <a:rPr lang="ar-IQ" dirty="0"/>
              <a:t> من الوراثة كعامل أساسي في تحديد مستوى الذكاء. فالكائن الحي، حسب رأيه، يولد وهو مزوّد بجهاز عصبي مع ما يشتمل عليه من خلايا وأنسجة ووصلات. ويختلف الذكاء من فرد إلى آخر، ومن حيوان إلى آخر، تبعاً لعدد تلك الخلايا والأنسجة والوصلات. أي أن مستوى الذكاء يتوقف على عدد الوصلات العصبية؛ فكلما كان هذا العدد كبيراً كان مستوى ذكاء الكائن عالياً. » </a:t>
            </a:r>
          </a:p>
          <a:p>
            <a:pPr marL="0" indent="0">
              <a:buNone/>
            </a:pPr>
            <a:endParaRPr lang="ar-IQ" dirty="0"/>
          </a:p>
        </p:txBody>
      </p:sp>
    </p:spTree>
    <p:extLst>
      <p:ext uri="{BB962C8B-B14F-4D97-AF65-F5344CB8AC3E}">
        <p14:creationId xmlns:p14="http://schemas.microsoft.com/office/powerpoint/2010/main" val="887950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6632"/>
            <a:ext cx="8229600" cy="6009531"/>
          </a:xfrm>
        </p:spPr>
        <p:txBody>
          <a:bodyPr>
            <a:normAutofit/>
          </a:bodyPr>
          <a:lstStyle/>
          <a:p>
            <a:pPr marL="0" indent="0" algn="just">
              <a:buNone/>
            </a:pPr>
            <a:r>
              <a:rPr lang="ar-IQ" sz="3200" dirty="0"/>
              <a:t> </a:t>
            </a:r>
            <a:r>
              <a:rPr lang="ar-IQ" sz="3200" dirty="0" smtClean="0"/>
              <a:t>1- </a:t>
            </a:r>
            <a:r>
              <a:rPr lang="ar-IQ" sz="3200" dirty="0"/>
              <a:t>تعريف علم النفس التربوي </a:t>
            </a:r>
            <a:endParaRPr lang="ar-IQ" sz="3200" dirty="0" smtClean="0"/>
          </a:p>
          <a:p>
            <a:pPr marL="0" indent="0" algn="just">
              <a:buNone/>
            </a:pPr>
            <a:r>
              <a:rPr lang="ar-IQ" sz="3200" dirty="0"/>
              <a:t>علم النفس التربوي من العلوم الحديثة النشأة غير أنه مثل علم النفس (الذي هو فرعا منه) له ماض طويل يمتد إلى الفلسفات القديمة متوغلا في فلسفة التربية. ويعد جوهن فردريك </a:t>
            </a:r>
            <a:r>
              <a:rPr lang="ar-IQ" sz="3200" dirty="0" err="1"/>
              <a:t>هيربارت</a:t>
            </a:r>
            <a:r>
              <a:rPr lang="ar-IQ" sz="3200" dirty="0"/>
              <a:t> (</a:t>
            </a:r>
            <a:r>
              <a:rPr lang="en-US" sz="3200" dirty="0"/>
              <a:t>HERBART, Johann Friedrich) (1776-1841) </a:t>
            </a:r>
            <a:r>
              <a:rPr lang="ar-IQ" sz="3200" dirty="0"/>
              <a:t>الفيلسوف والبيداغوجي الألماني أول مبشر بهذا العلم عندما حاول أن يستشف من علم النفس المبادئ التي كانت تبدو له ذات قيمة في التربية والتعليم، فيرفض النظريات التي تدافع عن فكرة التمييز بين القدرات (الملكات) العقلية ويقترح فكرة أن كل الظواهر العقلية أساسها التفاعل بين الأفكار الأولية. فحسبه الطرق والنظم التربوية يجب أن تؤسَّس على علم النفس</a:t>
            </a:r>
          </a:p>
        </p:txBody>
      </p:sp>
    </p:spTree>
    <p:extLst>
      <p:ext uri="{BB962C8B-B14F-4D97-AF65-F5344CB8AC3E}">
        <p14:creationId xmlns:p14="http://schemas.microsoft.com/office/powerpoint/2010/main" val="2371482474"/>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3" name="chimes.wav"/>
          </p:stSnd>
        </p:sndAc>
      </p:transition>
    </mc:Choice>
    <mc:Fallback xmlns="">
      <p:transition spd="slow">
        <p:fade/>
        <p:sndAc>
          <p:stSnd>
            <p:snd r:embed="rId4" name="chimes.wav"/>
          </p:stSnd>
        </p:sndAc>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إحدى ابرز تجاربه كانت عن القطط التي كانت توضع في قفص صغير  له باب يُفتح إذا سحبت القطة خيطا مدلى داخل القفص لتخرج وتأكل الطعام الموجود خارج القفص. تقوم القطة الجائعة بحركات عشوائية إلى أن يُسحب الخيط بالصدفة، ولاحظ </a:t>
            </a:r>
            <a:r>
              <a:rPr lang="ar-IQ" dirty="0" err="1"/>
              <a:t>ثورندايك</a:t>
            </a:r>
            <a:r>
              <a:rPr lang="ar-IQ" dirty="0"/>
              <a:t> أن الوقت الذي تحتاجه القطة للوصول إلى الحل والخروج من القفص يتناقص تدريجيا إلى أن أصبحت قادرة     على سحب الخيط والخروج فورا. وقد نتج عن أبحاثه الطويلة وصوله إلى نظرية التعلم بالمحاولة والخطأ والتي تفسر التعلم من خلال الإبقاء على المحاولات المؤدية إلى تأثير جيد مرضي وإضعاف </a:t>
            </a:r>
            <a:r>
              <a:rPr lang="ar-IQ" dirty="0" err="1"/>
              <a:t>إرتباط</a:t>
            </a:r>
            <a:r>
              <a:rPr lang="ar-IQ" dirty="0"/>
              <a:t> تلك التي لا تحقق الإشباع. وذلك وفقا لعدد من المبادئ (القوانين) التي </a:t>
            </a:r>
            <a:r>
              <a:rPr lang="ar-IQ" dirty="0" err="1"/>
              <a:t>إستمر</a:t>
            </a:r>
            <a:r>
              <a:rPr lang="ar-IQ" dirty="0"/>
              <a:t> في مراجعتها مؤكدا أهمية بعضها وضعف أهمية أخرى. </a:t>
            </a:r>
          </a:p>
          <a:p>
            <a:pPr marL="0" indent="0">
              <a:buNone/>
            </a:pPr>
            <a:endParaRPr lang="ar-IQ" dirty="0"/>
          </a:p>
          <a:p>
            <a:pPr marL="0" indent="0">
              <a:buNone/>
            </a:pPr>
            <a:endParaRPr lang="ar-IQ" dirty="0"/>
          </a:p>
        </p:txBody>
      </p:sp>
    </p:spTree>
    <p:extLst>
      <p:ext uri="{BB962C8B-B14F-4D97-AF65-F5344CB8AC3E}">
        <p14:creationId xmlns:p14="http://schemas.microsoft.com/office/powerpoint/2010/main" val="28175563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19936"/>
          </a:xfrm>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10000"/>
          </a:bodyPr>
          <a:lstStyle/>
          <a:p>
            <a:pPr marL="0" indent="0">
              <a:buNone/>
            </a:pPr>
            <a:r>
              <a:rPr lang="ar-IQ" dirty="0"/>
              <a:t>1- قوانين التعلم عند </a:t>
            </a:r>
            <a:r>
              <a:rPr lang="ar-IQ" dirty="0" err="1"/>
              <a:t>ثورندايك</a:t>
            </a:r>
            <a:r>
              <a:rPr lang="ar-IQ" dirty="0"/>
              <a:t>:</a:t>
            </a:r>
          </a:p>
          <a:p>
            <a:pPr marL="0" indent="0">
              <a:buNone/>
            </a:pPr>
            <a:r>
              <a:rPr lang="ar-IQ" dirty="0"/>
              <a:t>حاول تفسير التعلم بارتباطات مباشرة بين المثيرات والاستجابات ووضع قوانين للتعلم منها:</a:t>
            </a:r>
          </a:p>
          <a:p>
            <a:pPr marL="0" indent="0">
              <a:buNone/>
            </a:pPr>
            <a:r>
              <a:rPr lang="ar-IQ" dirty="0"/>
              <a:t>               1- قانون الأثر: </a:t>
            </a:r>
          </a:p>
          <a:p>
            <a:pPr marL="0" indent="0">
              <a:buNone/>
            </a:pPr>
            <a:r>
              <a:rPr lang="ar-IQ" dirty="0"/>
              <a:t>     كي تُكتسب </a:t>
            </a:r>
            <a:r>
              <a:rPr lang="ar-IQ" dirty="0" err="1"/>
              <a:t>سلوكات</a:t>
            </a:r>
            <a:r>
              <a:rPr lang="ar-IQ" dirty="0"/>
              <a:t> (استجابات) يجب أن توصل الكائن الحي إلى حالة الرضا. وتقوم فكرة </a:t>
            </a:r>
            <a:r>
              <a:rPr lang="ar-IQ" dirty="0" err="1"/>
              <a:t>ثورندايك</a:t>
            </a:r>
            <a:r>
              <a:rPr lang="ar-IQ" dirty="0"/>
              <a:t> على أساس أن الفعل المؤدي إلى أثر جيد يميل إلى الظهور مستقبلا في حالة حدوث المثير. غير أن السلوك الذي لا يؤدي إلى الإشباع يُهمل ويميل إلى عدم الظهور مستقبلا. ينص هذا القانون على أن أي ارتباط قابل للتعديل بين موقف </a:t>
            </a:r>
            <a:r>
              <a:rPr lang="ar-IQ" dirty="0" err="1"/>
              <a:t>وإستجابة</a:t>
            </a:r>
            <a:r>
              <a:rPr lang="ar-IQ" dirty="0"/>
              <a:t> يزداد إذا ما صاحبته حالة إشباع ويضعف إذا ما صاحبته أو أعقبته حالة ضيق، </a:t>
            </a:r>
            <a:r>
              <a:rPr lang="ar-IQ" dirty="0" err="1"/>
              <a:t>و»الأثر</a:t>
            </a:r>
            <a:r>
              <a:rPr lang="ar-IQ" dirty="0"/>
              <a:t> بحديه: الإيجابي والسلبي، أي الثواب والعقاب، هو، في نظر </a:t>
            </a:r>
            <a:r>
              <a:rPr lang="ar-IQ" dirty="0" err="1"/>
              <a:t>ثورندايك</a:t>
            </a:r>
            <a:r>
              <a:rPr lang="ar-IQ" dirty="0"/>
              <a:t>، شرط لازم لاكتساب مختلف المهارات. فتعزيز </a:t>
            </a:r>
            <a:r>
              <a:rPr lang="ar-IQ" dirty="0" err="1"/>
              <a:t>إرتباط</a:t>
            </a:r>
            <a:r>
              <a:rPr lang="ar-IQ" dirty="0"/>
              <a:t> ما يتوقف على أثره الطيب، واستبعاد أو حذف </a:t>
            </a:r>
            <a:r>
              <a:rPr lang="ar-IQ" dirty="0" err="1"/>
              <a:t>إستجابة</a:t>
            </a:r>
            <a:r>
              <a:rPr lang="ar-IQ" dirty="0"/>
              <a:t> غير مرغوبة مرهون بما تتركه من أثر سيِّئ.»   والمقصود بذلك هو المكافأة. يقول </a:t>
            </a:r>
            <a:r>
              <a:rPr lang="ar-IQ" dirty="0" err="1"/>
              <a:t>ثورندايك</a:t>
            </a:r>
            <a:r>
              <a:rPr lang="ar-IQ" dirty="0"/>
              <a:t>: "إنه إذا قام </a:t>
            </a:r>
            <a:r>
              <a:rPr lang="ar-IQ" dirty="0" err="1"/>
              <a:t>إرتباط</a:t>
            </a:r>
            <a:r>
              <a:rPr lang="ar-IQ" dirty="0"/>
              <a:t> قابل للتغيير وكان مصحوباً أو متبوعاً بحالة مُرضية فإن قوة </a:t>
            </a:r>
            <a:r>
              <a:rPr lang="ar-IQ" dirty="0" err="1"/>
              <a:t>الإرتباط</a:t>
            </a:r>
            <a:r>
              <a:rPr lang="ar-IQ" dirty="0"/>
              <a:t> تزيد. أما إذا قام الارتباط وكان متبوعاً أو مصحوباً بحالة مزعجة فإن قوته تضعف".  هذا القانون تم تعديله سنة 1932 إذ تبين عدم توازي تأثير الثواب والعقاب على عملية التعلم، فإنهما ليسا متغيرين متعاكسين. ففي حين يؤدي الثواب إلى تقوية </a:t>
            </a:r>
            <a:r>
              <a:rPr lang="ar-IQ" dirty="0" err="1"/>
              <a:t>الإرتباط</a:t>
            </a:r>
            <a:r>
              <a:rPr lang="ar-IQ" dirty="0"/>
              <a:t>، يؤدي العقاب إلى نتائج مختلفة فقد يؤدي إلى إيقاف السلوك مؤقتا، إلا أنه لا يزيله كما أنه لا يساعد مباشرة على تعديل السلوك إذا لم تقدم البدائل.</a:t>
            </a:r>
          </a:p>
          <a:p>
            <a:pPr marL="0" indent="0">
              <a:buNone/>
            </a:pPr>
            <a:endParaRPr lang="ar-IQ" dirty="0"/>
          </a:p>
        </p:txBody>
      </p:sp>
    </p:spTree>
    <p:extLst>
      <p:ext uri="{BB962C8B-B14F-4D97-AF65-F5344CB8AC3E}">
        <p14:creationId xmlns:p14="http://schemas.microsoft.com/office/powerpoint/2010/main" val="119540885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847928"/>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2- قانون </a:t>
            </a:r>
            <a:r>
              <a:rPr lang="ar-IQ" dirty="0" err="1"/>
              <a:t>الإستعداد</a:t>
            </a:r>
            <a:r>
              <a:rPr lang="ar-IQ" dirty="0"/>
              <a:t>:</a:t>
            </a:r>
          </a:p>
          <a:p>
            <a:pPr marL="0" indent="0">
              <a:buNone/>
            </a:pPr>
            <a:r>
              <a:rPr lang="ar-IQ" dirty="0"/>
              <a:t>     يصف الأسس الفيزيولوجية لقانون الأثر أي يصف الظروف المساعدة لحدوث التعلم، ويفسر </a:t>
            </a:r>
            <a:r>
              <a:rPr lang="ar-IQ" dirty="0" err="1"/>
              <a:t>ثورندايك</a:t>
            </a:r>
            <a:r>
              <a:rPr lang="ar-IQ" dirty="0"/>
              <a:t> ذلك </a:t>
            </a:r>
            <a:r>
              <a:rPr lang="ar-IQ" dirty="0" err="1"/>
              <a:t>بالإعتماد</a:t>
            </a:r>
            <a:r>
              <a:rPr lang="ar-IQ" dirty="0"/>
              <a:t> على حساسية </a:t>
            </a:r>
            <a:r>
              <a:rPr lang="ar-IQ" dirty="0" err="1"/>
              <a:t>الميكانزمات</a:t>
            </a:r>
            <a:r>
              <a:rPr lang="ar-IQ" dirty="0"/>
              <a:t> العصبية لإحداث السلوك. </a:t>
            </a:r>
            <a:r>
              <a:rPr lang="ar-IQ" dirty="0" err="1"/>
              <a:t>فالإستعداد</a:t>
            </a:r>
            <a:r>
              <a:rPr lang="ar-IQ" dirty="0"/>
              <a:t> للسلوك يعني إمكانية القيام به كنتيجة للتهيؤ العصبي،  فالجوع مثلا قد يعني </a:t>
            </a:r>
            <a:r>
              <a:rPr lang="ar-IQ" dirty="0" err="1"/>
              <a:t>إستعداد</a:t>
            </a:r>
            <a:r>
              <a:rPr lang="ar-IQ" dirty="0"/>
              <a:t> الفرد للقيام بالبحث عن الطعام لما له من أثر إشباعي، في حين أن ما لا يقوم به مؤشر على عدم الاستعداد يفسر وفق هذا القانون معنى الارتياح أو الضيق ويصوغ ثلاثة حالات لإبراز معنى </a:t>
            </a:r>
            <a:r>
              <a:rPr lang="ar-IQ" dirty="0" err="1"/>
              <a:t>الإستعداد</a:t>
            </a:r>
            <a:r>
              <a:rPr lang="ar-IQ" dirty="0"/>
              <a:t>: </a:t>
            </a:r>
          </a:p>
          <a:p>
            <a:pPr marL="0" indent="0">
              <a:buNone/>
            </a:pPr>
            <a:r>
              <a:rPr lang="ar-IQ" dirty="0"/>
              <a:t>     أ- حينما تكون الوحدة العصبية مستعدة للعمل، وتعمل، فإن عملها يريح الكائن الحي.</a:t>
            </a:r>
          </a:p>
          <a:p>
            <a:pPr marL="0" indent="0">
              <a:buNone/>
            </a:pPr>
            <a:r>
              <a:rPr lang="ar-IQ" dirty="0"/>
              <a:t>   ب- حينما تكون الوحدة العصبية مستعدة للعمل، ولا تعمل، فإن عملها يزعج الكائن الحي.</a:t>
            </a:r>
          </a:p>
          <a:p>
            <a:pPr marL="0" indent="0">
              <a:buNone/>
            </a:pPr>
            <a:r>
              <a:rPr lang="ar-IQ" dirty="0"/>
              <a:t>    ج- حينما تكون الوحدة العصبية مستعدة للعمل، وتجبر على العمل، فإن عمله يزعج الكائن الحي.</a:t>
            </a:r>
          </a:p>
          <a:p>
            <a:pPr marL="0" indent="0">
              <a:buNone/>
            </a:pPr>
            <a:endParaRPr lang="ar-IQ" dirty="0"/>
          </a:p>
          <a:p>
            <a:pPr marL="0" indent="0">
              <a:buNone/>
            </a:pPr>
            <a:endParaRPr lang="ar-IQ" dirty="0"/>
          </a:p>
        </p:txBody>
      </p:sp>
    </p:spTree>
    <p:extLst>
      <p:ext uri="{BB962C8B-B14F-4D97-AF65-F5344CB8AC3E}">
        <p14:creationId xmlns:p14="http://schemas.microsoft.com/office/powerpoint/2010/main" val="270144061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2">
            <a:schemeClr val="accent2">
              <a:shade val="50000"/>
            </a:schemeClr>
          </a:lnRef>
          <a:fillRef idx="1">
            <a:schemeClr val="accent2"/>
          </a:fillRef>
          <a:effectRef idx="0">
            <a:schemeClr val="accent2"/>
          </a:effectRef>
          <a:fontRef idx="minor">
            <a:schemeClr val="lt1"/>
          </a:fontRef>
        </p:style>
        <p:txBody>
          <a:bodyPr/>
          <a:lstStyle/>
          <a:p>
            <a:pPr marL="0" indent="0">
              <a:buNone/>
            </a:pPr>
            <a:r>
              <a:rPr lang="ar-IQ" dirty="0"/>
              <a:t> 3- قانون </a:t>
            </a:r>
            <a:r>
              <a:rPr lang="ar-IQ" dirty="0" err="1"/>
              <a:t>الإنتماء</a:t>
            </a:r>
            <a:r>
              <a:rPr lang="ar-IQ" dirty="0"/>
              <a:t>:</a:t>
            </a:r>
          </a:p>
          <a:p>
            <a:pPr marL="0" indent="0">
              <a:buNone/>
            </a:pPr>
            <a:r>
              <a:rPr lang="ar-IQ" dirty="0"/>
              <a:t>     يعتبر هذا القانون من أهم القوانين التي أضافها لنموذجه في صورته الأخيرة وتبعا لهذا المبدأ فإن تعلم </a:t>
            </a:r>
            <a:r>
              <a:rPr lang="ar-IQ" dirty="0" err="1"/>
              <a:t>الإرتباط</a:t>
            </a:r>
            <a:r>
              <a:rPr lang="ar-IQ" dirty="0"/>
              <a:t> يكون أكثر سهولة إذا كانت </a:t>
            </a:r>
            <a:r>
              <a:rPr lang="ar-IQ" dirty="0" err="1"/>
              <a:t>الإستجابة</a:t>
            </a:r>
            <a:r>
              <a:rPr lang="ar-IQ" dirty="0"/>
              <a:t> تنتمي إلى الموقف. ويعتمد </a:t>
            </a:r>
            <a:r>
              <a:rPr lang="ar-IQ" dirty="0" err="1"/>
              <a:t>إنتماء</a:t>
            </a:r>
            <a:r>
              <a:rPr lang="ar-IQ" dirty="0"/>
              <a:t> المكافأة أو العقاب على مدى ملاءمتها لإرضاء دافع أو حاجة عند المتعلم وعلى علاقتها المنطقية بموضوع الثواب والعقاب، فإثابة العطشان بالماء يجعل </a:t>
            </a:r>
            <a:r>
              <a:rPr lang="ar-IQ" dirty="0" err="1"/>
              <a:t>إستجابته</a:t>
            </a:r>
            <a:r>
              <a:rPr lang="ar-IQ" dirty="0"/>
              <a:t> أقوى مما لو كانت إثابته بالنقود. </a:t>
            </a:r>
          </a:p>
          <a:p>
            <a:pPr marL="0" indent="0">
              <a:buNone/>
            </a:pPr>
            <a:endParaRPr lang="ar-IQ" dirty="0"/>
          </a:p>
          <a:p>
            <a:pPr marL="0" indent="0">
              <a:buNone/>
            </a:pPr>
            <a:r>
              <a:rPr lang="ar-IQ" dirty="0"/>
              <a:t>        4- قانون </a:t>
            </a:r>
            <a:r>
              <a:rPr lang="ar-IQ" dirty="0" err="1"/>
              <a:t>الإستقطاب</a:t>
            </a:r>
            <a:r>
              <a:rPr lang="ar-IQ" dirty="0"/>
              <a:t>:</a:t>
            </a:r>
          </a:p>
          <a:p>
            <a:pPr marL="0" indent="0">
              <a:buNone/>
            </a:pPr>
            <a:r>
              <a:rPr lang="ar-IQ" dirty="0"/>
              <a:t>  	وفق هذا القانون تسير </a:t>
            </a:r>
            <a:r>
              <a:rPr lang="ar-IQ" dirty="0" err="1"/>
              <a:t>الإرتباطات</a:t>
            </a:r>
            <a:r>
              <a:rPr lang="ar-IQ" dirty="0"/>
              <a:t> في الاتجاه التي تكونت عليه في البداية، فمثلا </a:t>
            </a:r>
            <a:r>
              <a:rPr lang="ar-IQ" dirty="0" err="1"/>
              <a:t>إسترجاع</a:t>
            </a:r>
            <a:r>
              <a:rPr lang="ar-IQ" dirty="0"/>
              <a:t> قائمة كلمات عربية- فرنسية كما تعلمها التلميذ تكون أسهل من </a:t>
            </a:r>
            <a:r>
              <a:rPr lang="ar-IQ" dirty="0" err="1"/>
              <a:t>إسترجاعها</a:t>
            </a:r>
            <a:r>
              <a:rPr lang="ar-IQ" dirty="0"/>
              <a:t> في </a:t>
            </a:r>
            <a:r>
              <a:rPr lang="ar-IQ" dirty="0" err="1"/>
              <a:t>الإتجاه</a:t>
            </a:r>
            <a:r>
              <a:rPr lang="ar-IQ" dirty="0"/>
              <a:t> المعاكس فرنسية – عربية.</a:t>
            </a:r>
          </a:p>
          <a:p>
            <a:pPr marL="0" indent="0">
              <a:buNone/>
            </a:pPr>
            <a:r>
              <a:rPr lang="ar-IQ" dirty="0"/>
              <a:t> 2- التطبيقات التربوية لنظرية </a:t>
            </a:r>
            <a:r>
              <a:rPr lang="ar-IQ" dirty="0" err="1"/>
              <a:t>ثورندايك</a:t>
            </a:r>
            <a:endParaRPr lang="ar-IQ" dirty="0"/>
          </a:p>
          <a:p>
            <a:pPr marL="0" indent="0">
              <a:buNone/>
            </a:pPr>
            <a:endParaRPr lang="ar-IQ" dirty="0"/>
          </a:p>
        </p:txBody>
      </p:sp>
    </p:spTree>
    <p:extLst>
      <p:ext uri="{BB962C8B-B14F-4D97-AF65-F5344CB8AC3E}">
        <p14:creationId xmlns:p14="http://schemas.microsoft.com/office/powerpoint/2010/main" val="58627733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3">
            <a:schemeClr val="lt1"/>
          </a:lnRef>
          <a:fillRef idx="1">
            <a:schemeClr val="accent1"/>
          </a:fillRef>
          <a:effectRef idx="1">
            <a:schemeClr val="accent1"/>
          </a:effectRef>
          <a:fontRef idx="minor">
            <a:schemeClr val="lt1"/>
          </a:fontRef>
        </p:style>
        <p:txBody>
          <a:bodyPr/>
          <a:lstStyle/>
          <a:p>
            <a:pPr marL="0" indent="0">
              <a:buNone/>
            </a:pPr>
            <a:r>
              <a:rPr lang="ar-IQ" dirty="0"/>
              <a:t>منذ عام 1898 عندما عرض </a:t>
            </a:r>
            <a:r>
              <a:rPr lang="ar-IQ" dirty="0" err="1"/>
              <a:t>ثورندايك</a:t>
            </a:r>
            <a:r>
              <a:rPr lang="ar-IQ" dirty="0"/>
              <a:t> رسالته التي أهلته لنيل شهادة الدكتوراه تحت عنوان "ذكاء الحيوان: دراسة تجريبية للعمليات </a:t>
            </a:r>
            <a:r>
              <a:rPr lang="ar-IQ" dirty="0" err="1"/>
              <a:t>الإرتباطية</a:t>
            </a:r>
            <a:r>
              <a:rPr lang="ar-IQ" dirty="0"/>
              <a:t> عند الحيوانات" </a:t>
            </a:r>
            <a:r>
              <a:rPr lang="ar-IQ" dirty="0" err="1"/>
              <a:t>إستطاع</a:t>
            </a:r>
            <a:r>
              <a:rPr lang="ar-IQ" dirty="0"/>
              <a:t> أن يكون له أثر مباشر على نظريات التعلم وعلم النفس والتربية. ذلك الأثر الذي امتد طوال أربعة عقود. وتأثيره على موضوع التعلم لا زال قائما حتى الآن حتى وإن كانت النظرة السلوكية لمفهوم التعلم لم تعد تحظى بالاهتمام الذي حظيت به في الماضي. إذ أن </a:t>
            </a:r>
            <a:r>
              <a:rPr lang="ar-IQ" dirty="0" err="1"/>
              <a:t>الإتجاه</a:t>
            </a:r>
            <a:r>
              <a:rPr lang="ar-IQ" dirty="0"/>
              <a:t> المعاصر يميل نحو الأخذ بالنظرية المعرفية والتي أخذت تزداد رسوخا يوما بعد يوم.</a:t>
            </a:r>
          </a:p>
          <a:p>
            <a:pPr marL="0" indent="0">
              <a:buNone/>
            </a:pPr>
            <a:r>
              <a:rPr lang="ar-IQ" dirty="0"/>
              <a:t>وبما أن الإنسان يتعلم عن طريق المحاولة والخطأ فعلى المعلم توفير الظروف المناسبة للمتعلم لممارسة هذه المحاولات. وعليه فمن التطبيقات التربوية التي يمكن إعمالها داخل الفصل الدراسي، نذكر من أبرزها:</a:t>
            </a:r>
          </a:p>
          <a:p>
            <a:pPr marL="0" indent="0">
              <a:buNone/>
            </a:pPr>
            <a:endParaRPr lang="ar-IQ" dirty="0"/>
          </a:p>
        </p:txBody>
      </p:sp>
    </p:spTree>
    <p:extLst>
      <p:ext uri="{BB962C8B-B14F-4D97-AF65-F5344CB8AC3E}">
        <p14:creationId xmlns:p14="http://schemas.microsoft.com/office/powerpoint/2010/main" val="346626869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مبدأ مشاركة المتعلم: في قانون </a:t>
            </a:r>
            <a:r>
              <a:rPr lang="ar-IQ" dirty="0" err="1"/>
              <a:t>الإستعداد</a:t>
            </a:r>
            <a:r>
              <a:rPr lang="ar-IQ" dirty="0"/>
              <a:t> أو التهيؤ  إذ على المعلم </a:t>
            </a:r>
            <a:r>
              <a:rPr lang="ar-IQ" dirty="0" err="1"/>
              <a:t>إستثارة</a:t>
            </a:r>
            <a:r>
              <a:rPr lang="ar-IQ" dirty="0"/>
              <a:t> دافعية التلاميذ عن طريق إشراكهم في اختيار أنشطة التعلم وممارستها وتكييفها بما يستثير لديهم دوافع الفضول وحب الاستطلاع وجعل بيئة التعلم مثيرة وجذابة ومشبعة لحاجات التلاميذ ودوافعهم.</a:t>
            </a:r>
          </a:p>
          <a:p>
            <a:pPr marL="0" indent="0">
              <a:buNone/>
            </a:pPr>
            <a:r>
              <a:rPr lang="ar-IQ" dirty="0"/>
              <a:t>     * مبدأ تقوية </a:t>
            </a:r>
            <a:r>
              <a:rPr lang="ar-IQ" dirty="0" err="1"/>
              <a:t>الإرتباطات</a:t>
            </a:r>
            <a:r>
              <a:rPr lang="ar-IQ" dirty="0"/>
              <a:t> عن طريق الممارسة: ففي ضوء قانون التدريب، يجب على المعلم مساعدة تلاميذه على تكوين </a:t>
            </a:r>
            <a:r>
              <a:rPr lang="ar-IQ" dirty="0" err="1"/>
              <a:t>إرتباطات</a:t>
            </a:r>
            <a:r>
              <a:rPr lang="ar-IQ" dirty="0"/>
              <a:t> جديدة وتدعيم وتكرار هذه </a:t>
            </a:r>
            <a:r>
              <a:rPr lang="ar-IQ" dirty="0" err="1"/>
              <a:t>الإرتباطات</a:t>
            </a:r>
            <a:r>
              <a:rPr lang="ar-IQ" dirty="0"/>
              <a:t> الحسنة وممارستها أو إضعاف تلك التي هي غير مرغوب فيها، وينطبق هذا القانون على:</a:t>
            </a:r>
          </a:p>
          <a:p>
            <a:pPr marL="0" indent="0">
              <a:buNone/>
            </a:pPr>
            <a:r>
              <a:rPr lang="ar-IQ" dirty="0"/>
              <a:t>      * المهارات الحركية: الكتابة والقراءة ورسم الخرائط والأشغال الفنية....</a:t>
            </a:r>
          </a:p>
          <a:p>
            <a:pPr marL="0" indent="0">
              <a:buNone/>
            </a:pPr>
            <a:endParaRPr lang="ar-IQ" dirty="0"/>
          </a:p>
        </p:txBody>
      </p:sp>
    </p:spTree>
    <p:extLst>
      <p:ext uri="{BB962C8B-B14F-4D97-AF65-F5344CB8AC3E}">
        <p14:creationId xmlns:p14="http://schemas.microsoft.com/office/powerpoint/2010/main" val="374524953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marL="0" indent="0">
              <a:buNone/>
            </a:pPr>
            <a:r>
              <a:rPr lang="ar-IQ" dirty="0"/>
              <a:t>* مبدأ التدرّج:  يمكن </a:t>
            </a:r>
            <a:r>
              <a:rPr lang="ar-IQ" dirty="0" err="1"/>
              <a:t>الإستفادة</a:t>
            </a:r>
            <a:r>
              <a:rPr lang="ar-IQ" dirty="0"/>
              <a:t> من هذا المبدأ في وضع البرامج الدراسية والدروس، بمعنى أن تكون موضوعات الدراسة (مواضيع الدروس) في المراحل الأولى (في البداية) سهلة ثمّ تزداد صعوبة شيئا فشيئا، وذلك لكي تساعد الخبرات السابقة وما كان يسودها من شعور بالنجاح لحلّ المشكلات الجديدة وما تحتاج إليه من جهد وعناية. وما دامت العادات لا تكوّن نفسها فلا نكوّن عادات جديدة مادامت واحدة تؤدي الوظيفة، وأن نبني عادات عند المتعلم يستفيد منها.</a:t>
            </a:r>
          </a:p>
          <a:p>
            <a:pPr marL="0" indent="0">
              <a:buNone/>
            </a:pPr>
            <a:r>
              <a:rPr lang="ar-IQ" dirty="0"/>
              <a:t> 	ويهتم </a:t>
            </a:r>
            <a:r>
              <a:rPr lang="ar-IQ" dirty="0" err="1"/>
              <a:t>ثورندايك</a:t>
            </a:r>
            <a:r>
              <a:rPr lang="ar-IQ" dirty="0"/>
              <a:t> بثلاث مسائل أساسية تؤثر في استفادة المعلم منها في عمله داخل الصف: </a:t>
            </a:r>
          </a:p>
          <a:p>
            <a:pPr marL="0" indent="0">
              <a:buNone/>
            </a:pPr>
            <a:r>
              <a:rPr lang="ar-IQ" dirty="0"/>
              <a:t>    * تحديد الروابط بين المثيرات و الاستجابات التي تتطلب التكوين أو التقوية أو الإضعاف.</a:t>
            </a:r>
          </a:p>
          <a:p>
            <a:pPr marL="0" indent="0">
              <a:buNone/>
            </a:pPr>
            <a:r>
              <a:rPr lang="ar-IQ" dirty="0"/>
              <a:t>    * تحديد الظروف التي تؤدي إلى الرضا أو الضيق عند التلاميذ.</a:t>
            </a:r>
          </a:p>
          <a:p>
            <a:pPr marL="0" indent="0">
              <a:buNone/>
            </a:pPr>
            <a:r>
              <a:rPr lang="ar-IQ" dirty="0"/>
              <a:t>    * </a:t>
            </a:r>
            <a:r>
              <a:rPr lang="ar-IQ" dirty="0" err="1"/>
              <a:t>إستخدام</a:t>
            </a:r>
            <a:r>
              <a:rPr lang="ar-IQ" dirty="0"/>
              <a:t> الرضا أو الضيق في التحكم في سلوك التلاميذ.</a:t>
            </a:r>
          </a:p>
          <a:p>
            <a:pPr marL="0" indent="0">
              <a:buNone/>
            </a:pPr>
            <a:r>
              <a:rPr lang="ar-IQ" dirty="0"/>
              <a:t>    * التركيز على التعلم القائم على الأداء وليس الإلقاء.</a:t>
            </a:r>
          </a:p>
          <a:p>
            <a:pPr marL="0" indent="0">
              <a:buNone/>
            </a:pPr>
            <a:endParaRPr lang="ar-IQ" dirty="0"/>
          </a:p>
          <a:p>
            <a:pPr marL="0" indent="0">
              <a:buNone/>
            </a:pPr>
            <a:endParaRPr lang="ar-IQ" dirty="0"/>
          </a:p>
        </p:txBody>
      </p:sp>
    </p:spTree>
    <p:extLst>
      <p:ext uri="{BB962C8B-B14F-4D97-AF65-F5344CB8AC3E}">
        <p14:creationId xmlns:p14="http://schemas.microsoft.com/office/powerpoint/2010/main" val="320269047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847928"/>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1-  أنواع السلوك عند </a:t>
            </a:r>
            <a:r>
              <a:rPr lang="ar-IQ" dirty="0" err="1"/>
              <a:t>سكنر</a:t>
            </a:r>
            <a:r>
              <a:rPr lang="ar-IQ" dirty="0"/>
              <a:t>:</a:t>
            </a:r>
          </a:p>
          <a:p>
            <a:pPr marL="0" indent="0">
              <a:buNone/>
            </a:pPr>
            <a:r>
              <a:rPr lang="ar-IQ" dirty="0"/>
              <a:t>استجابة العضوية في المواقف المختلفة (الطبيعية والتجريبية) هي العنصر الأول في تشكل السلوك. وحسب </a:t>
            </a:r>
            <a:r>
              <a:rPr lang="ar-IQ" dirty="0" err="1"/>
              <a:t>سكينر</a:t>
            </a:r>
            <a:r>
              <a:rPr lang="ar-IQ" dirty="0"/>
              <a:t> قد تكون الاستجابات المتعاقبة متشابهة ولكنها لا تكون أبدا مماثلة، لذلك فمن الضروري ألا ندرس </a:t>
            </a:r>
            <a:r>
              <a:rPr lang="ar-IQ" dirty="0" err="1"/>
              <a:t>الإستجابات</a:t>
            </a:r>
            <a:r>
              <a:rPr lang="ar-IQ" dirty="0"/>
              <a:t> الفردية فحسب بل فئات </a:t>
            </a:r>
            <a:r>
              <a:rPr lang="ar-IQ" dirty="0" err="1"/>
              <a:t>الإستجابات</a:t>
            </a:r>
            <a:r>
              <a:rPr lang="ar-IQ" dirty="0"/>
              <a:t>. وبعض فئات </a:t>
            </a:r>
            <a:r>
              <a:rPr lang="ar-IQ" dirty="0" err="1"/>
              <a:t>الإستجابات</a:t>
            </a:r>
            <a:r>
              <a:rPr lang="ar-IQ" dirty="0"/>
              <a:t> يطلق عليها </a:t>
            </a:r>
            <a:r>
              <a:rPr lang="ar-IQ" dirty="0" err="1"/>
              <a:t>إسم</a:t>
            </a:r>
            <a:r>
              <a:rPr lang="ar-IQ" dirty="0"/>
              <a:t> ردود الفعل </a:t>
            </a:r>
            <a:r>
              <a:rPr lang="ar-IQ" dirty="0" err="1"/>
              <a:t>الاستجابية</a:t>
            </a:r>
            <a:r>
              <a:rPr lang="ar-IQ" dirty="0"/>
              <a:t> وهي </a:t>
            </a:r>
            <a:r>
              <a:rPr lang="ar-IQ" dirty="0" err="1"/>
              <a:t>الإستجابات</a:t>
            </a:r>
            <a:r>
              <a:rPr lang="ar-IQ" dirty="0"/>
              <a:t> التي تحددها المثيرات المنبهة لها أو تسحبها، وهذه الأنواع من الاستجابات هي التي تتمثل في العلاقة بين المثيرات </a:t>
            </a:r>
            <a:r>
              <a:rPr lang="ar-IQ" dirty="0" err="1"/>
              <a:t>والإستجابات</a:t>
            </a:r>
            <a:r>
              <a:rPr lang="ar-IQ" dirty="0"/>
              <a:t> المسماة </a:t>
            </a:r>
            <a:r>
              <a:rPr lang="ar-IQ" dirty="0" err="1"/>
              <a:t>بالإنعكاسات</a:t>
            </a:r>
            <a:r>
              <a:rPr lang="ar-IQ" dirty="0"/>
              <a:t>، وعلى سبيل المثال فإن البكاء الناجم عن تقطيع شرائح البصل الطازج ينتمي إلى نوع من </a:t>
            </a:r>
            <a:r>
              <a:rPr lang="ar-IQ" dirty="0" err="1"/>
              <a:t>الإستجابات</a:t>
            </a:r>
            <a:r>
              <a:rPr lang="ar-IQ" dirty="0"/>
              <a:t> أي أنه جزء  من </a:t>
            </a:r>
            <a:r>
              <a:rPr lang="ar-IQ" dirty="0" err="1"/>
              <a:t>إنعكاسات</a:t>
            </a:r>
            <a:r>
              <a:rPr lang="ar-IQ" dirty="0"/>
              <a:t> تختلف عن تلك </a:t>
            </a:r>
            <a:r>
              <a:rPr lang="ar-IQ" dirty="0" err="1"/>
              <a:t>الإستجابات</a:t>
            </a:r>
            <a:r>
              <a:rPr lang="ar-IQ" dirty="0"/>
              <a:t> التي تحدث بفعل هبوب الريح البارد على الوجه. </a:t>
            </a:r>
            <a:endParaRPr lang="ar-IQ" dirty="0" smtClean="0"/>
          </a:p>
          <a:p>
            <a:pPr marL="0" indent="0">
              <a:buNone/>
            </a:pPr>
            <a:r>
              <a:rPr lang="ar-IQ" dirty="0"/>
              <a:t>قسم </a:t>
            </a:r>
            <a:r>
              <a:rPr lang="ar-IQ" dirty="0" err="1"/>
              <a:t>سكنر</a:t>
            </a:r>
            <a:r>
              <a:rPr lang="ar-IQ" dirty="0"/>
              <a:t> السلوك (الحيواني والإنساني) إلى نوعين: السلوك </a:t>
            </a:r>
            <a:r>
              <a:rPr lang="ar-IQ" dirty="0" err="1"/>
              <a:t>الإستجابي</a:t>
            </a:r>
            <a:r>
              <a:rPr lang="ar-IQ" dirty="0"/>
              <a:t> والسلوك الإجرائي. ووجد أن السلوك الإجرائي يحتل الجزء الأكبر من السلوك. فمعظم الخبرات الحياتية والعادات التي يكتسبها الإنسان أو الحيوان تتكون بفضل </a:t>
            </a:r>
            <a:r>
              <a:rPr lang="ar-IQ" dirty="0" err="1"/>
              <a:t>الإستجابات</a:t>
            </a:r>
            <a:r>
              <a:rPr lang="ar-IQ" dirty="0"/>
              <a:t> الإجرائية. في حين أن قليلاً منها يتكون عن طريق </a:t>
            </a:r>
            <a:r>
              <a:rPr lang="ar-IQ" dirty="0" err="1"/>
              <a:t>الإستجابات</a:t>
            </a:r>
            <a:r>
              <a:rPr lang="ar-IQ" dirty="0"/>
              <a:t> </a:t>
            </a:r>
            <a:r>
              <a:rPr lang="ar-IQ" dirty="0" err="1"/>
              <a:t>الإستجابية</a:t>
            </a:r>
            <a:r>
              <a:rPr lang="ar-IQ" dirty="0"/>
              <a:t>. </a:t>
            </a:r>
          </a:p>
        </p:txBody>
      </p:sp>
    </p:spTree>
    <p:extLst>
      <p:ext uri="{BB962C8B-B14F-4D97-AF65-F5344CB8AC3E}">
        <p14:creationId xmlns:p14="http://schemas.microsoft.com/office/powerpoint/2010/main" val="33650576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أ- السلوك </a:t>
            </a:r>
            <a:r>
              <a:rPr lang="ar-IQ" dirty="0" err="1"/>
              <a:t>الاستجابي</a:t>
            </a:r>
            <a:r>
              <a:rPr lang="ar-IQ" dirty="0"/>
              <a:t>:</a:t>
            </a:r>
          </a:p>
          <a:p>
            <a:pPr marL="0" indent="0">
              <a:buNone/>
            </a:pPr>
            <a:r>
              <a:rPr lang="ar-IQ" dirty="0"/>
              <a:t>هذا السلوك يتكون من </a:t>
            </a:r>
            <a:r>
              <a:rPr lang="ar-IQ" dirty="0" err="1"/>
              <a:t>الإستجابات</a:t>
            </a:r>
            <a:r>
              <a:rPr lang="ar-IQ" dirty="0"/>
              <a:t> التي تستجرها مثيرات محددة معروفة مثل اتساع أو تضيق حدقة العين لكمية الضوء المؤثر في شبكية العين.</a:t>
            </a:r>
          </a:p>
          <a:p>
            <a:pPr marL="0" indent="0">
              <a:buNone/>
            </a:pPr>
            <a:r>
              <a:rPr lang="ar-IQ" dirty="0"/>
              <a:t>      ب- السلوك </a:t>
            </a:r>
            <a:r>
              <a:rPr lang="ar-IQ" dirty="0" err="1"/>
              <a:t>الاجرائي</a:t>
            </a:r>
            <a:r>
              <a:rPr lang="ar-IQ" dirty="0"/>
              <a:t>:</a:t>
            </a:r>
          </a:p>
          <a:p>
            <a:pPr marL="0" indent="0">
              <a:buNone/>
            </a:pPr>
            <a:r>
              <a:rPr lang="ar-IQ" dirty="0"/>
              <a:t>  	سلوك يؤثر في البيئة، ويترتب عليه تغير في العالم بل إنه يغير في البيئة ذاتها بطريقة أو بأخرى، وهو  يماثل إلى حد قريب جدا السلوك الأدائي أو ما يعرف (باسم السلوك الإرادي أو السلوك الغرضي، القصدي) ومن الأمثلة على ذلك التحدث </a:t>
            </a:r>
            <a:r>
              <a:rPr lang="ar-IQ" dirty="0" err="1"/>
              <a:t>والإنتقال</a:t>
            </a:r>
            <a:r>
              <a:rPr lang="ar-IQ" dirty="0"/>
              <a:t> من مكان لآخر... ومن هذه الرؤية فإن الكائن الحي يكون نشيطا في بيئته وبالتالي فهو لا يدفع هنا وهناك في هذه البيئة مسلوب الإرادة.</a:t>
            </a:r>
          </a:p>
          <a:p>
            <a:pPr marL="0" indent="0">
              <a:buNone/>
            </a:pPr>
            <a:r>
              <a:rPr lang="ar-IQ" dirty="0"/>
              <a:t>وبعض أنواع </a:t>
            </a:r>
            <a:r>
              <a:rPr lang="ar-IQ" dirty="0" err="1"/>
              <a:t>الإستجابات</a:t>
            </a:r>
            <a:r>
              <a:rPr lang="ar-IQ" dirty="0"/>
              <a:t> التي يطلق عليها </a:t>
            </a:r>
            <a:r>
              <a:rPr lang="ar-IQ" dirty="0" err="1"/>
              <a:t>إسم</a:t>
            </a:r>
            <a:r>
              <a:rPr lang="ar-IQ" dirty="0"/>
              <a:t> الإجراءات نعرفها بآثارها البيئية وليس عن طريق المثيرات التي تستدعيها، وعلى سبيل المثال: قيادة السيارة  أو ركوب الدراجة أو المشي على الأقدام بهدف الوصول إلى مكان ما إجراءات متشابهة قد تنتمي إلى نوع واحد من </a:t>
            </a:r>
            <a:r>
              <a:rPr lang="ar-IQ" dirty="0" err="1"/>
              <a:t>الإستجابة</a:t>
            </a:r>
            <a:r>
              <a:rPr lang="ar-IQ" dirty="0"/>
              <a:t>. </a:t>
            </a:r>
          </a:p>
        </p:txBody>
      </p:sp>
    </p:spTree>
    <p:extLst>
      <p:ext uri="{BB962C8B-B14F-4D97-AF65-F5344CB8AC3E}">
        <p14:creationId xmlns:p14="http://schemas.microsoft.com/office/powerpoint/2010/main" val="3546306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19936"/>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والسلوك الإجرائي هو سلوك معزز وتشكيل السلوك ينطوي على عملية تحديد الهدف السلوكي المرغوب فيه وتجزئته إلى سلسلة من الخطوات المتتابعة التي تقترب تدريجيا من بلوغ الهدف والتي ينبغي تعزيز كل خطوة منها.</a:t>
            </a:r>
          </a:p>
          <a:p>
            <a:pPr marL="0" indent="0">
              <a:buNone/>
            </a:pPr>
            <a:r>
              <a:rPr lang="ar-IQ" dirty="0" err="1"/>
              <a:t>إستراتيجيات</a:t>
            </a:r>
            <a:r>
              <a:rPr lang="ar-IQ" dirty="0"/>
              <a:t> تشكيل السلوك تتحدد من خلال بعض الخطوات منها:</a:t>
            </a:r>
          </a:p>
          <a:p>
            <a:pPr marL="0" indent="0">
              <a:buNone/>
            </a:pPr>
            <a:r>
              <a:rPr lang="ar-IQ" dirty="0"/>
              <a:t>  - تحديد النتائج التي قد تكون مؤثرة في التوصل إلى التغيير المطلوب.</a:t>
            </a:r>
          </a:p>
          <a:p>
            <a:pPr marL="0" indent="0">
              <a:buNone/>
            </a:pPr>
            <a:r>
              <a:rPr lang="ar-IQ" dirty="0"/>
              <a:t>  - تحديد العناصر السلوكية السليمة وغير السليمة بوضوح والقابلة للملاحظة .          </a:t>
            </a:r>
          </a:p>
          <a:p>
            <a:pPr marL="0" indent="0">
              <a:buNone/>
            </a:pPr>
            <a:r>
              <a:rPr lang="ar-IQ" dirty="0"/>
              <a:t>  - تحديد حجم الخطوات (ليست صغيرة جدا حتى لا يضيع الوقت في الأمور الدقيقة جدا إن لم يكن ذلك ضروريا، ولا كبيرة فلا نستطيع تعزيز السلوك).  </a:t>
            </a:r>
          </a:p>
          <a:p>
            <a:pPr marL="0" indent="0">
              <a:buNone/>
            </a:pPr>
            <a:r>
              <a:rPr lang="ar-IQ" dirty="0"/>
              <a:t>  - تحديد المعززات التي ثبتت فعاليتها في معالجة مواقف التعلم المشابهة لها.</a:t>
            </a:r>
          </a:p>
          <a:p>
            <a:pPr marL="0" indent="0">
              <a:buNone/>
            </a:pPr>
            <a:r>
              <a:rPr lang="ar-IQ" dirty="0"/>
              <a:t>  - التأكد من </a:t>
            </a:r>
            <a:r>
              <a:rPr lang="ar-IQ" dirty="0" err="1"/>
              <a:t>إكتساب</a:t>
            </a:r>
            <a:r>
              <a:rPr lang="ar-IQ" dirty="0"/>
              <a:t> السلوك في كل مستوى.</a:t>
            </a:r>
          </a:p>
          <a:p>
            <a:pPr marL="0" indent="0">
              <a:buNone/>
            </a:pPr>
            <a:endParaRPr lang="ar-IQ" dirty="0"/>
          </a:p>
        </p:txBody>
      </p:sp>
    </p:spTree>
    <p:extLst>
      <p:ext uri="{BB962C8B-B14F-4D97-AF65-F5344CB8AC3E}">
        <p14:creationId xmlns:p14="http://schemas.microsoft.com/office/powerpoint/2010/main" val="28791224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332656"/>
            <a:ext cx="8229600" cy="5991944"/>
          </a:xfrm>
        </p:spPr>
        <p:txBody>
          <a:bodyPr>
            <a:normAutofit/>
          </a:bodyPr>
          <a:lstStyle/>
          <a:p>
            <a:pPr marL="0" indent="0" algn="just">
              <a:buNone/>
            </a:pPr>
            <a:r>
              <a:rPr lang="ar-IQ" sz="3200" dirty="0"/>
              <a:t>والأخلاق: علم النفس يساعد على توصيل المعارف </a:t>
            </a:r>
            <a:r>
              <a:rPr lang="ar-IQ" sz="3200" dirty="0" err="1" smtClean="0"/>
              <a:t>الأساسية،والأخلاق</a:t>
            </a:r>
            <a:r>
              <a:rPr lang="ar-IQ" sz="3200" dirty="0" smtClean="0"/>
              <a:t> </a:t>
            </a:r>
            <a:r>
              <a:rPr lang="ar-IQ" sz="3200" dirty="0"/>
              <a:t>لتحديد الهدف الاجتماعي للتربية، من مؤلفاته الأساسية</a:t>
            </a:r>
            <a:r>
              <a:rPr lang="en-US" sz="3200" dirty="0"/>
              <a:t>le Manuel de </a:t>
            </a:r>
            <a:r>
              <a:rPr lang="en-US" sz="3200" dirty="0" err="1"/>
              <a:t>psychologie</a:t>
            </a:r>
            <a:r>
              <a:rPr lang="en-US" sz="3200" dirty="0"/>
              <a:t> (1816). </a:t>
            </a:r>
            <a:r>
              <a:rPr lang="ar-IQ" sz="3200" dirty="0"/>
              <a:t>ومن قبله </a:t>
            </a:r>
            <a:r>
              <a:rPr lang="ar-IQ" sz="3200" dirty="0" err="1"/>
              <a:t>كومنيوس</a:t>
            </a:r>
            <a:r>
              <a:rPr lang="ar-IQ" sz="3200" dirty="0"/>
              <a:t> (</a:t>
            </a:r>
            <a:r>
              <a:rPr lang="en-US" sz="3200" dirty="0"/>
              <a:t>E.A.COMENIUS) (</a:t>
            </a:r>
            <a:r>
              <a:rPr lang="ar-IQ" sz="3200" dirty="0"/>
              <a:t>التشيكي) (1592-1670، </a:t>
            </a:r>
            <a:r>
              <a:rPr lang="ar-IQ" sz="3200" dirty="0" err="1"/>
              <a:t>وبستالوزي</a:t>
            </a:r>
            <a:r>
              <a:rPr lang="ar-IQ" sz="3200" dirty="0"/>
              <a:t>  (</a:t>
            </a:r>
            <a:r>
              <a:rPr lang="en-US" sz="3200" dirty="0"/>
              <a:t>Pestalozzi, Johann Heinrich (1746-1827، </a:t>
            </a:r>
            <a:r>
              <a:rPr lang="ar-IQ" sz="3200" dirty="0" err="1"/>
              <a:t>وفروبل</a:t>
            </a:r>
            <a:r>
              <a:rPr lang="ar-IQ" sz="3200" dirty="0"/>
              <a:t> (</a:t>
            </a:r>
            <a:r>
              <a:rPr lang="en-US" sz="3200" dirty="0"/>
              <a:t>Friedrich </a:t>
            </a:r>
            <a:r>
              <a:rPr lang="en-US" sz="3200" dirty="0" err="1"/>
              <a:t>Fröbel</a:t>
            </a:r>
            <a:r>
              <a:rPr lang="en-US" sz="3200" dirty="0"/>
              <a:t>) ((1782-1852 </a:t>
            </a:r>
            <a:r>
              <a:rPr lang="ar-IQ" sz="3200" dirty="0"/>
              <a:t>وروسو (</a:t>
            </a:r>
            <a:r>
              <a:rPr lang="en-US" sz="3200" dirty="0"/>
              <a:t>Rousseau, Jean-Jacques) ((1712-1778 </a:t>
            </a:r>
            <a:r>
              <a:rPr lang="ar-IQ" sz="3200" dirty="0"/>
              <a:t>وغيرهم، غير أن نظرية الملكات كانت هي المسيطرة على بدايات علم النفس التربوي التي تعود في أصولها إلى الفلسفة اليونانية وفلسفة العصور الوسطى التي كانت ترى أن العقل الإنساني يتألف من قوى مستقلة كالذاكرة و الإرادة و الانتباه التي تؤدي إلى حدوث مختلف الأنشطة العقلية.</a:t>
            </a:r>
          </a:p>
        </p:txBody>
      </p:sp>
    </p:spTree>
    <p:extLst>
      <p:ext uri="{BB962C8B-B14F-4D97-AF65-F5344CB8AC3E}">
        <p14:creationId xmlns:p14="http://schemas.microsoft.com/office/powerpoint/2010/main" val="2719628676"/>
      </p:ext>
    </p:extLst>
  </p:cSld>
  <p:clrMapOvr>
    <a:masterClrMapping/>
  </p:clrMapOvr>
  <mc:AlternateContent xmlns:mc="http://schemas.openxmlformats.org/markup-compatibility/2006" xmlns:p14="http://schemas.microsoft.com/office/powerpoint/2010/main">
    <mc:Choice Requires="p14">
      <p:transition spd="slow" p14:dur="800">
        <p:circle/>
        <p:sndAc>
          <p:stSnd>
            <p:snd r:embed="rId2" name="cashreg.wav"/>
          </p:stSnd>
        </p:sndAc>
      </p:transition>
    </mc:Choice>
    <mc:Fallback xmlns="">
      <p:transition spd="slow">
        <p:circle/>
        <p:sndAc>
          <p:stSnd>
            <p:snd r:embed="rId3" name="cashreg.wav"/>
          </p:stSnd>
        </p:sndAc>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2-  تعزيز السلوك عند </a:t>
            </a:r>
            <a:r>
              <a:rPr lang="ar-IQ" dirty="0" err="1"/>
              <a:t>سكنر</a:t>
            </a:r>
            <a:r>
              <a:rPr lang="ar-IQ" dirty="0"/>
              <a:t>:</a:t>
            </a:r>
          </a:p>
          <a:p>
            <a:pPr marL="0" indent="0">
              <a:buNone/>
            </a:pPr>
            <a:r>
              <a:rPr lang="ar-IQ" dirty="0"/>
              <a:t>ما هو العامل أو الشرط الذي يؤدي إلى احتفاظ الكائن الحي ببعض </a:t>
            </a:r>
            <a:r>
              <a:rPr lang="ar-IQ" dirty="0" err="1"/>
              <a:t>الإستجابات</a:t>
            </a:r>
            <a:r>
              <a:rPr lang="ar-IQ" dirty="0"/>
              <a:t> دون البعض الآخر عبر المحاولات التي تتاح له؟ ويجيب </a:t>
            </a:r>
            <a:r>
              <a:rPr lang="ar-IQ" dirty="0" err="1"/>
              <a:t>سكينر</a:t>
            </a:r>
            <a:r>
              <a:rPr lang="ar-IQ" dirty="0"/>
              <a:t>، التعزيز.</a:t>
            </a:r>
          </a:p>
          <a:p>
            <a:pPr marL="0" indent="0">
              <a:buNone/>
            </a:pPr>
            <a:r>
              <a:rPr lang="ar-IQ" dirty="0"/>
              <a:t>     يعتبر التعزيز أحد الموضوعات التي أولاها </a:t>
            </a:r>
            <a:r>
              <a:rPr lang="ar-IQ" dirty="0" err="1"/>
              <a:t>سكنر</a:t>
            </a:r>
            <a:r>
              <a:rPr lang="ar-IQ" dirty="0"/>
              <a:t> اهتماماً خاصاً، وخصص له جزءاً هاماً من أعماله. فقد نشر بالتعاون مع </a:t>
            </a:r>
            <a:r>
              <a:rPr lang="ar-IQ" dirty="0" err="1"/>
              <a:t>فرستر</a:t>
            </a:r>
            <a:r>
              <a:rPr lang="ar-IQ" dirty="0"/>
              <a:t> (</a:t>
            </a:r>
            <a:r>
              <a:rPr lang="en-US" dirty="0"/>
              <a:t>FERSTER) </a:t>
            </a:r>
            <a:r>
              <a:rPr lang="ar-IQ" dirty="0"/>
              <a:t>كتاباً ضخماً بعنوان "جداول التعزيز". ويتضمن هذا الكتاب 921 رسماً بيانياً لـ 250 مليون </a:t>
            </a:r>
            <a:r>
              <a:rPr lang="ar-IQ" dirty="0" err="1"/>
              <a:t>إستجابة</a:t>
            </a:r>
            <a:r>
              <a:rPr lang="ar-IQ" dirty="0"/>
              <a:t> قامت بها الحمائم في مواقف تجريبية </a:t>
            </a:r>
            <a:r>
              <a:rPr lang="ar-IQ" dirty="0" err="1"/>
              <a:t>إستغرقت</a:t>
            </a:r>
            <a:r>
              <a:rPr lang="ar-IQ" dirty="0"/>
              <a:t> 70000 ساعة.  ومن بين المتغيرات يركز </a:t>
            </a:r>
            <a:r>
              <a:rPr lang="ar-IQ" dirty="0" err="1"/>
              <a:t>سكنر</a:t>
            </a:r>
            <a:r>
              <a:rPr lang="ar-IQ" dirty="0"/>
              <a:t> وزميله على نوعين للتعزيز: المعدل </a:t>
            </a:r>
            <a:r>
              <a:rPr lang="ar-IQ" dirty="0" err="1"/>
              <a:t>والفاصلي</a:t>
            </a:r>
            <a:r>
              <a:rPr lang="ar-IQ" dirty="0"/>
              <a:t>. ويقوم الأول على أساس معدل صور </a:t>
            </a:r>
            <a:r>
              <a:rPr lang="ar-IQ" dirty="0" err="1"/>
              <a:t>الإستجابة</a:t>
            </a:r>
            <a:r>
              <a:rPr lang="ar-IQ" dirty="0"/>
              <a:t>. أما الثاني فيتوقف التعزيز فيه على الزمن وحده دون النظر إلى عدد </a:t>
            </a:r>
            <a:r>
              <a:rPr lang="ar-IQ" dirty="0" err="1"/>
              <a:t>الإستجابات</a:t>
            </a:r>
            <a:r>
              <a:rPr lang="ar-IQ" dirty="0"/>
              <a:t>. </a:t>
            </a:r>
          </a:p>
          <a:p>
            <a:pPr marL="0" indent="0">
              <a:buNone/>
            </a:pPr>
            <a:endParaRPr lang="ar-IQ" dirty="0"/>
          </a:p>
        </p:txBody>
      </p:sp>
    </p:spTree>
    <p:extLst>
      <p:ext uri="{BB962C8B-B14F-4D97-AF65-F5344CB8AC3E}">
        <p14:creationId xmlns:p14="http://schemas.microsoft.com/office/powerpoint/2010/main" val="217196729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4624"/>
            <a:ext cx="8229600" cy="1143000"/>
          </a:xfrm>
        </p:spPr>
        <p:txBody>
          <a:bodyPr/>
          <a:lstStyle/>
          <a:p>
            <a:pPr algn="ctr"/>
            <a:r>
              <a:rPr lang="ar-IQ" dirty="0" smtClean="0"/>
              <a:t>المحاضرة السادسة </a:t>
            </a:r>
            <a:endParaRPr lang="ar-IQ" dirty="0"/>
          </a:p>
        </p:txBody>
      </p:sp>
      <p:sp>
        <p:nvSpPr>
          <p:cNvPr id="3" name="عنصر نائب للمحتوى 2"/>
          <p:cNvSpPr>
            <a:spLocks noGrp="1"/>
          </p:cNvSpPr>
          <p:nvPr>
            <p:ph idx="1"/>
          </p:nvPr>
        </p:nvSpPr>
        <p:spPr>
          <a:xfrm>
            <a:off x="457200" y="1268760"/>
            <a:ext cx="8229600" cy="5055840"/>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marL="0" indent="0">
              <a:buNone/>
            </a:pPr>
            <a:r>
              <a:rPr lang="ar-IQ" dirty="0"/>
              <a:t>وكل من النوعين إما أن يكون ثابتاً أو متغيراً. ففي المعدل الثابت يتم التعزيز بعد صدور عدد محدد من الاستجابات. وفي المعدل المتغير يكون التعزيز بعد عدد مختلف ومتفاوت من </a:t>
            </a:r>
            <a:r>
              <a:rPr lang="ar-IQ" dirty="0" err="1"/>
              <a:t>الإستجابات</a:t>
            </a:r>
            <a:r>
              <a:rPr lang="ar-IQ" dirty="0"/>
              <a:t>. بينما يتم التعزيز </a:t>
            </a:r>
            <a:r>
              <a:rPr lang="ar-IQ" dirty="0" err="1"/>
              <a:t>الفاصلي</a:t>
            </a:r>
            <a:r>
              <a:rPr lang="ar-IQ" dirty="0"/>
              <a:t> الثابت بعد مضي وقت محدد مسبقاً. ويتم التعزيز </a:t>
            </a:r>
            <a:r>
              <a:rPr lang="ar-IQ" dirty="0" err="1"/>
              <a:t>الفاصلي</a:t>
            </a:r>
            <a:r>
              <a:rPr lang="ar-IQ" dirty="0"/>
              <a:t> المتغير في أوقات متفاوتة وغير محددة.</a:t>
            </a:r>
          </a:p>
          <a:p>
            <a:pPr marL="0" indent="0">
              <a:buNone/>
            </a:pPr>
            <a:r>
              <a:rPr lang="ar-IQ" dirty="0"/>
              <a:t>»وهنا مرة أخرى. يقتفي </a:t>
            </a:r>
            <a:r>
              <a:rPr lang="ar-IQ" dirty="0" err="1"/>
              <a:t>سكنر</a:t>
            </a:r>
            <a:r>
              <a:rPr lang="ar-IQ" dirty="0"/>
              <a:t> أثر </a:t>
            </a:r>
            <a:r>
              <a:rPr lang="ar-IQ" dirty="0" err="1"/>
              <a:t>ثورندايك</a:t>
            </a:r>
            <a:r>
              <a:rPr lang="ar-IQ" dirty="0"/>
              <a:t>. غير أن فهمه للتعزيز يختلف عن فهم </a:t>
            </a:r>
            <a:r>
              <a:rPr lang="ar-IQ" dirty="0" err="1"/>
              <a:t>ثورندايك</a:t>
            </a:r>
            <a:r>
              <a:rPr lang="ar-IQ" dirty="0"/>
              <a:t>. فبينما يعني </a:t>
            </a:r>
            <a:r>
              <a:rPr lang="ar-IQ" dirty="0" err="1"/>
              <a:t>ثورندايك</a:t>
            </a:r>
            <a:r>
              <a:rPr lang="ar-IQ" dirty="0"/>
              <a:t> بالتعزيز </a:t>
            </a:r>
            <a:r>
              <a:rPr lang="ar-IQ" dirty="0" err="1"/>
              <a:t>الإرتياح</a:t>
            </a:r>
            <a:r>
              <a:rPr lang="ar-IQ" dirty="0"/>
              <a:t> والرضا وتجنب الألم، يراه </a:t>
            </a:r>
            <a:r>
              <a:rPr lang="ar-IQ" dirty="0" err="1"/>
              <a:t>سكنر</a:t>
            </a:r>
            <a:r>
              <a:rPr lang="ar-IQ" dirty="0"/>
              <a:t> متجسداً في كل واقعه تزيد من احتمال صدور الاستجابة التي كانت سبباً في ظهور تلك الواقعة.</a:t>
            </a:r>
          </a:p>
          <a:p>
            <a:pPr marL="0" indent="0">
              <a:buNone/>
            </a:pPr>
            <a:r>
              <a:rPr lang="ar-IQ" dirty="0"/>
              <a:t>ويعترف </a:t>
            </a:r>
            <a:r>
              <a:rPr lang="ar-IQ" dirty="0" err="1"/>
              <a:t>سكنر</a:t>
            </a:r>
            <a:r>
              <a:rPr lang="ar-IQ" dirty="0"/>
              <a:t> بأهمية المعزّزات الإيجابية، مثلما يعترف بوجود المعزّزات السلبية. ويرى أن التعزيز يتم عن طريق تقديم المعزّز الإيجابي أو عن طريق استبعاد المعزّز السلبي. أي أن الكائن الحي يتعلم </a:t>
            </a:r>
            <a:r>
              <a:rPr lang="ar-IQ" dirty="0" err="1"/>
              <a:t>إستجابة</a:t>
            </a:r>
            <a:r>
              <a:rPr lang="ar-IQ" dirty="0"/>
              <a:t> ما بأسلوبين: تقديم المعزّز الإيجابي واستبعاد المعزّز السلبي. ويتوقف </a:t>
            </a:r>
            <a:r>
              <a:rPr lang="ar-IQ" dirty="0" err="1"/>
              <a:t>سكنر</a:t>
            </a:r>
            <a:r>
              <a:rPr lang="ar-IQ" dirty="0"/>
              <a:t> للتمييز بين ما يعنيه بالتعزيز السلبي والعقاب. فالأول يحدث نتيجة حذف المعزّز السلبي.» </a:t>
            </a:r>
          </a:p>
          <a:p>
            <a:pPr marL="0" indent="0">
              <a:buNone/>
            </a:pPr>
            <a:endParaRPr lang="ar-IQ" dirty="0"/>
          </a:p>
        </p:txBody>
      </p:sp>
    </p:spTree>
    <p:extLst>
      <p:ext uri="{BB962C8B-B14F-4D97-AF65-F5344CB8AC3E}">
        <p14:creationId xmlns:p14="http://schemas.microsoft.com/office/powerpoint/2010/main" val="349394775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ولا يستبعد </a:t>
            </a:r>
            <a:r>
              <a:rPr lang="ar-IQ" dirty="0" err="1"/>
              <a:t>سكنر</a:t>
            </a:r>
            <a:r>
              <a:rPr lang="ar-IQ" dirty="0"/>
              <a:t> العقاب من عملية التعلم إذ يمكن أن يكون عاملا هاما في تعديل السلوك »أما العقاب فهو، في نظره، أسلوب معاكس. إنه يعني تقديم معزّز سلبي (الضرب، التوبيخ، الصدمة الكهربائية...). ولذا فإن الآثار التي تتركها الحالتان مختلفة. فإذا كان التعزيز يقوي إمكانية صدور </a:t>
            </a:r>
            <a:r>
              <a:rPr lang="ar-IQ" dirty="0" err="1"/>
              <a:t>الإستجابة</a:t>
            </a:r>
            <a:r>
              <a:rPr lang="ar-IQ" dirty="0"/>
              <a:t> المطلوبة، فإن العقاب لا يقود حتماً إلى إضعاف إمكانية حدوث </a:t>
            </a:r>
            <a:r>
              <a:rPr lang="ar-IQ" dirty="0" err="1"/>
              <a:t>الإستجابة</a:t>
            </a:r>
            <a:r>
              <a:rPr lang="ar-IQ" dirty="0"/>
              <a:t> غير المرغوب فيها. »  </a:t>
            </a:r>
          </a:p>
          <a:p>
            <a:pPr marL="0" indent="0">
              <a:buNone/>
            </a:pPr>
            <a:r>
              <a:rPr lang="ar-IQ" dirty="0"/>
              <a:t>بهذا فهو يرفض السلوك بصيغة (منبه - </a:t>
            </a:r>
            <a:r>
              <a:rPr lang="ar-IQ" dirty="0" err="1"/>
              <a:t>إستجابة</a:t>
            </a:r>
            <a:r>
              <a:rPr lang="ar-IQ" dirty="0"/>
              <a:t>) ويعتبرها عاجزة عن ضبط السلوك بسبب إغفالها أثر </a:t>
            </a:r>
            <a:r>
              <a:rPr lang="ar-IQ" dirty="0" err="1"/>
              <a:t>الإستجابة</a:t>
            </a:r>
            <a:r>
              <a:rPr lang="ar-IQ" dirty="0"/>
              <a:t> في السلوك اللاحق. ويقترح صيغة أخرى ذات ثلاثة حدود:       1-الواقعة التي تحدث </a:t>
            </a:r>
            <a:r>
              <a:rPr lang="ar-IQ" dirty="0" err="1"/>
              <a:t>الإستجابة</a:t>
            </a:r>
            <a:r>
              <a:rPr lang="ar-IQ" dirty="0"/>
              <a:t> بسببها 2- </a:t>
            </a:r>
            <a:r>
              <a:rPr lang="ar-IQ" dirty="0" err="1"/>
              <a:t>الإستجابة</a:t>
            </a:r>
            <a:r>
              <a:rPr lang="ar-IQ" dirty="0"/>
              <a:t> 3-التعزيز.كما يبينه الشكل الموالي </a:t>
            </a:r>
          </a:p>
          <a:p>
            <a:pPr marL="0" indent="0">
              <a:buNone/>
            </a:pPr>
            <a:endParaRPr lang="ar-IQ" dirty="0"/>
          </a:p>
        </p:txBody>
      </p:sp>
    </p:spTree>
    <p:extLst>
      <p:ext uri="{BB962C8B-B14F-4D97-AF65-F5344CB8AC3E}">
        <p14:creationId xmlns:p14="http://schemas.microsoft.com/office/powerpoint/2010/main" val="23488594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1124744"/>
            <a:ext cx="6396614" cy="4045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7598999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6632"/>
            <a:ext cx="8229600" cy="6207968"/>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3- تصنيف المعززات:   </a:t>
            </a:r>
          </a:p>
          <a:p>
            <a:pPr marL="0" indent="0">
              <a:buNone/>
            </a:pPr>
            <a:r>
              <a:rPr lang="ar-IQ" dirty="0"/>
              <a:t>هناك عدة تصنيفات للمعززات:</a:t>
            </a:r>
          </a:p>
          <a:p>
            <a:pPr marL="0" indent="0">
              <a:buNone/>
            </a:pPr>
            <a:r>
              <a:rPr lang="ar-IQ" dirty="0"/>
              <a:t>      * كالمعززات الأولية والثانوية: الأولية أو الطبيعية أو غير الشرطية مثل الطعام والشراب. أما الثانوية أي الشرطية أو المتعلمة هي المحايدة في أصلها لكن </a:t>
            </a:r>
            <a:r>
              <a:rPr lang="ar-IQ" dirty="0" err="1"/>
              <a:t>بالإقتران</a:t>
            </a:r>
            <a:r>
              <a:rPr lang="ar-IQ" dirty="0"/>
              <a:t> مع مثيرات أخرى اكتسبت القدرة على التعزيز. </a:t>
            </a:r>
          </a:p>
          <a:p>
            <a:pPr marL="0" indent="0">
              <a:buNone/>
            </a:pPr>
            <a:r>
              <a:rPr lang="ar-IQ" dirty="0"/>
              <a:t>     * التعزيز الإيجابي والتعزيز السلبي: الإيجابي هو إضافة مثير معين مباشرة بعد السلوك المرغوب فيه كمدح التلميذ مباشرة بعد ظهور السلوك أو تقديم الإجازات أو من خلال إزالة سلوك مؤلم. أما السلبي هي المثيرات التي تريد العضوية التخلص منه أو التخفيف منها كتخفيف العقوبة المسلطة على المتعلم. فالمعززات السلبية هي عبارة عن مثيرات تزيد من </a:t>
            </a:r>
            <a:r>
              <a:rPr lang="ar-IQ" dirty="0" err="1"/>
              <a:t>إحتمالية</a:t>
            </a:r>
            <a:r>
              <a:rPr lang="ar-IQ" dirty="0"/>
              <a:t> ظهور </a:t>
            </a:r>
            <a:r>
              <a:rPr lang="ar-IQ" dirty="0" err="1"/>
              <a:t>الإستجابة</a:t>
            </a:r>
            <a:r>
              <a:rPr lang="ar-IQ" dirty="0"/>
              <a:t> عندما يتم إزالتها. </a:t>
            </a:r>
          </a:p>
          <a:p>
            <a:pPr marL="0" indent="0">
              <a:buNone/>
            </a:pPr>
            <a:r>
              <a:rPr lang="ar-IQ" dirty="0"/>
              <a:t>      * المعززات الغذائية (أنواع الطعام...)، المادية (الهدايا)، النشاطية (برامج ترفيهية)، الرمزية (المثيرات القابلة </a:t>
            </a:r>
            <a:r>
              <a:rPr lang="ar-IQ" dirty="0" err="1"/>
              <a:t>للإستبدال</a:t>
            </a:r>
            <a:r>
              <a:rPr lang="ar-IQ" dirty="0"/>
              <a:t> كنقاط </a:t>
            </a:r>
            <a:r>
              <a:rPr lang="ar-IQ" dirty="0" err="1"/>
              <a:t>الإستحقاق</a:t>
            </a:r>
            <a:r>
              <a:rPr lang="ar-IQ" dirty="0"/>
              <a:t>)، </a:t>
            </a:r>
            <a:r>
              <a:rPr lang="ar-IQ" dirty="0" err="1"/>
              <a:t>الإجتماعية</a:t>
            </a:r>
            <a:r>
              <a:rPr lang="ar-IQ" dirty="0"/>
              <a:t> (الثناء والابتسامة، مسح الشعر...).  </a:t>
            </a:r>
          </a:p>
          <a:p>
            <a:pPr marL="0" indent="0">
              <a:buNone/>
            </a:pPr>
            <a:endParaRPr lang="ar-IQ" dirty="0"/>
          </a:p>
          <a:p>
            <a:pPr marL="0" indent="0">
              <a:buNone/>
            </a:pPr>
            <a:endParaRPr lang="ar-IQ" dirty="0"/>
          </a:p>
        </p:txBody>
      </p:sp>
    </p:spTree>
    <p:extLst>
      <p:ext uri="{BB962C8B-B14F-4D97-AF65-F5344CB8AC3E}">
        <p14:creationId xmlns:p14="http://schemas.microsoft.com/office/powerpoint/2010/main" val="32571024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10000"/>
          </a:bodyPr>
          <a:lstStyle/>
          <a:p>
            <a:pPr marL="0" indent="0">
              <a:buNone/>
            </a:pPr>
            <a:r>
              <a:rPr lang="ar-IQ" dirty="0"/>
              <a:t>4- التعليم المبرمج:</a:t>
            </a:r>
          </a:p>
          <a:p>
            <a:pPr marL="0" indent="0">
              <a:buNone/>
            </a:pPr>
            <a:r>
              <a:rPr lang="ar-IQ" dirty="0"/>
              <a:t>ربما يرجع الفضل في </a:t>
            </a:r>
            <a:r>
              <a:rPr lang="ar-IQ" dirty="0" err="1"/>
              <a:t>إنتشار</a:t>
            </a:r>
            <a:r>
              <a:rPr lang="ar-IQ" dirty="0"/>
              <a:t> إجرائية </a:t>
            </a:r>
            <a:r>
              <a:rPr lang="ar-IQ" dirty="0" err="1"/>
              <a:t>سكنر</a:t>
            </a:r>
            <a:r>
              <a:rPr lang="ar-IQ" dirty="0"/>
              <a:t> إلى ربطها بمجالات حيوية، كالتربية والتعليم والصحة النفسية مثلا، إذ عمل على تطبيق التعليم المبرمج باستخدام مبادئ التعليم الإجرائي في التعليم ومعالجة الأمراض العصابية.</a:t>
            </a:r>
          </a:p>
          <a:p>
            <a:pPr marL="0" indent="0">
              <a:buNone/>
            </a:pPr>
            <a:r>
              <a:rPr lang="ar-IQ" dirty="0"/>
              <a:t>وتتلخص فكرة </a:t>
            </a:r>
            <a:r>
              <a:rPr lang="ar-IQ" dirty="0" err="1"/>
              <a:t>سكنر</a:t>
            </a:r>
            <a:r>
              <a:rPr lang="ar-IQ" dirty="0"/>
              <a:t> عن التعليم المبرمج في أن تسلسل المادة المتعلمة في خطوات متتالية يحافظ على فعالية المتعلم ويسهل عليه هذه المهمة، »حيث أنه يوفر للتلميذ ما يوفره الصندوق للفأر أو الحمامة من خلال تغذيته ببرنامج يحتوي على دروس قديمة وجديدة. وما على التلميذ في هذا الموقف إلا أن يضغط على زر معين كي تظهر المادة التعليمية (تمارين، جمل، أسئلة...) على الشاشة. ثم يطلب منه حلها أو الإجابة عليها. وليتعرف على ما إذا كانت نتيجة عمله صحيحة أم خاطئة عليه أن يضغط على الزر المخصص لذلك. ويعتبر اتفاق الإجابة التي تظهر على شاشة جهاز التعليم وإجابة التلميذ بمثابة التعزيز. بينما يكون عدم </a:t>
            </a:r>
            <a:r>
              <a:rPr lang="ar-IQ" dirty="0" err="1"/>
              <a:t>الإتفاق</a:t>
            </a:r>
            <a:r>
              <a:rPr lang="ar-IQ" dirty="0"/>
              <a:t> بينهما فرصة لتعرف التلميذ على خطئه وتفاديه في المحاولة الثانية.»  هذا الأسلوب من التعليم يزود المتعلم في كل خطوة من خطوات تعليمه بالتغذية الراجعة، ويمكّن من </a:t>
            </a:r>
            <a:r>
              <a:rPr lang="ar-IQ" dirty="0" err="1"/>
              <a:t>إستخدام</a:t>
            </a:r>
            <a:r>
              <a:rPr lang="ar-IQ" dirty="0"/>
              <a:t> وسائل مختلفة في التعلم كالكتب المبرمجة والأجهزة (الوسائل) التعليمية المختلفة أي مصادر تعليمية مختلفة خلاف المعلم خاصة مع التطور التكنولوجي الهائل الذي يشهده عصرنا الحالي. ويتيح كذلك فرصة للتعلم الفردي. </a:t>
            </a:r>
          </a:p>
          <a:p>
            <a:pPr marL="0" indent="0">
              <a:buNone/>
            </a:pPr>
            <a:endParaRPr lang="ar-IQ" dirty="0"/>
          </a:p>
          <a:p>
            <a:pPr marL="0" indent="0">
              <a:buNone/>
            </a:pPr>
            <a:endParaRPr lang="ar-IQ" dirty="0"/>
          </a:p>
        </p:txBody>
      </p:sp>
    </p:spTree>
    <p:extLst>
      <p:ext uri="{BB962C8B-B14F-4D97-AF65-F5344CB8AC3E}">
        <p14:creationId xmlns:p14="http://schemas.microsoft.com/office/powerpoint/2010/main" val="271672744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19936"/>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marL="0" indent="0">
              <a:buNone/>
            </a:pPr>
            <a:r>
              <a:rPr lang="ar-IQ" dirty="0"/>
              <a:t>5- التطبيقات التربوية لنظرية </a:t>
            </a:r>
            <a:r>
              <a:rPr lang="ar-IQ" dirty="0" err="1"/>
              <a:t>سكينر</a:t>
            </a:r>
            <a:r>
              <a:rPr lang="ar-IQ" dirty="0"/>
              <a:t>:</a:t>
            </a:r>
          </a:p>
          <a:p>
            <a:pPr marL="0" indent="0">
              <a:buNone/>
            </a:pPr>
            <a:r>
              <a:rPr lang="ar-IQ" dirty="0"/>
              <a:t>  	حذر </a:t>
            </a:r>
            <a:r>
              <a:rPr lang="ar-IQ" dirty="0" err="1"/>
              <a:t>سكنر</a:t>
            </a:r>
            <a:r>
              <a:rPr lang="ar-IQ" dirty="0"/>
              <a:t> المعلمين من الممارسات الصفية المنفرة التي قد تقترن بسلوكهم أو بمادتهم المدرسة. وما يمكن </a:t>
            </a:r>
            <a:r>
              <a:rPr lang="ar-IQ" dirty="0" err="1"/>
              <a:t>الإستفادة</a:t>
            </a:r>
            <a:r>
              <a:rPr lang="ar-IQ" dirty="0"/>
              <a:t> منه من هذه النظرية هو إضافة إلى التعليم المبرمج يمكن الإشارة إلى بعض النقاط منها: </a:t>
            </a:r>
          </a:p>
          <a:p>
            <a:pPr marL="0" indent="0">
              <a:buNone/>
            </a:pPr>
            <a:r>
              <a:rPr lang="ar-IQ" dirty="0"/>
              <a:t>      - استخدام التعزيز الإيجابي وفي الوقت المناسب في عملية التدريس.</a:t>
            </a:r>
          </a:p>
          <a:p>
            <a:pPr marL="0" indent="0">
              <a:buNone/>
            </a:pPr>
            <a:r>
              <a:rPr lang="ar-IQ" dirty="0"/>
              <a:t>      - تحديد حجم السلوك المراد تشكيله وتسلسل الخطوات وتتابعها.      </a:t>
            </a:r>
          </a:p>
          <a:p>
            <a:pPr marL="0" indent="0">
              <a:buNone/>
            </a:pPr>
            <a:r>
              <a:rPr lang="ar-IQ" dirty="0"/>
              <a:t>      - ضبط المثيرات المنفرة وتقليلها حتى لا يزيد </a:t>
            </a:r>
            <a:r>
              <a:rPr lang="ar-IQ" dirty="0" err="1"/>
              <a:t>إستخدام</a:t>
            </a:r>
            <a:r>
              <a:rPr lang="ar-IQ" dirty="0"/>
              <a:t> أسلوب العقاب أو التعزيز السلبي.</a:t>
            </a:r>
          </a:p>
          <a:p>
            <a:pPr marL="0" indent="0">
              <a:buNone/>
            </a:pPr>
            <a:r>
              <a:rPr lang="ar-IQ" dirty="0"/>
              <a:t>      - معالجة </a:t>
            </a:r>
            <a:r>
              <a:rPr lang="ar-IQ" dirty="0" err="1"/>
              <a:t>السلوكات</a:t>
            </a:r>
            <a:r>
              <a:rPr lang="ar-IQ" dirty="0"/>
              <a:t> غير المرغوب فيها لأن السلوك ما هو إلا نتيجة عملية تعلم. لذلك كان مجال هذا العلاج من أكثر المجالات أهمية في تطبيق مبادئ </a:t>
            </a:r>
            <a:r>
              <a:rPr lang="ar-IQ" dirty="0" err="1"/>
              <a:t>الإشراط</a:t>
            </a:r>
            <a:r>
              <a:rPr lang="ar-IQ" dirty="0"/>
              <a:t> حيث يمكن تعليم الأفراد ذوي المشكلات السلوكية المختلفة طرق إضعاف أو إزالة السلوك غير المرغوب فيه. </a:t>
            </a:r>
          </a:p>
          <a:p>
            <a:pPr marL="0" indent="0">
              <a:buNone/>
            </a:pPr>
            <a:r>
              <a:rPr lang="ar-IQ" dirty="0"/>
              <a:t>     - الاعتماد على التغذية الراجعة أي إخبار المتعلم بنتائج تعلمه في الوقت المناسب أي بعد المحاولة مباشرة، خاصة بنوع الخطأ الذي ارتكبه يساعده على كيفية تصحيح الخطأ وبذلك يسرع التعلم. </a:t>
            </a:r>
          </a:p>
        </p:txBody>
      </p:sp>
    </p:spTree>
    <p:extLst>
      <p:ext uri="{BB962C8B-B14F-4D97-AF65-F5344CB8AC3E}">
        <p14:creationId xmlns:p14="http://schemas.microsoft.com/office/powerpoint/2010/main" val="177425637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2- النظريات المعرفية:</a:t>
            </a:r>
          </a:p>
          <a:p>
            <a:pPr marL="0" indent="0">
              <a:buNone/>
            </a:pPr>
            <a:r>
              <a:rPr lang="ar-IQ" dirty="0"/>
              <a:t>علم النفس المعرفي (</a:t>
            </a:r>
            <a:r>
              <a:rPr lang="en-US" dirty="0" err="1"/>
              <a:t>psychologie</a:t>
            </a:r>
            <a:r>
              <a:rPr lang="en-US" dirty="0"/>
              <a:t> cognitive) </a:t>
            </a:r>
            <a:r>
              <a:rPr lang="ar-IQ" dirty="0"/>
              <a:t>هو علم يدرس تكوين وتناول المعلومات لدى الإنسان (</a:t>
            </a:r>
            <a:r>
              <a:rPr lang="en-US" dirty="0"/>
              <a:t>Cognition)، </a:t>
            </a:r>
            <a:r>
              <a:rPr lang="ar-IQ" dirty="0"/>
              <a:t>والمعرفة هي موضوع </a:t>
            </a:r>
            <a:r>
              <a:rPr lang="ar-IQ" dirty="0" err="1"/>
              <a:t>إهتمام</a:t>
            </a:r>
            <a:r>
              <a:rPr lang="ar-IQ" dirty="0"/>
              <a:t> هذا الفرع المتعلقة بأنواع المعلومات المختلفة التي نكتسبها في مواقف الحياة التي نتعرض لها، كما تتعلق بأنواع العمليات المرتبطة بطريقة اكتسابها </a:t>
            </a:r>
            <a:r>
              <a:rPr lang="ar-IQ" dirty="0" err="1"/>
              <a:t>والإحتفاظ</a:t>
            </a:r>
            <a:r>
              <a:rPr lang="ar-IQ" dirty="0"/>
              <a:t> بها في الذاكرة وإعادة استخدامها. </a:t>
            </a:r>
          </a:p>
          <a:p>
            <a:pPr marL="0" indent="0">
              <a:buNone/>
            </a:pPr>
            <a:r>
              <a:rPr lang="ar-IQ" dirty="0"/>
              <a:t> 	بواسطة دراسة المعرفية يتطلع علماء النفس المعرفي إلى فهم الممارسات اليومية لمختلف أنشطة الفرد بصفة مستمرة والتي تشترك فيها العديد من العمليات المعرفية مثل: </a:t>
            </a:r>
            <a:r>
              <a:rPr lang="ar-IQ" dirty="0" err="1"/>
              <a:t>الإنتباه</a:t>
            </a:r>
            <a:r>
              <a:rPr lang="ar-IQ" dirty="0"/>
              <a:t>، الإدراك، التفكير، التذكر، وحل المشكلات، التعلم والعمليات </a:t>
            </a:r>
            <a:r>
              <a:rPr lang="ar-IQ" dirty="0" err="1"/>
              <a:t>الإرتقائية</a:t>
            </a:r>
            <a:r>
              <a:rPr lang="ar-IQ" dirty="0"/>
              <a:t> المختلفة.</a:t>
            </a:r>
          </a:p>
          <a:p>
            <a:pPr marL="0" indent="0">
              <a:buNone/>
            </a:pPr>
            <a:endParaRPr lang="ar-IQ" dirty="0"/>
          </a:p>
        </p:txBody>
      </p:sp>
    </p:spTree>
    <p:extLst>
      <p:ext uri="{BB962C8B-B14F-4D97-AF65-F5344CB8AC3E}">
        <p14:creationId xmlns:p14="http://schemas.microsoft.com/office/powerpoint/2010/main" val="212768336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703912"/>
          </a:xfrm>
        </p:spPr>
        <p:style>
          <a:lnRef idx="2">
            <a:schemeClr val="accent1">
              <a:shade val="50000"/>
            </a:schemeClr>
          </a:lnRef>
          <a:fillRef idx="1">
            <a:schemeClr val="accent1"/>
          </a:fillRef>
          <a:effectRef idx="0">
            <a:schemeClr val="accent1"/>
          </a:effectRef>
          <a:fontRef idx="minor">
            <a:schemeClr val="lt1"/>
          </a:fontRef>
        </p:style>
        <p:txBody>
          <a:bodyPr>
            <a:normAutofit fontScale="92500"/>
          </a:bodyPr>
          <a:lstStyle/>
          <a:p>
            <a:pPr marL="0" indent="0">
              <a:buNone/>
            </a:pPr>
            <a:r>
              <a:rPr lang="ar-IQ" dirty="0"/>
              <a:t>مصطلح علم النفس المعرفي ظهر في دراسات بلاك ورامسي (</a:t>
            </a:r>
            <a:r>
              <a:rPr lang="en-US" dirty="0"/>
              <a:t>Black, Ramsey) </a:t>
            </a:r>
            <a:r>
              <a:rPr lang="ar-IQ" dirty="0"/>
              <a:t>سنة 1951 في كتاب "الإدراك، مدخل إلى الشخصية" غير أننا لا يمكن إغفال أعمال على سبيل المثال هيرمان </a:t>
            </a:r>
            <a:r>
              <a:rPr lang="ar-IQ" dirty="0" err="1"/>
              <a:t>ابنغهاوس</a:t>
            </a:r>
            <a:r>
              <a:rPr lang="ar-IQ" dirty="0"/>
              <a:t> (</a:t>
            </a:r>
            <a:r>
              <a:rPr lang="en-US" dirty="0" err="1"/>
              <a:t>Ebbinghaus</a:t>
            </a:r>
            <a:r>
              <a:rPr lang="en-US" dirty="0"/>
              <a:t>, Hermann) (1850-1909) </a:t>
            </a:r>
            <a:r>
              <a:rPr lang="ar-IQ" dirty="0"/>
              <a:t>في مجال كيفية حدوث العمليات المعرفية لتفسير السلوك الإنساني (الذاكرة والتذكر)، وفيما بعد أعمال جون </a:t>
            </a:r>
            <a:r>
              <a:rPr lang="ar-IQ" dirty="0" err="1"/>
              <a:t>بياجيه</a:t>
            </a:r>
            <a:r>
              <a:rPr lang="ar-IQ" dirty="0"/>
              <a:t> (</a:t>
            </a:r>
            <a:r>
              <a:rPr lang="en-US" dirty="0"/>
              <a:t>Jean PIAGET) </a:t>
            </a:r>
            <a:r>
              <a:rPr lang="ar-IQ" dirty="0"/>
              <a:t>حول النمو المعرفي لدى الطفل. هذا العلم الذي نما وتطور كثيرا موظفا كثيرا مختلف </a:t>
            </a:r>
            <a:r>
              <a:rPr lang="ar-IQ" dirty="0" err="1"/>
              <a:t>الإكتشافات</a:t>
            </a:r>
            <a:r>
              <a:rPr lang="ar-IQ" dirty="0"/>
              <a:t> العلمية في تفسير مختلف العمليات العقلية حتى أنهم يعتبرون أن التفكير لدى الإنسان يتم بنفس الطريقة التي يتم بها برنامج حاسوبي مثلا، أو تفسير عملية التعلم لدي الإنسان من خلال ما يعرف </a:t>
            </a:r>
            <a:r>
              <a:rPr lang="ar-IQ" dirty="0" err="1"/>
              <a:t>بالإرتباطات</a:t>
            </a:r>
            <a:r>
              <a:rPr lang="ar-IQ" dirty="0"/>
              <a:t> الشرطية، كعملية بناء معرفي يخزن في الذاكرة - حيث تنظيم المعلومات الخاصة بالأحداث المختلفة التي حدثت وتعرض لها الفرد- ويستعيدها منها ويعطي </a:t>
            </a:r>
            <a:r>
              <a:rPr lang="ar-IQ" dirty="0" err="1"/>
              <a:t>الإستجابة</a:t>
            </a:r>
            <a:r>
              <a:rPr lang="ar-IQ" dirty="0"/>
              <a:t> الموافقة عندما يستقبل المنبهات (أسئلة </a:t>
            </a:r>
            <a:r>
              <a:rPr lang="ar-IQ" dirty="0" err="1"/>
              <a:t>الإختبار</a:t>
            </a:r>
            <a:r>
              <a:rPr lang="ar-IQ" dirty="0"/>
              <a:t> مثلا). فالمتعلم يعتمد على البناء المعرفي الذي تلقاه ويسترجعه من الذاكرة، ويوظفه وفق الموقف الذي تطلب استدعاء البناء المعرفي، وبالتالي فإن </a:t>
            </a:r>
            <a:r>
              <a:rPr lang="ar-IQ" dirty="0" err="1"/>
              <a:t>الإستجابة</a:t>
            </a:r>
            <a:r>
              <a:rPr lang="ar-IQ" dirty="0"/>
              <a:t> تختلف </a:t>
            </a:r>
            <a:r>
              <a:rPr lang="ar-IQ" dirty="0" err="1"/>
              <a:t>بإختلاف</a:t>
            </a:r>
            <a:r>
              <a:rPr lang="ar-IQ" dirty="0"/>
              <a:t> طبيعة الموقف. فالعضوية تخزن في الذاكرة الأحداث التي وقعت في التجربة، وعند </a:t>
            </a:r>
            <a:r>
              <a:rPr lang="ar-IQ" dirty="0" err="1"/>
              <a:t>إختبارها</a:t>
            </a:r>
            <a:r>
              <a:rPr lang="ar-IQ" dirty="0"/>
              <a:t>، يتم استرجاع هذا البناء المعرفي، </a:t>
            </a:r>
            <a:r>
              <a:rPr lang="ar-IQ" dirty="0" err="1"/>
              <a:t>والإستجابة</a:t>
            </a:r>
            <a:r>
              <a:rPr lang="ar-IQ" dirty="0"/>
              <a:t> تتحدد حسب المعلومات التي تم تعلمها واختزانها.</a:t>
            </a:r>
          </a:p>
        </p:txBody>
      </p:sp>
    </p:spTree>
    <p:extLst>
      <p:ext uri="{BB962C8B-B14F-4D97-AF65-F5344CB8AC3E}">
        <p14:creationId xmlns:p14="http://schemas.microsoft.com/office/powerpoint/2010/main" val="264834256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6135960"/>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من هنا كان اهتمام كثير من علماء النفس بالتعلم المعرفي، أي التعلم الذي يصحبه </a:t>
            </a:r>
            <a:r>
              <a:rPr lang="ar-IQ" dirty="0" err="1"/>
              <a:t>إستثارة</a:t>
            </a:r>
            <a:r>
              <a:rPr lang="ar-IQ" dirty="0"/>
              <a:t> الفهم </a:t>
            </a:r>
            <a:r>
              <a:rPr lang="ar-IQ" dirty="0" err="1"/>
              <a:t>والإستبصار</a:t>
            </a:r>
            <a:r>
              <a:rPr lang="ar-IQ" dirty="0"/>
              <a:t>، وتكوين تصورات ذهنية عن الموضوعات المتعلمة. وأبرز هؤلاء العلماء هم علماء </a:t>
            </a:r>
            <a:r>
              <a:rPr lang="ar-IQ" dirty="0" err="1"/>
              <a:t>الجشطلت</a:t>
            </a:r>
            <a:r>
              <a:rPr lang="ar-IQ" dirty="0"/>
              <a:t> (</a:t>
            </a:r>
            <a:r>
              <a:rPr lang="en-US" dirty="0"/>
              <a:t>Gestalt) "</a:t>
            </a:r>
            <a:r>
              <a:rPr lang="ar-IQ" dirty="0"/>
              <a:t>الشكلية " والتعلم </a:t>
            </a:r>
            <a:r>
              <a:rPr lang="ar-IQ" dirty="0" err="1"/>
              <a:t>بالإستبصار</a:t>
            </a:r>
            <a:r>
              <a:rPr lang="ar-IQ" dirty="0"/>
              <a:t>.</a:t>
            </a:r>
          </a:p>
          <a:p>
            <a:pPr marL="0" indent="0">
              <a:buNone/>
            </a:pPr>
            <a:endParaRPr lang="ar-IQ" dirty="0"/>
          </a:p>
          <a:p>
            <a:pPr marL="0" indent="0">
              <a:buNone/>
            </a:pPr>
            <a:r>
              <a:rPr lang="ar-IQ" dirty="0"/>
              <a:t>       أ- نظرية </a:t>
            </a:r>
            <a:r>
              <a:rPr lang="ar-IQ" dirty="0" err="1"/>
              <a:t>الجشطالت</a:t>
            </a:r>
            <a:r>
              <a:rPr lang="ar-IQ" dirty="0"/>
              <a:t>:</a:t>
            </a:r>
          </a:p>
          <a:p>
            <a:pPr marL="0" indent="0">
              <a:buNone/>
            </a:pPr>
            <a:r>
              <a:rPr lang="ar-IQ" dirty="0"/>
              <a:t>التسمية مشتقة من كلمة </a:t>
            </a:r>
            <a:r>
              <a:rPr lang="ar-IQ" dirty="0" err="1"/>
              <a:t>غشتالت</a:t>
            </a:r>
            <a:r>
              <a:rPr lang="ar-IQ" dirty="0"/>
              <a:t> </a:t>
            </a:r>
            <a:r>
              <a:rPr lang="en-US" dirty="0"/>
              <a:t>GESTALT </a:t>
            </a:r>
            <a:r>
              <a:rPr lang="ar-IQ" dirty="0"/>
              <a:t>الألمانية، التي تعني "الصيغة" أو "الشكل". مؤسسها ماكس </a:t>
            </a:r>
            <a:r>
              <a:rPr lang="ar-IQ" dirty="0" err="1"/>
              <a:t>ورتايمر</a:t>
            </a:r>
            <a:r>
              <a:rPr lang="ar-IQ" dirty="0"/>
              <a:t> (</a:t>
            </a:r>
            <a:r>
              <a:rPr lang="en-US" dirty="0"/>
              <a:t>Max WERTHEIMER) (1880-1943) </a:t>
            </a:r>
            <a:r>
              <a:rPr lang="ar-IQ" dirty="0"/>
              <a:t>الذي انضم إليه كورت </a:t>
            </a:r>
            <a:r>
              <a:rPr lang="ar-IQ" dirty="0" err="1"/>
              <a:t>كوفكا</a:t>
            </a:r>
            <a:r>
              <a:rPr lang="ar-IQ" dirty="0"/>
              <a:t> (</a:t>
            </a:r>
            <a:r>
              <a:rPr lang="en-US" dirty="0"/>
              <a:t>Kurt KOFFKA) (1886-1941</a:t>
            </a:r>
            <a:r>
              <a:rPr lang="ar-IQ" dirty="0"/>
              <a:t>م) </a:t>
            </a:r>
            <a:r>
              <a:rPr lang="ar-IQ" dirty="0" err="1"/>
              <a:t>وولفانغ</a:t>
            </a:r>
            <a:r>
              <a:rPr lang="ar-IQ" dirty="0"/>
              <a:t> </a:t>
            </a:r>
            <a:r>
              <a:rPr lang="ar-IQ" dirty="0" err="1"/>
              <a:t>كوهلر</a:t>
            </a:r>
            <a:r>
              <a:rPr lang="ar-IQ" dirty="0"/>
              <a:t> (</a:t>
            </a:r>
            <a:r>
              <a:rPr lang="en-US" dirty="0"/>
              <a:t>Wolfgang </a:t>
            </a:r>
            <a:r>
              <a:rPr lang="en-US" dirty="0" err="1"/>
              <a:t>KöHLER</a:t>
            </a:r>
            <a:r>
              <a:rPr lang="en-US" dirty="0"/>
              <a:t>) (1887-1967</a:t>
            </a:r>
            <a:r>
              <a:rPr lang="ar-IQ" dirty="0"/>
              <a:t>م). </a:t>
            </a:r>
          </a:p>
          <a:p>
            <a:pPr marL="0" indent="0">
              <a:buNone/>
            </a:pPr>
            <a:r>
              <a:rPr lang="ar-IQ" dirty="0"/>
              <a:t> 	اختارت المجموعة الإدراك (إدراك الحركات المرئية) * ليكون موضوعاً لسلسلة من التجارب المخبرية التي تولى </a:t>
            </a:r>
            <a:r>
              <a:rPr lang="ar-IQ" dirty="0" err="1"/>
              <a:t>ورتايمر</a:t>
            </a:r>
            <a:r>
              <a:rPr lang="ar-IQ" dirty="0"/>
              <a:t> الإشراف عليها وشارك فيها </a:t>
            </a:r>
            <a:r>
              <a:rPr lang="ar-IQ" dirty="0" err="1"/>
              <a:t>كوفكا</a:t>
            </a:r>
            <a:r>
              <a:rPr lang="ar-IQ" dirty="0"/>
              <a:t> </a:t>
            </a:r>
            <a:r>
              <a:rPr lang="ar-IQ" dirty="0" err="1"/>
              <a:t>وكوهلر</a:t>
            </a:r>
            <a:r>
              <a:rPr lang="ar-IQ" dirty="0"/>
              <a:t> كمفحوصين. </a:t>
            </a:r>
          </a:p>
          <a:p>
            <a:pPr marL="0" indent="0">
              <a:buNone/>
            </a:pPr>
            <a:endParaRPr lang="ar-IQ" dirty="0"/>
          </a:p>
        </p:txBody>
      </p:sp>
    </p:spTree>
    <p:extLst>
      <p:ext uri="{BB962C8B-B14F-4D97-AF65-F5344CB8AC3E}">
        <p14:creationId xmlns:p14="http://schemas.microsoft.com/office/powerpoint/2010/main" val="15075128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txBody>
          <a:bodyPr>
            <a:normAutofit lnSpcReduction="10000"/>
          </a:bodyPr>
          <a:lstStyle/>
          <a:p>
            <a:pPr marL="0" indent="0" algn="just">
              <a:buNone/>
            </a:pPr>
            <a:r>
              <a:rPr lang="ar-IQ" dirty="0"/>
              <a:t> </a:t>
            </a:r>
            <a:r>
              <a:rPr lang="ar-IQ" sz="3600" dirty="0"/>
              <a:t>إذا كان علم النفس التقليدي يرى أن الطفل راشدا صغيرا فإن علم النفس الحديث يخالف ذلك ويراعي خصوصية الأطفال وطبيعتهم الإنسانية </a:t>
            </a:r>
            <a:r>
              <a:rPr lang="ar-IQ" sz="3600" dirty="0" err="1"/>
              <a:t>وميولاتهم</a:t>
            </a:r>
            <a:r>
              <a:rPr lang="ar-IQ" sz="3600" dirty="0"/>
              <a:t> الخاصة ويرى بأن الطفل يفكر ويتخيل بعيدا عن سمات الراشد وخصائصه. وإذا كان علم النفس التقليدي يُعرف بعلم نفس الملكات أي ينظر إلى التكوين العقلي للإنسان على أساس الملكات، فإن لعلم النفس الحديث عكس هذه الرؤية التقليدية إذ يفسره على أنه طاقة دينامية واحدة.</a:t>
            </a:r>
          </a:p>
          <a:p>
            <a:pPr marL="0" indent="0" algn="just">
              <a:buNone/>
            </a:pPr>
            <a:r>
              <a:rPr lang="ar-IQ" sz="3600" dirty="0"/>
              <a:t>ويستبدل مفهوم التعلم كعملية آلية ميكانيكية بمفهوم أكثر ديناميكية يكون فيها التعلم معتمدا على استجابات الطفل والاهتمام بنشاطه.</a:t>
            </a:r>
          </a:p>
          <a:p>
            <a:pPr marL="0" indent="0" algn="just">
              <a:buNone/>
            </a:pPr>
            <a:endParaRPr lang="ar-IQ" sz="3600" dirty="0"/>
          </a:p>
        </p:txBody>
      </p:sp>
    </p:spTree>
    <p:extLst>
      <p:ext uri="{BB962C8B-B14F-4D97-AF65-F5344CB8AC3E}">
        <p14:creationId xmlns:p14="http://schemas.microsoft.com/office/powerpoint/2010/main" val="83961986"/>
      </p:ext>
    </p:extLst>
  </p:cSld>
  <p:clrMapOvr>
    <a:masterClrMapping/>
  </p:clrMapOvr>
  <p:transition spd="slow">
    <p:randomBar dir="vert"/>
    <p:sndAc>
      <p:stSnd>
        <p:snd r:embed="rId2" name="arrow.wav"/>
      </p:stSnd>
    </p:sndAc>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88640"/>
            <a:ext cx="8229600" cy="6189320"/>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err="1"/>
              <a:t>الجشطلت</a:t>
            </a:r>
            <a:r>
              <a:rPr lang="ar-IQ" dirty="0"/>
              <a:t> (</a:t>
            </a:r>
            <a:r>
              <a:rPr lang="en-US" dirty="0"/>
              <a:t>Gestalt) </a:t>
            </a:r>
            <a:r>
              <a:rPr lang="ar-IQ" dirty="0"/>
              <a:t>هذا المفهوم »الأساسي الرئيسي في النظرية </a:t>
            </a:r>
            <a:r>
              <a:rPr lang="ar-IQ" dirty="0" err="1"/>
              <a:t>الجشطلتية</a:t>
            </a:r>
            <a:r>
              <a:rPr lang="ar-IQ" dirty="0"/>
              <a:t> لا يمكن لسوء الحظ، ترجمته إلى الإنجليزية (والعربية) أيضا ترجمة دقيقة وبطبيعة الحال فان هذا هو سبب بقاء الكلمة الألمانية </a:t>
            </a:r>
            <a:r>
              <a:rPr lang="ar-IQ" dirty="0" err="1"/>
              <a:t>الجشطلت</a:t>
            </a:r>
            <a:r>
              <a:rPr lang="ar-IQ" dirty="0"/>
              <a:t> (</a:t>
            </a:r>
            <a:r>
              <a:rPr lang="en-US" dirty="0"/>
              <a:t>Gestalt) </a:t>
            </a:r>
            <a:r>
              <a:rPr lang="ar-IQ" dirty="0"/>
              <a:t>جزءاً من مصطلحات علم النفس الفنية المستخدمة عالميا. والكلمة تعني أقرب ما يكون الصيغة أو الشكل أو النموذج أو الهيئة أو النمط أو البنية أو الكل المنظم، كذلك الكل المتسامي ... </a:t>
            </a:r>
            <a:r>
              <a:rPr lang="ar-IQ" dirty="0" err="1"/>
              <a:t>والجشطلت</a:t>
            </a:r>
            <a:r>
              <a:rPr lang="ar-IQ" dirty="0"/>
              <a:t> كل مترابط الأجزاء باتساق أو انتظام، أو نظام فيه تكون الأجزاء المكونة له مترابطة ترابطاً </a:t>
            </a:r>
            <a:r>
              <a:rPr lang="ar-IQ" dirty="0" err="1"/>
              <a:t>دينامياً</a:t>
            </a:r>
            <a:r>
              <a:rPr lang="ar-IQ" dirty="0"/>
              <a:t> فيما بينها وما بين الكل ذاته.» </a:t>
            </a:r>
          </a:p>
          <a:p>
            <a:pPr marL="0" indent="0">
              <a:buNone/>
            </a:pPr>
            <a:r>
              <a:rPr lang="ar-IQ" dirty="0"/>
              <a:t>جاءت هذه النظرية ردا على المدرسة الارتباطية وفكرة الارتباط. »وقالوا بأن الخبرة تأتي في صورة مركبة، فما الداعي إلى تحليلها ثم البحث عما يربطها. وذهبوا إلى أن تمييز العناصر مضلل في علم النفس، وأن السلوك لا يمكن رده إلى مثير واستجابة. » . فإذا ما أردنا أن نفهم لماذا يقوم الكائن بالسلوك الذي يسلكه فلا بد لنا من أن نفهم كيف يدرك هذا الكائن نفسه والموقف الذي يجد فيه نفسه، ومن هنا كان الإدراك من القضايا الأساسية في التحليل </a:t>
            </a:r>
            <a:r>
              <a:rPr lang="ar-IQ" dirty="0" err="1"/>
              <a:t>الجشطلتي</a:t>
            </a:r>
            <a:r>
              <a:rPr lang="ar-IQ" dirty="0"/>
              <a:t>.</a:t>
            </a:r>
          </a:p>
          <a:p>
            <a:pPr marL="0" indent="0">
              <a:buNone/>
            </a:pPr>
            <a:endParaRPr lang="ar-IQ" dirty="0"/>
          </a:p>
        </p:txBody>
      </p:sp>
    </p:spTree>
    <p:extLst>
      <p:ext uri="{BB962C8B-B14F-4D97-AF65-F5344CB8AC3E}">
        <p14:creationId xmlns:p14="http://schemas.microsoft.com/office/powerpoint/2010/main" val="1371272228"/>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6135960"/>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عارضت النظرية </a:t>
            </a:r>
            <a:r>
              <a:rPr lang="ar-IQ" dirty="0" err="1"/>
              <a:t>الجشطلتية</a:t>
            </a:r>
            <a:r>
              <a:rPr lang="ar-IQ" dirty="0"/>
              <a:t> تلك النظرة إلى النفس الإنسانية المتمثلة في أن هذه النفس ليست أكثر من </a:t>
            </a:r>
            <a:r>
              <a:rPr lang="ar-IQ" dirty="0" err="1"/>
              <a:t>اﻟﻤﺠموع</a:t>
            </a:r>
            <a:r>
              <a:rPr lang="ar-IQ" dirty="0"/>
              <a:t> الكلي لأجزائها المكونة لها والمتمثلة في الأحاسيس والمشاعر وغيرها. أليس العقل أكثر من مجرد مجموعة أو خليط مما يحتويه؟ أليست الألحان الموسيقية أكثر بكثير من مجرد النغمات المتوالية التي تتكون منها؟ وهل الجملة مجرد جمع للحروف والكلمات؟ أليست السيمفونية شيئا يختلف كل الاختلاف عن مجرد مجموع الأصوات التي تصنعها مجموعة مختلفة من الموسيقيين عن طريق مجموعة من الآلات الموسيقية في آن واحد وفي غرفة واحدة؟ والشيء الذي أدى إلى ظهور النظرية </a:t>
            </a:r>
            <a:r>
              <a:rPr lang="ar-IQ" dirty="0" err="1"/>
              <a:t>الجشطلتية</a:t>
            </a:r>
            <a:r>
              <a:rPr lang="ar-IQ" dirty="0"/>
              <a:t> والنظريات الأخرى المنافسة لها يمثل الاعتقاد الراسخ بأن الصورة الآلية </a:t>
            </a:r>
            <a:r>
              <a:rPr lang="ar-IQ" dirty="0" err="1"/>
              <a:t>الإرتباطية</a:t>
            </a:r>
            <a:r>
              <a:rPr lang="ar-IQ" dirty="0"/>
              <a:t> الخاملة للنفس البشرية لا تعبر بحق عن الطبيعة الفنية الخلاقة ذات الطبيعة المعقدة التنظيم للعمليات والحوادث العقلية. </a:t>
            </a:r>
          </a:p>
        </p:txBody>
      </p:sp>
    </p:spTree>
    <p:extLst>
      <p:ext uri="{BB962C8B-B14F-4D97-AF65-F5344CB8AC3E}">
        <p14:creationId xmlns:p14="http://schemas.microsoft.com/office/powerpoint/2010/main" val="344170393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6135960"/>
          </a:xfrm>
        </p:spPr>
        <p:style>
          <a:lnRef idx="3">
            <a:schemeClr val="lt1"/>
          </a:lnRef>
          <a:fillRef idx="1">
            <a:schemeClr val="accent1"/>
          </a:fillRef>
          <a:effectRef idx="1">
            <a:schemeClr val="accent1"/>
          </a:effectRef>
          <a:fontRef idx="minor">
            <a:schemeClr val="lt1"/>
          </a:fontRef>
        </p:style>
        <p:txBody>
          <a:bodyPr/>
          <a:lstStyle/>
          <a:p>
            <a:pPr marL="0" indent="0">
              <a:buNone/>
            </a:pPr>
            <a:r>
              <a:rPr lang="ar-IQ" dirty="0"/>
              <a:t>ولما كان </a:t>
            </a:r>
            <a:r>
              <a:rPr lang="ar-IQ" dirty="0" err="1"/>
              <a:t>للغشطلتيين</a:t>
            </a:r>
            <a:r>
              <a:rPr lang="ar-IQ" dirty="0"/>
              <a:t> صلة بالعلوم (</a:t>
            </a:r>
            <a:r>
              <a:rPr lang="ar-IQ" dirty="0" err="1"/>
              <a:t>كوهلر</a:t>
            </a:r>
            <a:r>
              <a:rPr lang="ar-IQ" dirty="0"/>
              <a:t> تلقى تعليما فيزيائيا ورياضيا، </a:t>
            </a:r>
            <a:r>
              <a:rPr lang="ar-IQ" dirty="0" err="1"/>
              <a:t>ورتايمر</a:t>
            </a:r>
            <a:r>
              <a:rPr lang="ar-IQ" dirty="0"/>
              <a:t> صديقاً للعالم الفيزيائي المعروف ألبرت </a:t>
            </a:r>
            <a:r>
              <a:rPr lang="ar-IQ" dirty="0" err="1"/>
              <a:t>أنشتاين</a:t>
            </a:r>
            <a:r>
              <a:rPr lang="ar-IQ" dirty="0"/>
              <a:t>. ومن خلال هذه العلاقة قام بإشراكه في جارب وأجرى معه سلسلة من المقابلات). فلا عجب، والحالة هذه، أن يعلن هؤلاء عن إقامة علم النفس وفق النموذج الفيزيائي اعتقاداً منهم بأنه يضمن </a:t>
            </a:r>
            <a:r>
              <a:rPr lang="ar-IQ" dirty="0" err="1"/>
              <a:t>الإرتقاء</a:t>
            </a:r>
            <a:r>
              <a:rPr lang="ar-IQ" dirty="0"/>
              <a:t> بدراسة الظاهرة الإدراكية من مستوى الوصف إلى تعيين بعدها المادي والفيزيولوجي. </a:t>
            </a:r>
          </a:p>
        </p:txBody>
      </p:sp>
    </p:spTree>
    <p:extLst>
      <p:ext uri="{BB962C8B-B14F-4D97-AF65-F5344CB8AC3E}">
        <p14:creationId xmlns:p14="http://schemas.microsoft.com/office/powerpoint/2010/main" val="255318098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1143000"/>
          </a:xfrm>
        </p:spPr>
        <p:txBody>
          <a:bodyPr>
            <a:normAutofit/>
          </a:bodyPr>
          <a:lstStyle/>
          <a:p>
            <a:pPr algn="ctr"/>
            <a:r>
              <a:rPr lang="ar-IQ" sz="6600" dirty="0" smtClean="0"/>
              <a:t>المحاضرة السابعة </a:t>
            </a:r>
            <a:endParaRPr lang="ar-IQ" sz="6600" dirty="0"/>
          </a:p>
        </p:txBody>
      </p:sp>
      <p:sp>
        <p:nvSpPr>
          <p:cNvPr id="3" name="عنصر نائب للمحتوى 2"/>
          <p:cNvSpPr>
            <a:spLocks noGrp="1"/>
          </p:cNvSpPr>
          <p:nvPr>
            <p:ph idx="1"/>
          </p:nvPr>
        </p:nvSpPr>
        <p:spPr>
          <a:xfrm>
            <a:off x="457200" y="1268760"/>
            <a:ext cx="8229600" cy="5055840"/>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التعلم عند </a:t>
            </a:r>
            <a:r>
              <a:rPr lang="ar-IQ" dirty="0" err="1"/>
              <a:t>الغشطالت</a:t>
            </a:r>
            <a:r>
              <a:rPr lang="ar-IQ" dirty="0"/>
              <a:t>:</a:t>
            </a:r>
          </a:p>
          <a:p>
            <a:pPr marL="0" indent="0">
              <a:buNone/>
            </a:pPr>
            <a:r>
              <a:rPr lang="ar-IQ" dirty="0"/>
              <a:t>التعلم في صورته النموذجية عملية </a:t>
            </a:r>
            <a:r>
              <a:rPr lang="ar-IQ" dirty="0" err="1"/>
              <a:t>إنتقال</a:t>
            </a:r>
            <a:r>
              <a:rPr lang="ar-IQ" dirty="0"/>
              <a:t> من موقف غامض لا معنى له أو موقف لا ندري كنهه إلى حالة يصبح معها ما كان غير معروف أو غير مفهوم أمرا في غاية الوضوح ويعبر عن معنى ما ويمكن فهمه والتكيف معه.</a:t>
            </a:r>
          </a:p>
          <a:p>
            <a:pPr marL="0" indent="0">
              <a:buNone/>
            </a:pPr>
            <a:r>
              <a:rPr lang="ar-IQ" dirty="0"/>
              <a:t>وتختلف الطريقة </a:t>
            </a:r>
            <a:r>
              <a:rPr lang="ar-IQ" dirty="0" err="1"/>
              <a:t>الجشطلتية</a:t>
            </a:r>
            <a:r>
              <a:rPr lang="ar-IQ" dirty="0"/>
              <a:t> في فهمها للتعلم اختلافا جذريا عن وجهات النظر السابقة، بل إنها تتناقض تناقضا حادا مع وجهات النظر المعاصرة لها (المحاولة والخطأ، </a:t>
            </a:r>
            <a:r>
              <a:rPr lang="ar-IQ" dirty="0" err="1"/>
              <a:t>الإرتباط</a:t>
            </a:r>
            <a:r>
              <a:rPr lang="ar-IQ" dirty="0"/>
              <a:t>)، فالأساس في التعلم الفهم والاستبصار والإدراك. فالتعلم يحدث نتيجة الإدراك الكلي للموقف وليس نتيجة إدراك أجزاء الموقف منفصلة لأن تحليل الكل أي أجزائه المكونة له يفقد كثيرا من خصائصه.</a:t>
            </a:r>
          </a:p>
          <a:p>
            <a:pPr marL="0" indent="0">
              <a:buNone/>
            </a:pPr>
            <a:endParaRPr lang="ar-IQ" dirty="0"/>
          </a:p>
        </p:txBody>
      </p:sp>
    </p:spTree>
    <p:extLst>
      <p:ext uri="{BB962C8B-B14F-4D97-AF65-F5344CB8AC3E}">
        <p14:creationId xmlns:p14="http://schemas.microsoft.com/office/powerpoint/2010/main" val="174263428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475" y="354013"/>
            <a:ext cx="8401050" cy="6059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267053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457200" y="332656"/>
            <a:ext cx="8229600" cy="5991944"/>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فكيف يتم ذلك؟ يجيب </a:t>
            </a:r>
            <a:r>
              <a:rPr lang="ar-IQ" dirty="0" err="1"/>
              <a:t>كوهلر</a:t>
            </a:r>
            <a:r>
              <a:rPr lang="ar-IQ" dirty="0"/>
              <a:t> ومعه </a:t>
            </a:r>
            <a:r>
              <a:rPr lang="ar-IQ" dirty="0" err="1"/>
              <a:t>كوفكا</a:t>
            </a:r>
            <a:r>
              <a:rPr lang="ar-IQ" dirty="0"/>
              <a:t> بأن سلوك الحيوان يقتصر في البداية على تأمل الموز والنظر في الأدوات المقترحة (العصا، الصناديق، الحبال.. الخ)، ثم يحول بصره عنها ويلتفت حوله بعض الوقت ليرجع بعدها إلى تأمل الهدف والوسيلة، وهكذا، دون أن يقوم بأي إجراء عملي يذكر.</a:t>
            </a:r>
          </a:p>
          <a:p>
            <a:pPr marL="0" indent="0">
              <a:buNone/>
            </a:pPr>
            <a:r>
              <a:rPr lang="ar-IQ" dirty="0"/>
              <a:t>وفي التجربة الأخيرة (ذات المرحلتين) لم يلاحظ </a:t>
            </a:r>
            <a:r>
              <a:rPr lang="ar-IQ" dirty="0" err="1"/>
              <a:t>كوهلر</a:t>
            </a:r>
            <a:r>
              <a:rPr lang="ar-IQ" dirty="0"/>
              <a:t> أي جديد في سلوك القرد، باستثناء عدد المحاولات التي قام بها بعد التقاطه للعصا الطويلة (وأحياناً القصيرة)، وعدم تمكنه من الوصول إلى الهدف، الأمر الذي جعله يتراجع قليلاً ليتأمل </a:t>
            </a:r>
            <a:r>
              <a:rPr lang="ar-IQ" dirty="0" err="1"/>
              <a:t>العصوين</a:t>
            </a:r>
            <a:r>
              <a:rPr lang="ar-IQ" dirty="0"/>
              <a:t> من جديد لينتهي به الأمر إلى </a:t>
            </a:r>
            <a:r>
              <a:rPr lang="ar-IQ" dirty="0" err="1"/>
              <a:t>إلتقاطهما</a:t>
            </a:r>
            <a:r>
              <a:rPr lang="ar-IQ" dirty="0"/>
              <a:t> وإدخالهما بعضهما ببعض وتحويلهما، بالتالي، إلى عصا واحدة طويلة، ثم الإمساك بها ليحصل في النهاية على الموز.</a:t>
            </a:r>
          </a:p>
          <a:p>
            <a:pPr marL="0" indent="0">
              <a:buNone/>
            </a:pPr>
            <a:endParaRPr lang="ar-IQ" dirty="0"/>
          </a:p>
        </p:txBody>
      </p:sp>
    </p:spTree>
    <p:extLst>
      <p:ext uri="{BB962C8B-B14F-4D97-AF65-F5344CB8AC3E}">
        <p14:creationId xmlns:p14="http://schemas.microsoft.com/office/powerpoint/2010/main" val="279484714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وهكذا يمر الحيوان (وكذا الإنسان) للخروج من الموقف الإشكالي، في رأي </a:t>
            </a:r>
            <a:r>
              <a:rPr lang="ar-IQ" dirty="0" err="1"/>
              <a:t>الغشتالتيين</a:t>
            </a:r>
            <a:r>
              <a:rPr lang="ar-IQ" dirty="0"/>
              <a:t>، بمرحلتين رئيسيتين:</a:t>
            </a:r>
          </a:p>
          <a:p>
            <a:pPr marL="0" indent="0">
              <a:buNone/>
            </a:pPr>
            <a:r>
              <a:rPr lang="ar-IQ" dirty="0"/>
              <a:t>المرحلة الأولى: ويقوم خلالها الحيوان بدراسة الموقف والنظر في شروطه، وهو ما يدعى </a:t>
            </a:r>
            <a:r>
              <a:rPr lang="ar-IQ" dirty="0" err="1"/>
              <a:t>بالإستبصار</a:t>
            </a:r>
            <a:r>
              <a:rPr lang="ar-IQ" dirty="0"/>
              <a:t>.</a:t>
            </a:r>
          </a:p>
          <a:p>
            <a:pPr marL="0" indent="0">
              <a:buNone/>
            </a:pPr>
            <a:r>
              <a:rPr lang="ar-IQ" dirty="0"/>
              <a:t>المرحلة الثانية: وفيها يتوصل الحيوان إلى الحل بصورة مفاجئة. وتشمل هذه المرحلة الجانب الأدائي أو الإجرائي من النشاط الذهني.</a:t>
            </a:r>
          </a:p>
          <a:p>
            <a:pPr marL="0" indent="0">
              <a:buNone/>
            </a:pPr>
            <a:r>
              <a:rPr lang="ar-IQ" dirty="0"/>
              <a:t>من خلال التجارب </a:t>
            </a:r>
            <a:r>
              <a:rPr lang="ar-IQ" dirty="0" err="1"/>
              <a:t>إنتقل</a:t>
            </a:r>
            <a:r>
              <a:rPr lang="ar-IQ" dirty="0"/>
              <a:t> </a:t>
            </a:r>
            <a:r>
              <a:rPr lang="ar-IQ" dirty="0" err="1"/>
              <a:t>الغشتالتيون</a:t>
            </a:r>
            <a:r>
              <a:rPr lang="ar-IQ" dirty="0"/>
              <a:t> من دراسة الإدراك إلى دراسة التفكير، الذي هو  بالنسبة لهم إعادة تنظيم عناصر الموقف، حيث تتخذ فيه هذه العناصر صيغة جديدة أو </a:t>
            </a:r>
            <a:r>
              <a:rPr lang="ar-IQ" dirty="0" err="1"/>
              <a:t>غشتالتاً</a:t>
            </a:r>
            <a:r>
              <a:rPr lang="ar-IQ" dirty="0"/>
              <a:t> جديداً. وهو ما أطلق عليه </a:t>
            </a:r>
            <a:r>
              <a:rPr lang="ar-IQ" dirty="0" err="1"/>
              <a:t>الغشتالتيون</a:t>
            </a:r>
            <a:r>
              <a:rPr lang="ar-IQ" dirty="0"/>
              <a:t> مفهوم </a:t>
            </a:r>
            <a:r>
              <a:rPr lang="ar-IQ" dirty="0" err="1"/>
              <a:t>الإستبصار</a:t>
            </a:r>
            <a:r>
              <a:rPr lang="ar-IQ" dirty="0"/>
              <a:t>.  الذي هو الفهم الكامل لبنية </a:t>
            </a:r>
            <a:r>
              <a:rPr lang="ar-IQ" dirty="0" err="1"/>
              <a:t>الغشطالت</a:t>
            </a:r>
            <a:r>
              <a:rPr lang="ar-IQ" dirty="0"/>
              <a:t> من خلال العلاقات القائمة بين أجزائه وإعادة تنظيم هذه العلاقات.</a:t>
            </a:r>
          </a:p>
          <a:p>
            <a:pPr marL="0" indent="0">
              <a:buNone/>
            </a:pPr>
            <a:endParaRPr lang="ar-IQ" dirty="0"/>
          </a:p>
        </p:txBody>
      </p:sp>
    </p:spTree>
    <p:extLst>
      <p:ext uri="{BB962C8B-B14F-4D97-AF65-F5344CB8AC3E}">
        <p14:creationId xmlns:p14="http://schemas.microsoft.com/office/powerpoint/2010/main" val="121509074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6135960"/>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ا- العوامل المؤثرة في الاستبصار:</a:t>
            </a:r>
          </a:p>
          <a:p>
            <a:pPr marL="0" indent="0">
              <a:buNone/>
            </a:pPr>
            <a:r>
              <a:rPr lang="ar-IQ" dirty="0"/>
              <a:t>هناك عوامل لها تأثير على عملية </a:t>
            </a:r>
            <a:r>
              <a:rPr lang="ar-IQ" dirty="0" err="1"/>
              <a:t>الإستبصار</a:t>
            </a:r>
            <a:r>
              <a:rPr lang="ar-IQ" dirty="0"/>
              <a:t>.</a:t>
            </a:r>
          </a:p>
          <a:p>
            <a:pPr marL="0" indent="0">
              <a:buNone/>
            </a:pPr>
            <a:r>
              <a:rPr lang="ar-IQ" dirty="0"/>
              <a:t>             - مستوى النضج الجسمي:  في تجربة </a:t>
            </a:r>
            <a:r>
              <a:rPr lang="ar-IQ" dirty="0" err="1"/>
              <a:t>كوهلر</a:t>
            </a:r>
            <a:r>
              <a:rPr lang="ar-IQ" dirty="0"/>
              <a:t> لا معني ولا جدوى من العصا إن لم يكن القرد قادرا على حملها.</a:t>
            </a:r>
          </a:p>
          <a:p>
            <a:pPr marL="0" indent="0">
              <a:buNone/>
            </a:pPr>
            <a:r>
              <a:rPr lang="ar-IQ" dirty="0"/>
              <a:t>             - مستوى النضج العقلي: تنظيم المجال وإدراك العلاقات يكون حسب درجات القدرة العقلية. </a:t>
            </a:r>
          </a:p>
          <a:p>
            <a:pPr marL="0" indent="0">
              <a:buNone/>
            </a:pPr>
            <a:r>
              <a:rPr lang="ar-IQ" dirty="0"/>
              <a:t>             - تنظيم المجال: في تجربة العصا (الوسيلة)، والهدف (الموز)، والجوع (الدافع). ولو غاب عنصر من هذه العناصر ما حصل </a:t>
            </a:r>
            <a:r>
              <a:rPr lang="ar-IQ" dirty="0" err="1"/>
              <a:t>الإستبصار</a:t>
            </a:r>
            <a:r>
              <a:rPr lang="ar-IQ" dirty="0"/>
              <a:t>. </a:t>
            </a:r>
          </a:p>
          <a:p>
            <a:pPr marL="0" indent="0">
              <a:buNone/>
            </a:pPr>
            <a:r>
              <a:rPr lang="ar-IQ" dirty="0"/>
              <a:t>             - الخبرة: الألفة بعناصر الموقف تساعد على إعادة تنظيمه وربط أجزائه بعضها ببعض.</a:t>
            </a:r>
          </a:p>
        </p:txBody>
      </p:sp>
    </p:spTree>
    <p:extLst>
      <p:ext uri="{BB962C8B-B14F-4D97-AF65-F5344CB8AC3E}">
        <p14:creationId xmlns:p14="http://schemas.microsoft.com/office/powerpoint/2010/main" val="1000041105"/>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6632"/>
            <a:ext cx="8229600" cy="6207968"/>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0" indent="0">
              <a:buNone/>
            </a:pPr>
            <a:r>
              <a:rPr lang="ar-IQ" sz="4000" dirty="0"/>
              <a:t>»أما المسألة الخاصة بطبيعة التعزيز ودوره في عملية التعلم وهي المسألة التي تعتبر في صلب نظرية التعلم  المعاصرة، فهي مسألة لا تحظى باهتمام كبير عند العلماء </a:t>
            </a:r>
            <a:r>
              <a:rPr lang="ar-IQ" sz="4000" dirty="0" err="1"/>
              <a:t>الجشطلتيين</a:t>
            </a:r>
            <a:r>
              <a:rPr lang="ar-IQ" sz="4000" dirty="0"/>
              <a:t>. والواقع أن هؤلاء العلماء يرون أن أوجه التعزيز الخارجي مثل الطعام والنجوم المذهبة التي توضع على كتابات الأطفال تشجيعا لهم والربت على رؤوس الآخرين تشجيعا  إنما تصرف </a:t>
            </a:r>
            <a:r>
              <a:rPr lang="ar-IQ" sz="4000" dirty="0" err="1"/>
              <a:t>الإنتباه</a:t>
            </a:r>
            <a:r>
              <a:rPr lang="ar-IQ" sz="4000" dirty="0"/>
              <a:t> عن التعلم ولعلها وسائل تتدخل في عملية التعلم الحقيقي.» </a:t>
            </a:r>
          </a:p>
        </p:txBody>
      </p:sp>
    </p:spTree>
    <p:extLst>
      <p:ext uri="{BB962C8B-B14F-4D97-AF65-F5344CB8AC3E}">
        <p14:creationId xmlns:p14="http://schemas.microsoft.com/office/powerpoint/2010/main" val="122628134"/>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6135960"/>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marL="0" indent="0">
              <a:buNone/>
            </a:pPr>
            <a:r>
              <a:rPr lang="ar-IQ" dirty="0"/>
              <a:t>2- قوانين </a:t>
            </a:r>
            <a:r>
              <a:rPr lang="ar-IQ" dirty="0" err="1"/>
              <a:t>الغشتالت</a:t>
            </a:r>
            <a:r>
              <a:rPr lang="ar-IQ" dirty="0"/>
              <a:t> (التعلم): </a:t>
            </a:r>
          </a:p>
          <a:p>
            <a:pPr marL="0" indent="0">
              <a:buNone/>
            </a:pPr>
            <a:r>
              <a:rPr lang="ar-IQ" dirty="0"/>
              <a:t>هناك قوانين ينتظم تبعا لها العالم الخارجي في مجال الإدراك، هذه القوانين التي تعرف كذلك باسم التنظيم الإدراكي منها: </a:t>
            </a:r>
          </a:p>
          <a:p>
            <a:pPr marL="0" indent="0">
              <a:buNone/>
            </a:pPr>
            <a:r>
              <a:rPr lang="ar-IQ" dirty="0"/>
              <a:t>        1- قانون التشابه: فالأشياء والمعلومات والخبرات المتشابهة على اختلاف أنواعها وأحجامها وأشكالها، وخبرات معرفة أو خاصة باكتساب مهارة من نوع ما تميل إلى التجمع لتكوين وحدات معرفية أو </a:t>
            </a:r>
            <a:r>
              <a:rPr lang="ar-IQ" dirty="0" err="1"/>
              <a:t>مهارية</a:t>
            </a:r>
            <a:r>
              <a:rPr lang="ar-IQ" dirty="0"/>
              <a:t> متكاملة يزيد فيها </a:t>
            </a:r>
            <a:r>
              <a:rPr lang="ar-IQ" dirty="0" err="1"/>
              <a:t>إتضاح</a:t>
            </a:r>
            <a:r>
              <a:rPr lang="ar-IQ" dirty="0"/>
              <a:t> المعني.  </a:t>
            </a:r>
          </a:p>
          <a:p>
            <a:pPr marL="0" indent="0">
              <a:buNone/>
            </a:pPr>
            <a:r>
              <a:rPr lang="ar-IQ" dirty="0"/>
              <a:t>        2- قانون التقارب: الأشياء المتقاربة في الزمان والمكان من العوامل المساعدة على إدراك المجموعات الحسية.   </a:t>
            </a:r>
          </a:p>
          <a:p>
            <a:pPr marL="0" indent="0">
              <a:buNone/>
            </a:pPr>
            <a:r>
              <a:rPr lang="ar-IQ" dirty="0"/>
              <a:t>        3- قانون الثبات أو الإقفال (الإغلاق): فالأشياء الناقصة تدعونا إلى إدراكها كاملة، فالأشياء الناقصة تميل إلى أن تكمل نفسها حتى تكون أثبت وأسهل في تكوين الصورة أو الصيغة في الإدراك الحسي. </a:t>
            </a:r>
          </a:p>
          <a:p>
            <a:pPr marL="0" indent="0">
              <a:buNone/>
            </a:pPr>
            <a:r>
              <a:rPr lang="ar-IQ" dirty="0"/>
              <a:t>       4- قانون الاتصال (</a:t>
            </a:r>
            <a:r>
              <a:rPr lang="ar-IQ" dirty="0" err="1"/>
              <a:t>الإستمرار</a:t>
            </a:r>
            <a:r>
              <a:rPr lang="ar-IQ" dirty="0"/>
              <a:t>): الأشياء المتصلة تدرك كصيغ، مثل النقاط التي بينها خطوط.  </a:t>
            </a:r>
          </a:p>
          <a:p>
            <a:pPr marL="0" indent="0">
              <a:buNone/>
            </a:pPr>
            <a:r>
              <a:rPr lang="ar-IQ" dirty="0"/>
              <a:t>       5- قانون الشمول: الأشياء تدرك كصيغ إذا كان هناك ما يجمعها ويحتويها ويشملها كلها، فصورة صفين </a:t>
            </a:r>
            <a:r>
              <a:rPr lang="ar-IQ" dirty="0" err="1"/>
              <a:t>متوازين</a:t>
            </a:r>
            <a:r>
              <a:rPr lang="ar-IQ" dirty="0"/>
              <a:t> من الأشياء تعطي صيغة طريق مثلا. </a:t>
            </a:r>
          </a:p>
        </p:txBody>
      </p:sp>
    </p:spTree>
    <p:extLst>
      <p:ext uri="{BB962C8B-B14F-4D97-AF65-F5344CB8AC3E}">
        <p14:creationId xmlns:p14="http://schemas.microsoft.com/office/powerpoint/2010/main" val="29573403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19936"/>
          </a:xfrm>
        </p:spPr>
        <p:txBody>
          <a:bodyPr/>
          <a:lstStyle/>
          <a:p>
            <a:pPr marL="0" indent="0">
              <a:buNone/>
            </a:pPr>
            <a:r>
              <a:rPr lang="ar-IQ" dirty="0"/>
              <a:t> </a:t>
            </a:r>
          </a:p>
          <a:p>
            <a:pPr marL="0" indent="0" algn="just">
              <a:buNone/>
            </a:pPr>
            <a:r>
              <a:rPr lang="ar-IQ" sz="3200" dirty="0"/>
              <a:t>فضل </a:t>
            </a:r>
            <a:r>
              <a:rPr lang="ar-IQ" sz="3200" dirty="0" err="1"/>
              <a:t>هيربارت</a:t>
            </a:r>
            <a:r>
              <a:rPr lang="ar-IQ" sz="3200" dirty="0"/>
              <a:t> يعود إلى الربط المباشر بين الممارسة التربوية والمبادئ النفسية التي صاغها. ويرى أن العقل كينونة وجدانية ينمو ويتطور ويكتسب ملامحه عبر عملية الاتصال الحسي مع العالم الخارجي، ويحدد </a:t>
            </a:r>
            <a:r>
              <a:rPr lang="ar-IQ" sz="3200" dirty="0" err="1"/>
              <a:t>هيربارت</a:t>
            </a:r>
            <a:r>
              <a:rPr lang="ar-IQ" sz="3200" dirty="0"/>
              <a:t> مصدرين أساسيين لتكوين المعرفة عند الإنسان هما:</a:t>
            </a:r>
          </a:p>
          <a:p>
            <a:pPr marL="0" indent="0" algn="just">
              <a:buNone/>
            </a:pPr>
            <a:r>
              <a:rPr lang="ar-IQ" sz="3200" dirty="0"/>
              <a:t>    - تفاعل الإنسان مع الطبيعة. </a:t>
            </a:r>
          </a:p>
          <a:p>
            <a:pPr marL="0" indent="0" algn="just">
              <a:buNone/>
            </a:pPr>
            <a:r>
              <a:rPr lang="ar-IQ" sz="3200" dirty="0"/>
              <a:t>    - تفاعل الإنسان مع الوسط الاجتماعي.</a:t>
            </a:r>
          </a:p>
        </p:txBody>
      </p:sp>
    </p:spTree>
    <p:extLst>
      <p:ext uri="{BB962C8B-B14F-4D97-AF65-F5344CB8AC3E}">
        <p14:creationId xmlns:p14="http://schemas.microsoft.com/office/powerpoint/2010/main" val="5748094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6632"/>
            <a:ext cx="8229600" cy="6207968"/>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»ومجمل ما عناه </a:t>
            </a:r>
            <a:r>
              <a:rPr lang="ar-IQ" dirty="0" err="1"/>
              <a:t>الغشتالتيون</a:t>
            </a:r>
            <a:r>
              <a:rPr lang="ar-IQ" dirty="0"/>
              <a:t> بهذه القوانين هو أن الفرد ينزع إلى إدراك الأشياء بصورة كلية ومتوازنة وحسنة بفعل العمليات الفيزيولوجية الفطرية التي يقوم بها الدماغ. فالصورة ندركها كاملة ولو تخلّلتها فجوات أو ثغرات أو حتى إذا كانت مجرد خطوط متقطعة. كما ننزع إلى الربط (الإغلاق) بين النقاط الموجودة أمامنا على الورقة وإدراكها كشكل هندسي. ونؤلف بين الأشياء القريبة بعضها إلى بعض في صورة كلية.»  وتقارب الأشياء زمنيا ومكانيا يساعد على تذكرها.</a:t>
            </a:r>
          </a:p>
          <a:p>
            <a:pPr marL="0" indent="0">
              <a:buNone/>
            </a:pPr>
            <a:endParaRPr lang="ar-IQ" dirty="0"/>
          </a:p>
          <a:p>
            <a:pPr marL="0" indent="0">
              <a:buNone/>
            </a:pPr>
            <a:r>
              <a:rPr lang="ar-IQ" dirty="0"/>
              <a:t>3- التطبيقات التربوية لنظرية </a:t>
            </a:r>
            <a:r>
              <a:rPr lang="ar-IQ" dirty="0" err="1"/>
              <a:t>الغشتالت</a:t>
            </a:r>
            <a:r>
              <a:rPr lang="ar-IQ" dirty="0"/>
              <a:t>: </a:t>
            </a:r>
          </a:p>
          <a:p>
            <a:pPr marL="0" indent="0">
              <a:buNone/>
            </a:pPr>
            <a:r>
              <a:rPr lang="ar-IQ" dirty="0"/>
              <a:t>هذه النظرية لو اعتمدنا وطبقنا القوانين التي جاءت بها فيمكن </a:t>
            </a:r>
            <a:r>
              <a:rPr lang="ar-IQ" dirty="0" err="1"/>
              <a:t>الإستفادة</a:t>
            </a:r>
            <a:r>
              <a:rPr lang="ar-IQ" dirty="0"/>
              <a:t> منها في عدة نواحي منها: </a:t>
            </a:r>
          </a:p>
          <a:p>
            <a:pPr marL="0" indent="0">
              <a:buNone/>
            </a:pPr>
            <a:r>
              <a:rPr lang="ar-IQ" dirty="0"/>
              <a:t>   - فمادام الكل يسبق الأجزاء، ففي ميدان التربية والتعليم فإن عرض موضوع التدريس في جملته وتوضيح النظرة العامة وبعد ذلك التطرق إلى أجزائه يساعد على فهم الوحدة الكلية للموضوع. </a:t>
            </a:r>
          </a:p>
        </p:txBody>
      </p:sp>
    </p:spTree>
    <p:extLst>
      <p:ext uri="{BB962C8B-B14F-4D97-AF65-F5344CB8AC3E}">
        <p14:creationId xmlns:p14="http://schemas.microsoft.com/office/powerpoint/2010/main" val="1771530364"/>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كذلك إتباع الطريقة الكلية أي البدء بالجمل عوضا عن الكلمات والحروف يكون أحسن بالنسبة للتلميذ، فالحرف لا معنى له بالنسبة للطفل المبتدئ، أما الجملة فإن لها مدلول ومعنى يسهل على الطفل إدراكه.</a:t>
            </a:r>
          </a:p>
          <a:p>
            <a:pPr marL="0" indent="0">
              <a:buNone/>
            </a:pPr>
            <a:r>
              <a:rPr lang="ar-IQ" dirty="0"/>
              <a:t>  -  لو اعتمدنا على قانون الثبات والإقفال فان الحقائق (الجمل، الأفكار، الكلمات..) الناقصة، والمعلومات غير المرتبة سيميل الفرد إلى إكمالها وترتيبها في ذهنه، وبذلك يتخلص من القلق الذي تثيره هذه الحقائق المشوهة.</a:t>
            </a:r>
          </a:p>
          <a:p>
            <a:pPr marL="0" indent="0">
              <a:buNone/>
            </a:pPr>
            <a:endParaRPr lang="ar-IQ" dirty="0"/>
          </a:p>
        </p:txBody>
      </p:sp>
    </p:spTree>
    <p:extLst>
      <p:ext uri="{BB962C8B-B14F-4D97-AF65-F5344CB8AC3E}">
        <p14:creationId xmlns:p14="http://schemas.microsoft.com/office/powerpoint/2010/main" val="314621428"/>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marL="0" indent="0">
              <a:buNone/>
            </a:pPr>
            <a:endParaRPr lang="ar-IQ" dirty="0"/>
          </a:p>
          <a:p>
            <a:pPr marL="0" indent="0">
              <a:buNone/>
            </a:pPr>
            <a:r>
              <a:rPr lang="ar-IQ" dirty="0"/>
              <a:t>3- التعلم بالملاحظة:</a:t>
            </a:r>
          </a:p>
          <a:p>
            <a:pPr marL="0" indent="0">
              <a:buNone/>
            </a:pPr>
            <a:r>
              <a:rPr lang="ar-IQ" dirty="0"/>
              <a:t>يعود تاريخ نشأة هذه النظرية إلى بداية الستينيات، عندما قدم زعيمها ألبرت </a:t>
            </a:r>
            <a:r>
              <a:rPr lang="ar-IQ" dirty="0" err="1"/>
              <a:t>باندورا</a:t>
            </a:r>
            <a:r>
              <a:rPr lang="ar-IQ" dirty="0"/>
              <a:t> (</a:t>
            </a:r>
            <a:r>
              <a:rPr lang="en-US" dirty="0"/>
              <a:t>Albert BANDURA) </a:t>
            </a:r>
            <a:r>
              <a:rPr lang="ar-IQ" dirty="0"/>
              <a:t>بحثاً إلى ندوة نبراسكا (</a:t>
            </a:r>
            <a:r>
              <a:rPr lang="en-US" dirty="0"/>
              <a:t>Nebraska) </a:t>
            </a:r>
            <a:r>
              <a:rPr lang="ar-IQ" dirty="0"/>
              <a:t>بعنوان "التعلم </a:t>
            </a:r>
            <a:r>
              <a:rPr lang="ar-IQ" dirty="0" err="1"/>
              <a:t>الإجتماعي</a:t>
            </a:r>
            <a:r>
              <a:rPr lang="ar-IQ" dirty="0"/>
              <a:t> من خلال المحاكاة ("</a:t>
            </a:r>
            <a:r>
              <a:rPr lang="en-US" dirty="0"/>
              <a:t>SOCIAL LEARNING THROUGH IMITATION") (1962). </a:t>
            </a:r>
            <a:r>
              <a:rPr lang="ar-IQ" dirty="0"/>
              <a:t>ونشر </a:t>
            </a:r>
            <a:r>
              <a:rPr lang="ar-IQ" dirty="0" err="1"/>
              <a:t>بالإشتراك</a:t>
            </a:r>
            <a:r>
              <a:rPr lang="ar-IQ" dirty="0"/>
              <a:t> مع أحد طلابه وهو ريتشارد ولترز (</a:t>
            </a:r>
            <a:r>
              <a:rPr lang="en-US" dirty="0"/>
              <a:t>R. WALTERS) </a:t>
            </a:r>
            <a:r>
              <a:rPr lang="ar-IQ" dirty="0"/>
              <a:t>كتاباً تحت عنوان "التعلم </a:t>
            </a:r>
            <a:r>
              <a:rPr lang="ar-IQ" dirty="0" err="1"/>
              <a:t>الإجتماعي</a:t>
            </a:r>
            <a:r>
              <a:rPr lang="ar-IQ" dirty="0"/>
              <a:t> ونمو الشخصية" (</a:t>
            </a:r>
            <a:r>
              <a:rPr lang="en-US" dirty="0"/>
              <a:t>SOCIAL LEARNING AND PERSONALITY DEVELOPMENT)" (1963). </a:t>
            </a:r>
            <a:r>
              <a:rPr lang="ar-IQ" dirty="0"/>
              <a:t>ولم تتخذ أبعادها وتكتمل محاورها كنظرية إلا بعد مضي أكثر من عقد من الزمن، أي في نهاية السبعينيات. </a:t>
            </a:r>
          </a:p>
          <a:p>
            <a:pPr marL="0" indent="0">
              <a:buNone/>
            </a:pPr>
            <a:r>
              <a:rPr lang="ar-IQ" dirty="0"/>
              <a:t>فبعد أن أشار الباحثان إلى كتاب </a:t>
            </a:r>
            <a:r>
              <a:rPr lang="ar-IQ" dirty="0" err="1"/>
              <a:t>ميللر</a:t>
            </a:r>
            <a:r>
              <a:rPr lang="ar-IQ" dirty="0"/>
              <a:t> </a:t>
            </a:r>
            <a:r>
              <a:rPr lang="ar-IQ" dirty="0" err="1"/>
              <a:t>ودولارد</a:t>
            </a:r>
            <a:r>
              <a:rPr lang="ar-IQ" dirty="0"/>
              <a:t> "التعلم الاجتماعي والتقليد" وما احتواه من فرضيات تستثير الفكر، سجلا حقيقة ذات مغزى تطوري وتاريخي، حيث قالا: "وقد تطلب الأمر عشرين سنة أخرى كي تصبح المحاكاة مشكلة نظرية ومشكلة بحث على قدر كبير من الأهمية وقد تحول محور اهتمام رئيس من محاور البحث من تحليل التعلم القائم على المحاكاة إلى تحليل التعلم بالملاحظة. وهذا النوع من التعلم يتصدى إلى قضايا </a:t>
            </a:r>
            <a:r>
              <a:rPr lang="ar-IQ" dirty="0" err="1"/>
              <a:t>إكتساب</a:t>
            </a:r>
            <a:r>
              <a:rPr lang="ar-IQ" dirty="0"/>
              <a:t> </a:t>
            </a:r>
            <a:r>
              <a:rPr lang="ar-IQ" dirty="0" err="1"/>
              <a:t>الإستجابات</a:t>
            </a:r>
            <a:r>
              <a:rPr lang="ar-IQ" dirty="0"/>
              <a:t> الجديدة." </a:t>
            </a:r>
          </a:p>
        </p:txBody>
      </p:sp>
    </p:spTree>
    <p:extLst>
      <p:ext uri="{BB962C8B-B14F-4D97-AF65-F5344CB8AC3E}">
        <p14:creationId xmlns:p14="http://schemas.microsoft.com/office/powerpoint/2010/main" val="122947916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980728"/>
            <a:ext cx="8352928"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347878"/>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19936"/>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هو شكل مثلث معكوس والعوامل الشخصية وُضعت في رأس المثلث المقلوب لما لها من أهمية حسب </a:t>
            </a:r>
            <a:r>
              <a:rPr lang="ar-IQ" dirty="0" err="1"/>
              <a:t>باندورا</a:t>
            </a:r>
            <a:r>
              <a:rPr lang="ar-IQ" dirty="0"/>
              <a:t>. العمليات المعرفية التي تعتبر نظما تمثيلية رمزية، عادة ما تتخذ  شكل الأفكار والصور الذهنية. وتلعب دورا مركزيا في نظرية </a:t>
            </a:r>
            <a:r>
              <a:rPr lang="ar-IQ" dirty="0" err="1"/>
              <a:t>باندورا</a:t>
            </a:r>
            <a:r>
              <a:rPr lang="ar-IQ" dirty="0"/>
              <a:t> إذ تتحكم في سلوك الفرد والبيئة، وفي الوقت ذاته محكومة بسلوك الفرد والبيئة. على كل حال كل هذه العناصر متأثرة ومؤثرة بعضها في بعض.</a:t>
            </a:r>
          </a:p>
          <a:p>
            <a:pPr marL="0" indent="0">
              <a:buNone/>
            </a:pPr>
            <a:r>
              <a:rPr lang="ar-IQ" dirty="0"/>
              <a:t>»في الحتمية المتبادلة فإن السلوك الإنساني هو وظيفة المحددات السابقة المتعلمة واللاحقة المحددة. وكل مجموعة محددات تحتوي على متغيرات هي في طبيعتها معرفية إلى حد كبير، وإن لم تكن كذلك بصورة مطلقة. وهذه الأشكال من أشكال المعرفة تحدث من خلال ملاحظة الإنسان لنتائج سلوكه هو و/  أو  من  ملاحظته لسلوك الآخرين وهكذا فإن مصدرين رئيسيين للتعلم هما نتائج </a:t>
            </a:r>
            <a:r>
              <a:rPr lang="ar-IQ" dirty="0" err="1"/>
              <a:t>الإستجابات</a:t>
            </a:r>
            <a:r>
              <a:rPr lang="ar-IQ" dirty="0"/>
              <a:t> (التعلم بالعمل). وما ظل حتى الآن يدرس بصورة تقليدية تحت عناوين مختلفة مثل المحاكاة (أو التقليد)، والعمليات </a:t>
            </a:r>
            <a:r>
              <a:rPr lang="ar-IQ" dirty="0" err="1"/>
              <a:t>الإبدالية</a:t>
            </a:r>
            <a:r>
              <a:rPr lang="ar-IQ" dirty="0"/>
              <a:t> النموذجية، أو التعلم القائم على الملاحظة (التعلم بالملاحظة).» </a:t>
            </a:r>
          </a:p>
          <a:p>
            <a:pPr marL="0" indent="0">
              <a:buNone/>
            </a:pPr>
            <a:endParaRPr lang="ar-IQ" dirty="0"/>
          </a:p>
        </p:txBody>
      </p:sp>
    </p:spTree>
    <p:extLst>
      <p:ext uri="{BB962C8B-B14F-4D97-AF65-F5344CB8AC3E}">
        <p14:creationId xmlns:p14="http://schemas.microsoft.com/office/powerpoint/2010/main" val="2704797470"/>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أما فيما يخص المحددات السابقة للسلوك» هي تلك التأثيرات المعقدة التي تحدث قبل قيام السلوك، وتشمل المتغيرات الفسيولوجية والعاطفية، والأحداث المعرفية مثل التوقعات </a:t>
            </a:r>
            <a:r>
              <a:rPr lang="ar-IQ" dirty="0" err="1"/>
              <a:t>والترقبات</a:t>
            </a:r>
            <a:r>
              <a:rPr lang="ar-IQ" dirty="0"/>
              <a:t>، والآليات الفطرية للتعلم، أما المحددات التالية فتشمل أشكال التعزيز (التدعيم) أو العقاب التي قد تكون خارجية في طبيعتها أو داخلية، أو حثا ذاتيا. » </a:t>
            </a:r>
          </a:p>
          <a:p>
            <a:pPr marL="0" indent="0">
              <a:buNone/>
            </a:pPr>
            <a:r>
              <a:rPr lang="ar-IQ" dirty="0"/>
              <a:t>نموذج التعلم بالملاحظة يقوم على افتراض أن الإنسان ككائن </a:t>
            </a:r>
            <a:r>
              <a:rPr lang="ar-IQ" dirty="0" err="1"/>
              <a:t>إجتماعي</a:t>
            </a:r>
            <a:r>
              <a:rPr lang="ar-IQ" dirty="0"/>
              <a:t> يتأثر باتجاهات الآخرين ومشاعرهم وتصرفاتهم أي بسلوك الآخر. ونتعلم الاستجابات الجديدة </a:t>
            </a:r>
            <a:r>
              <a:rPr lang="ar-IQ" dirty="0" err="1"/>
              <a:t>ﻟﻤﺠرد</a:t>
            </a:r>
            <a:r>
              <a:rPr lang="ar-IQ" dirty="0"/>
              <a:t> ملاحظة سلوك الآخرين. هؤلاء الناس الآخرون يعتبرون من الناحية التقنية نماذج، واكتساب </a:t>
            </a:r>
            <a:r>
              <a:rPr lang="ar-IQ" dirty="0" err="1"/>
              <a:t>الإستجابات</a:t>
            </a:r>
            <a:r>
              <a:rPr lang="ar-IQ" dirty="0"/>
              <a:t> من خلال مثل هذه الملاحظة يسمى </a:t>
            </a:r>
            <a:r>
              <a:rPr lang="ar-IQ" dirty="0" err="1"/>
              <a:t>الإقتداء</a:t>
            </a:r>
            <a:r>
              <a:rPr lang="ar-IQ" dirty="0"/>
              <a:t> بالنموذج.</a:t>
            </a:r>
          </a:p>
          <a:p>
            <a:pPr marL="0" indent="0">
              <a:buNone/>
            </a:pPr>
            <a:endParaRPr lang="ar-IQ" dirty="0"/>
          </a:p>
          <a:p>
            <a:pPr marL="0" indent="0">
              <a:buNone/>
            </a:pPr>
            <a:endParaRPr lang="ar-IQ" dirty="0"/>
          </a:p>
        </p:txBody>
      </p:sp>
    </p:spTree>
    <p:extLst>
      <p:ext uri="{BB962C8B-B14F-4D97-AF65-F5344CB8AC3E}">
        <p14:creationId xmlns:p14="http://schemas.microsoft.com/office/powerpoint/2010/main" val="2253944736"/>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4624"/>
            <a:ext cx="8229600" cy="1143000"/>
          </a:xfrm>
        </p:spPr>
        <p:txBody>
          <a:bodyPr>
            <a:normAutofit/>
          </a:bodyPr>
          <a:lstStyle/>
          <a:p>
            <a:pPr algn="ctr"/>
            <a:r>
              <a:rPr lang="ar-IQ" sz="6600" dirty="0" smtClean="0"/>
              <a:t>المحاضرة الثامنة </a:t>
            </a:r>
            <a:endParaRPr lang="ar-IQ" sz="6600" dirty="0"/>
          </a:p>
        </p:txBody>
      </p:sp>
      <p:sp>
        <p:nvSpPr>
          <p:cNvPr id="3" name="عنصر نائب للمحتوى 2"/>
          <p:cNvSpPr>
            <a:spLocks noGrp="1"/>
          </p:cNvSpPr>
          <p:nvPr>
            <p:ph idx="1"/>
          </p:nvPr>
        </p:nvSpPr>
        <p:spPr>
          <a:xfrm>
            <a:off x="457200" y="1268760"/>
            <a:ext cx="8229600" cy="5055840"/>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1- </a:t>
            </a:r>
            <a:r>
              <a:rPr lang="ar-IQ" dirty="0" err="1"/>
              <a:t>الإنتباه</a:t>
            </a:r>
            <a:r>
              <a:rPr lang="ar-IQ" dirty="0"/>
              <a:t> والتعلم: </a:t>
            </a:r>
          </a:p>
          <a:p>
            <a:pPr marL="0" indent="0">
              <a:buNone/>
            </a:pPr>
            <a:r>
              <a:rPr lang="ar-IQ" dirty="0"/>
              <a:t>من بين التجارب التي قام بها </a:t>
            </a:r>
            <a:r>
              <a:rPr lang="ar-IQ" dirty="0" err="1"/>
              <a:t>باندورا</a:t>
            </a:r>
            <a:r>
              <a:rPr lang="ar-IQ" dirty="0"/>
              <a:t> في إحدى رياض الأطفال هي أنه قام بتقسيم الأطفال إلى خمس مجموعات كما يلي:</a:t>
            </a:r>
          </a:p>
          <a:p>
            <a:pPr marL="0" indent="0">
              <a:buNone/>
            </a:pPr>
            <a:r>
              <a:rPr lang="ar-IQ" dirty="0"/>
              <a:t>        1- شاهد أفراد المجموعة الأولى رجلا يعتدي جسديا ولفظيا على دمية كبيرة بحجم الإنسان مصنوعة من المطاط مملوءة بالهواء.  </a:t>
            </a:r>
          </a:p>
          <a:p>
            <a:pPr marL="0" indent="0">
              <a:buNone/>
            </a:pPr>
            <a:r>
              <a:rPr lang="ar-IQ" dirty="0"/>
              <a:t>         2- أفراد المجموعة الثانية شاهدوا نفس الأحداث مصورة في فيلم سينمائي.</a:t>
            </a:r>
          </a:p>
          <a:p>
            <a:pPr marL="0" indent="0">
              <a:buNone/>
            </a:pPr>
            <a:r>
              <a:rPr lang="ar-IQ" dirty="0"/>
              <a:t>        3- أفراد المجموعة الثالثة شاهدوا هذه الأحداث العدوانية نفسها لكن في فيلم كرتوني.</a:t>
            </a:r>
          </a:p>
          <a:p>
            <a:pPr marL="0" indent="0">
              <a:buNone/>
            </a:pPr>
            <a:r>
              <a:rPr lang="ar-IQ" dirty="0"/>
              <a:t>         4- أفراد المجموعة الرابعة لم شاهدوا أيا من هذه الأحداث واعتبروا كمجموعة ضابطة </a:t>
            </a:r>
          </a:p>
          <a:p>
            <a:pPr marL="0" indent="0">
              <a:buNone/>
            </a:pPr>
            <a:endParaRPr lang="ar-IQ" dirty="0"/>
          </a:p>
        </p:txBody>
      </p:sp>
    </p:spTree>
    <p:extLst>
      <p:ext uri="{BB962C8B-B14F-4D97-AF65-F5344CB8AC3E}">
        <p14:creationId xmlns:p14="http://schemas.microsoft.com/office/powerpoint/2010/main" val="490099514"/>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6135960"/>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5- أفراد المجموعة الخامسة شاهدوا شخصا مسالما غير عدوانيا.</a:t>
            </a:r>
          </a:p>
          <a:p>
            <a:pPr marL="0" indent="0">
              <a:buNone/>
            </a:pPr>
            <a:r>
              <a:rPr lang="ar-IQ" dirty="0"/>
              <a:t>ثم وضع كل طفل من هذه المجموعات الخمس إلى وضع مشابه للوضع الذي شاهد فيه سلوك النموذج وقامت مجموعة من الملاحظين بمراقبة، من وراء زجاج نافذة ذو اتجاه واحد، </a:t>
            </a:r>
            <a:r>
              <a:rPr lang="ar-IQ" dirty="0" err="1"/>
              <a:t>إستجابات</a:t>
            </a:r>
            <a:r>
              <a:rPr lang="ar-IQ" dirty="0"/>
              <a:t> كل طفل للوضع الذي هو فيه وتسجيل </a:t>
            </a:r>
            <a:r>
              <a:rPr lang="ar-IQ" dirty="0" err="1"/>
              <a:t>الإستجابات</a:t>
            </a:r>
            <a:r>
              <a:rPr lang="ar-IQ" dirty="0"/>
              <a:t> العدوانية. وبينت نتائج الدراسة أن متوسط </a:t>
            </a:r>
            <a:r>
              <a:rPr lang="ar-IQ" dirty="0" err="1"/>
              <a:t>الإستجابات</a:t>
            </a:r>
            <a:r>
              <a:rPr lang="ar-IQ" dirty="0"/>
              <a:t> العدوانية للمجموعات الثلاثة الأولى (التي شاهدت الموقف العدواني) يفوق بكثير متوسط </a:t>
            </a:r>
            <a:r>
              <a:rPr lang="ar-IQ" dirty="0" err="1"/>
              <a:t>إستجابات</a:t>
            </a:r>
            <a:r>
              <a:rPr lang="ar-IQ" dirty="0"/>
              <a:t> المجموعتين (الرابعة والخامسة).</a:t>
            </a:r>
          </a:p>
        </p:txBody>
      </p:sp>
    </p:spTree>
    <p:extLst>
      <p:ext uri="{BB962C8B-B14F-4D97-AF65-F5344CB8AC3E}">
        <p14:creationId xmlns:p14="http://schemas.microsoft.com/office/powerpoint/2010/main" val="4034301636"/>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3 - التطبيقات التربوية:</a:t>
            </a:r>
          </a:p>
          <a:p>
            <a:pPr marL="0" indent="0">
              <a:buNone/>
            </a:pPr>
            <a:r>
              <a:rPr lang="ar-IQ" dirty="0"/>
              <a:t> - هذه النظرية تساعد على مراجعة أساليب </a:t>
            </a:r>
            <a:r>
              <a:rPr lang="ar-IQ" dirty="0" err="1"/>
              <a:t>نمذجة</a:t>
            </a:r>
            <a:r>
              <a:rPr lang="ar-IQ" dirty="0"/>
              <a:t> السلوك والتنشئة الاجتماعية ومراجعة الأدب التربوي والنفسي.</a:t>
            </a:r>
          </a:p>
          <a:p>
            <a:pPr marL="0" indent="0">
              <a:buNone/>
            </a:pPr>
            <a:r>
              <a:rPr lang="ar-IQ" dirty="0"/>
              <a:t> -  التعلم بالملاحظة يساعد على إكساب </a:t>
            </a:r>
            <a:r>
              <a:rPr lang="ar-IQ" dirty="0" err="1"/>
              <a:t>سلوكات</a:t>
            </a:r>
            <a:r>
              <a:rPr lang="ar-IQ" dirty="0"/>
              <a:t> جديدة نتيجة ملاحظة النماذج التي يعايشها التلميذ سواء من خلال الزملاء أو المعلمين أو النماذج التي يقرأ عليها في النصوص المدروسة مثلا ولذا فمراقبة هذه النماذج يعتبر أمرا مهما لكل من يقف عمله على التربية والتعليم.</a:t>
            </a:r>
          </a:p>
          <a:p>
            <a:pPr marL="0" indent="0">
              <a:buNone/>
            </a:pPr>
            <a:r>
              <a:rPr lang="ar-IQ" dirty="0"/>
              <a:t> - إذا كانت عملية </a:t>
            </a:r>
            <a:r>
              <a:rPr lang="ar-IQ" dirty="0" err="1"/>
              <a:t>النمذجة</a:t>
            </a:r>
            <a:r>
              <a:rPr lang="ar-IQ" dirty="0"/>
              <a:t> هي نسخ سلوك آخرين مهمين للمتعلم مثلا فان مراعاة التعزيز في العملية التربوية يعتبر أمرا ضروريا.</a:t>
            </a:r>
          </a:p>
          <a:p>
            <a:pPr marL="0" indent="0">
              <a:buNone/>
            </a:pPr>
            <a:r>
              <a:rPr lang="ar-IQ" dirty="0"/>
              <a:t> - تساعد عملية التعلم بالملاحظة في تعلم العادات </a:t>
            </a:r>
            <a:r>
              <a:rPr lang="ar-IQ" dirty="0" err="1"/>
              <a:t>الإجتماعية</a:t>
            </a:r>
            <a:r>
              <a:rPr lang="ar-IQ" dirty="0"/>
              <a:t> أي ثقافة المجتمع وإكساب اللغات. </a:t>
            </a:r>
          </a:p>
          <a:p>
            <a:pPr marL="0" indent="0">
              <a:buNone/>
            </a:pPr>
            <a:r>
              <a:rPr lang="ar-IQ" dirty="0"/>
              <a:t> - التلميذ الذي يتعامل مع معلمين (نماذج) مختلفين يساعده ذلك على زيادة خبراته غير المباشرة. </a:t>
            </a:r>
          </a:p>
        </p:txBody>
      </p:sp>
    </p:spTree>
    <p:extLst>
      <p:ext uri="{BB962C8B-B14F-4D97-AF65-F5344CB8AC3E}">
        <p14:creationId xmlns:p14="http://schemas.microsoft.com/office/powerpoint/2010/main" val="158535375"/>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16632"/>
            <a:ext cx="8229600" cy="6261328"/>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المحور الثالث: تعلم المفهوم</a:t>
            </a:r>
          </a:p>
          <a:p>
            <a:pPr marL="0" indent="0">
              <a:buNone/>
            </a:pPr>
            <a:endParaRPr lang="ar-IQ" dirty="0"/>
          </a:p>
          <a:p>
            <a:pPr marL="0" indent="0">
              <a:buNone/>
            </a:pPr>
            <a:r>
              <a:rPr lang="ar-IQ" dirty="0"/>
              <a:t> - تعريف المفهوم/ طبيعة تعلم المفهوم/ كيف يتم تعلم المفهوم؟</a:t>
            </a:r>
          </a:p>
          <a:p>
            <a:pPr marL="0" indent="0">
              <a:buNone/>
            </a:pPr>
            <a:r>
              <a:rPr lang="ar-IQ" dirty="0"/>
              <a:t>  - أنواع المفهوم/ المفاهيم والمدركات العلمية</a:t>
            </a:r>
          </a:p>
          <a:p>
            <a:pPr marL="0" indent="0">
              <a:buNone/>
            </a:pPr>
            <a:endParaRPr lang="ar-IQ" dirty="0"/>
          </a:p>
          <a:p>
            <a:pPr marL="0" indent="0">
              <a:buNone/>
            </a:pPr>
            <a:r>
              <a:rPr lang="ar-IQ" dirty="0"/>
              <a:t>المدركات والمفاهيم من الموضوعات الهامة في علم النفس نظرا للدور الكبير الذي تلعبه في عملية التعلم ولقد تحدث الكثير عن هذا الموضوع باسم "التجريد والتعميم" واستعملوا لفظ "التغيرات المتوسطة" أو " التكوينات المتوسطة" وغيرها. ومن الأوائل الذين تحدثوا عن المدركات والمفاهيم  نجد كلارك هل (</a:t>
            </a:r>
            <a:r>
              <a:rPr lang="en-US" dirty="0"/>
              <a:t>Hull) </a:t>
            </a:r>
            <a:r>
              <a:rPr lang="ar-IQ" dirty="0"/>
              <a:t>حيث كانت "المدركات الكلية" هي موضوع الدكتوراه التي حصل عليها سنة 1920م، وبعد حصوله عليها، ظلّ موضوع بحثه مهملا حتى عقد مؤتمر كبير لعلم النفس في سنة 1930م لام فيه كلارك هل علماء النفس إهمالهم لموضوع "المدركات" وكان هذا العام نقطة تحول لكلّ من هل (</a:t>
            </a:r>
            <a:r>
              <a:rPr lang="en-US" dirty="0"/>
              <a:t>Hull) </a:t>
            </a:r>
            <a:r>
              <a:rPr lang="ar-IQ" dirty="0"/>
              <a:t>والمدركات علما أن النظرية الأساسية لهل هي السلوكية الجديدة. </a:t>
            </a:r>
          </a:p>
          <a:p>
            <a:pPr marL="0" indent="0">
              <a:buNone/>
            </a:pPr>
            <a:endParaRPr lang="ar-IQ" dirty="0"/>
          </a:p>
        </p:txBody>
      </p:sp>
    </p:spTree>
    <p:extLst>
      <p:ext uri="{BB962C8B-B14F-4D97-AF65-F5344CB8AC3E}">
        <p14:creationId xmlns:p14="http://schemas.microsoft.com/office/powerpoint/2010/main" val="29451647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428</TotalTime>
  <Words>14246</Words>
  <Application>Microsoft Office PowerPoint</Application>
  <PresentationFormat>عرض على الشاشة (3:4)‏</PresentationFormat>
  <Paragraphs>431</Paragraphs>
  <Slides>122</Slides>
  <Notes>2</Notes>
  <HiddenSlides>0</HiddenSlides>
  <MMClips>0</MMClips>
  <ScaleCrop>false</ScaleCrop>
  <HeadingPairs>
    <vt:vector size="4" baseType="variant">
      <vt:variant>
        <vt:lpstr>نسق</vt:lpstr>
      </vt:variant>
      <vt:variant>
        <vt:i4>1</vt:i4>
      </vt:variant>
      <vt:variant>
        <vt:lpstr>عناوين الشرائح</vt:lpstr>
      </vt:variant>
      <vt:variant>
        <vt:i4>122</vt:i4>
      </vt:variant>
    </vt:vector>
  </HeadingPairs>
  <TitlesOfParts>
    <vt:vector size="123" baseType="lpstr">
      <vt:lpstr>تدفق</vt:lpstr>
      <vt:lpstr>علم النفس التربوي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محاضرة الثانية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المحاضرة الثالثة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المحاضرة الرابعة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المحاضرة الخامسة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المحاضرة السادسة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المحاضرة السابعة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المحاضرة الثامنة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المحاضرة التاسعة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المحاضرة العاشرة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الاساس الفلسفي</dc:title>
  <dc:creator>DR.Ahmed Saker 2o1O</dc:creator>
  <cp:lastModifiedBy>DR.Ahmed Saker 2o1O</cp:lastModifiedBy>
  <cp:revision>26</cp:revision>
  <dcterms:created xsi:type="dcterms:W3CDTF">2018-11-12T18:55:45Z</dcterms:created>
  <dcterms:modified xsi:type="dcterms:W3CDTF">2018-12-01T20:07:30Z</dcterms:modified>
</cp:coreProperties>
</file>