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26/06/1441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26/06/1441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26/06/1441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26/06/1441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26/06/1441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26/06/1441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26/06/1441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26/06/1441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26/06/1441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26/06/1441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26/06/1441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26/06/1441</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rmAutofit/>
          </a:bodyPr>
          <a:lstStyle/>
          <a:p>
            <a:pPr algn="r"/>
            <a:endParaRPr lang="ar-IQ" sz="2400" dirty="0" smtClean="0">
              <a:solidFill>
                <a:schemeClr val="tx1"/>
              </a:solidFill>
            </a:endParaRPr>
          </a:p>
          <a:p>
            <a:pPr algn="r"/>
            <a:endParaRPr lang="ar-IQ" sz="2400" dirty="0">
              <a:solidFill>
                <a:schemeClr val="tx1"/>
              </a:solidFill>
            </a:endParaRPr>
          </a:p>
          <a:p>
            <a:pPr algn="r"/>
            <a:r>
              <a:rPr lang="ar-IQ" sz="2400" dirty="0" smtClean="0">
                <a:solidFill>
                  <a:schemeClr val="tx1"/>
                </a:solidFill>
              </a:rPr>
              <a:t>جامعة ديالى </a:t>
            </a:r>
          </a:p>
          <a:p>
            <a:pPr algn="r"/>
            <a:r>
              <a:rPr lang="ar-IQ" sz="2400" dirty="0" smtClean="0">
                <a:solidFill>
                  <a:schemeClr val="tx1"/>
                </a:solidFill>
              </a:rPr>
              <a:t>كلية التربية الاساسية </a:t>
            </a:r>
          </a:p>
          <a:p>
            <a:pPr algn="r"/>
            <a:r>
              <a:rPr lang="ar-IQ" sz="2400" dirty="0" smtClean="0">
                <a:solidFill>
                  <a:schemeClr val="tx1"/>
                </a:solidFill>
              </a:rPr>
              <a:t>قسم التاريخ</a:t>
            </a:r>
          </a:p>
          <a:p>
            <a:r>
              <a:rPr lang="ar-IQ" sz="4400" dirty="0" smtClean="0">
                <a:solidFill>
                  <a:srgbClr val="FF0000"/>
                </a:solidFill>
              </a:rPr>
              <a:t>المــــوضوع </a:t>
            </a:r>
            <a:endParaRPr lang="ar-IQ" sz="4400" dirty="0" smtClean="0">
              <a:solidFill>
                <a:srgbClr val="FF0000"/>
              </a:solidFill>
            </a:endParaRPr>
          </a:p>
          <a:p>
            <a:r>
              <a:rPr lang="ar-IQ" sz="4400" dirty="0" smtClean="0">
                <a:solidFill>
                  <a:srgbClr val="FF0000"/>
                </a:solidFill>
              </a:rPr>
              <a:t>فــتح </a:t>
            </a:r>
            <a:r>
              <a:rPr lang="ar-SA" sz="4400" dirty="0">
                <a:solidFill>
                  <a:srgbClr val="FF0000"/>
                </a:solidFill>
              </a:rPr>
              <a:t>مدينة </a:t>
            </a:r>
            <a:r>
              <a:rPr lang="ar-SA" sz="4400" dirty="0" smtClean="0">
                <a:solidFill>
                  <a:srgbClr val="FF0000"/>
                </a:solidFill>
              </a:rPr>
              <a:t>طُليطلة</a:t>
            </a:r>
            <a:endParaRPr lang="ar-IQ" sz="4400" dirty="0" smtClean="0">
              <a:solidFill>
                <a:srgbClr val="FF0000"/>
              </a:solidFill>
            </a:endParaRPr>
          </a:p>
          <a:p>
            <a:r>
              <a:rPr lang="ar-IQ" sz="4400" dirty="0" smtClean="0">
                <a:solidFill>
                  <a:srgbClr val="FF0000"/>
                </a:solidFill>
              </a:rPr>
              <a:t>استاذ المادة</a:t>
            </a:r>
          </a:p>
          <a:p>
            <a:r>
              <a:rPr lang="ar-IQ" sz="4400" dirty="0" err="1" smtClean="0">
                <a:solidFill>
                  <a:srgbClr val="FF0000"/>
                </a:solidFill>
              </a:rPr>
              <a:t>م.د</a:t>
            </a:r>
            <a:r>
              <a:rPr lang="ar-IQ" sz="4400" dirty="0" smtClean="0">
                <a:solidFill>
                  <a:srgbClr val="FF0000"/>
                </a:solidFill>
              </a:rPr>
              <a:t> علي نايف مجيد</a:t>
            </a:r>
            <a:r>
              <a:rPr lang="ar-SA" sz="4400" dirty="0" smtClean="0">
                <a:solidFill>
                  <a:srgbClr val="FF0000"/>
                </a:solidFill>
              </a:rPr>
              <a:t> </a:t>
            </a:r>
            <a:endParaRPr lang="ar-IQ" sz="4400" dirty="0">
              <a:solidFill>
                <a:srgbClr val="FF0000"/>
              </a:solidFill>
            </a:endParaRPr>
          </a:p>
        </p:txBody>
      </p:sp>
    </p:spTree>
    <p:extLst>
      <p:ext uri="{BB962C8B-B14F-4D97-AF65-F5344CB8AC3E}">
        <p14:creationId xmlns:p14="http://schemas.microsoft.com/office/powerpoint/2010/main" val="294764516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88640"/>
            <a:ext cx="8568952" cy="6117704"/>
          </a:xfrm>
        </p:spPr>
        <p:txBody>
          <a:bodyPr>
            <a:normAutofit/>
          </a:bodyPr>
          <a:lstStyle/>
          <a:p>
            <a:r>
              <a:rPr lang="ar-SA" sz="2400" dirty="0">
                <a:solidFill>
                  <a:schemeClr val="tx1"/>
                </a:solidFill>
              </a:rPr>
              <a:t>يقول ابن بسّام: "وخرج ابن ذي النون خائبا مما تمناه، شرقا بعقبى ما جناه، والأرض تضج من مقامه، وتستأذن في انتقامه، والسماء تود لو لم تطلع نجما إلا كدرته عليه حتفا مبيدا، ولم تنشئ عارضا إلا مطرته عذابا فيه شديدا. واستقر بمحلة </a:t>
            </a:r>
            <a:r>
              <a:rPr lang="ar-SA" sz="2400" dirty="0" err="1">
                <a:solidFill>
                  <a:schemeClr val="tx1"/>
                </a:solidFill>
              </a:rPr>
              <a:t>أذفنوش</a:t>
            </a:r>
            <a:r>
              <a:rPr lang="ar-SA" sz="2400" dirty="0">
                <a:solidFill>
                  <a:schemeClr val="tx1"/>
                </a:solidFill>
              </a:rPr>
              <a:t> مخفور الذمة، مزال الحرمة، ليس دونه باب، ولا دون حرمه سِتر ولا حجاب. حدّثني من رآه يومئذ بتلك الحال وبيده </a:t>
            </a:r>
            <a:r>
              <a:rPr lang="ar-SA" sz="2400" dirty="0" err="1">
                <a:solidFill>
                  <a:schemeClr val="tx1"/>
                </a:solidFill>
              </a:rPr>
              <a:t>اصطرلاب</a:t>
            </a:r>
            <a:r>
              <a:rPr lang="ar-SA" sz="2400" dirty="0">
                <a:solidFill>
                  <a:schemeClr val="tx1"/>
                </a:solidFill>
              </a:rPr>
              <a:t> يرصد فيه أي وقت يرحل، وعلى أي شيء يعول، وأي سبيل يتمثّل، وقد أطاف به النصارى والمسلمون، أولئك يضحكون من فعله، وهؤلاء يتعجبون من جهله"</a:t>
            </a:r>
            <a:r>
              <a:rPr lang="ar-SA" sz="2400" baseline="30000" dirty="0">
                <a:solidFill>
                  <a:schemeClr val="tx1"/>
                </a:solidFill>
              </a:rPr>
              <a:t>[14]</a:t>
            </a:r>
            <a:r>
              <a:rPr lang="ar-SA" sz="2400" dirty="0">
                <a:solidFill>
                  <a:schemeClr val="tx1"/>
                </a:solidFill>
              </a:rPr>
              <a:t>، فكان الجهل والخيانة والتشرذم الأسباب الرئيسة لسقوط المدينة!</a:t>
            </a:r>
            <a:endParaRPr lang="ar-IQ" sz="2400" dirty="0" smtClean="0">
              <a:solidFill>
                <a:schemeClr val="tx1"/>
              </a:solidFill>
            </a:endParaRPr>
          </a:p>
          <a:p>
            <a:r>
              <a:rPr lang="ar-SA" sz="2400" dirty="0" smtClean="0">
                <a:solidFill>
                  <a:schemeClr val="tx1"/>
                </a:solidFill>
              </a:rPr>
              <a:t>وهكذا </a:t>
            </a:r>
            <a:r>
              <a:rPr lang="ar-SA" sz="2400" dirty="0">
                <a:solidFill>
                  <a:schemeClr val="tx1"/>
                </a:solidFill>
              </a:rPr>
              <a:t>سقطت الحاضرة الأندلسية الكبرى، وخرجت من قبضة الإسلام إلى الأبد، وارتدت إلى النصرانية حظيرتها القديمة، بعد أن حكمها الإسلام ثلاثمائة وسبعين عاماً. ومن ذلك الحين تغدو </a:t>
            </a:r>
            <a:r>
              <a:rPr lang="ar-SA" sz="2400" dirty="0" err="1">
                <a:solidFill>
                  <a:schemeClr val="tx1"/>
                </a:solidFill>
              </a:rPr>
              <a:t>طليطلة</a:t>
            </a:r>
            <a:r>
              <a:rPr lang="ar-SA" sz="2400" dirty="0">
                <a:solidFill>
                  <a:schemeClr val="tx1"/>
                </a:solidFill>
              </a:rPr>
              <a:t> حاضرة لمملكة </a:t>
            </a:r>
            <a:r>
              <a:rPr lang="ar-SA" sz="2400" dirty="0" err="1">
                <a:solidFill>
                  <a:schemeClr val="tx1"/>
                </a:solidFill>
              </a:rPr>
              <a:t>قشتالة</a:t>
            </a:r>
            <a:r>
              <a:rPr lang="ar-SA" sz="2400" dirty="0">
                <a:solidFill>
                  <a:schemeClr val="tx1"/>
                </a:solidFill>
              </a:rPr>
              <a:t>، ويغدو " قصرها " منزلا للبلاط </a:t>
            </a:r>
            <a:r>
              <a:rPr lang="ar-SA" sz="2400" dirty="0" err="1">
                <a:solidFill>
                  <a:schemeClr val="tx1"/>
                </a:solidFill>
              </a:rPr>
              <a:t>القشتالي</a:t>
            </a:r>
            <a:r>
              <a:rPr lang="ar-SA" sz="2400" dirty="0">
                <a:solidFill>
                  <a:schemeClr val="tx1"/>
                </a:solidFill>
              </a:rPr>
              <a:t>، بعد أن كان منزلا للولاة المسلمين</a:t>
            </a:r>
            <a:r>
              <a:rPr lang="ar-SA" sz="2400" baseline="30000" dirty="0">
                <a:solidFill>
                  <a:schemeClr val="tx1"/>
                </a:solidFill>
              </a:rPr>
              <a:t>[15]</a:t>
            </a:r>
            <a:r>
              <a:rPr lang="ar-SA" sz="2400" dirty="0">
                <a:solidFill>
                  <a:schemeClr val="tx1"/>
                </a:solidFill>
              </a:rPr>
              <a:t>.</a:t>
            </a:r>
            <a:endParaRPr lang="en-US" sz="2400" dirty="0">
              <a:solidFill>
                <a:schemeClr val="tx1"/>
              </a:solidFill>
            </a:endParaRPr>
          </a:p>
          <a:p>
            <a:endParaRPr lang="ar-IQ" sz="2400" dirty="0">
              <a:solidFill>
                <a:schemeClr val="tx1"/>
              </a:solidFill>
            </a:endParaRPr>
          </a:p>
        </p:txBody>
      </p:sp>
    </p:spTree>
    <p:extLst>
      <p:ext uri="{BB962C8B-B14F-4D97-AF65-F5344CB8AC3E}">
        <p14:creationId xmlns:p14="http://schemas.microsoft.com/office/powerpoint/2010/main" val="7055029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rmAutofit/>
          </a:bodyPr>
          <a:lstStyle/>
          <a:p>
            <a:endParaRPr lang="ar-IQ" sz="2800" dirty="0" smtClean="0">
              <a:solidFill>
                <a:schemeClr val="tx1"/>
              </a:solidFill>
            </a:endParaRPr>
          </a:p>
          <a:p>
            <a:r>
              <a:rPr lang="ar-SA" sz="2800" dirty="0" smtClean="0">
                <a:solidFill>
                  <a:schemeClr val="tx1"/>
                </a:solidFill>
              </a:rPr>
              <a:t>تُعدُّ </a:t>
            </a:r>
            <a:r>
              <a:rPr lang="ar-SA" sz="2800" dirty="0">
                <a:solidFill>
                  <a:schemeClr val="tx1"/>
                </a:solidFill>
              </a:rPr>
              <a:t>مدينة طُليطلة قديمة البناء في إسبانيا، فقد كانت قائمة قبل أن يغزو الرومان شبه جزيرة </a:t>
            </a:r>
            <a:r>
              <a:rPr lang="ar-SA" sz="2800" dirty="0" err="1">
                <a:solidFill>
                  <a:schemeClr val="tx1"/>
                </a:solidFill>
              </a:rPr>
              <a:t>إيبريا</a:t>
            </a:r>
            <a:r>
              <a:rPr lang="ar-SA" sz="2800" dirty="0">
                <a:solidFill>
                  <a:schemeClr val="tx1"/>
                </a:solidFill>
              </a:rPr>
              <a:t>، ومن ثم فهي مدينة </a:t>
            </a:r>
            <a:r>
              <a:rPr lang="ar-SA" sz="2800" dirty="0" err="1">
                <a:solidFill>
                  <a:schemeClr val="tx1"/>
                </a:solidFill>
              </a:rPr>
              <a:t>إيبرية</a:t>
            </a:r>
            <a:r>
              <a:rPr lang="ar-SA" sz="2800" dirty="0">
                <a:solidFill>
                  <a:schemeClr val="tx1"/>
                </a:solidFill>
              </a:rPr>
              <a:t> قديمة، وقد استولى عليها الرومان سنة 193م، وقبيل الفتح الإسلامي للأندلس، كانت طليطلة تتبوأ المكانة الأولى في </a:t>
            </a:r>
            <a:r>
              <a:rPr lang="ar-SA" sz="2800" dirty="0" err="1">
                <a:solidFill>
                  <a:schemeClr val="tx1"/>
                </a:solidFill>
              </a:rPr>
              <a:t>أسبانيا</a:t>
            </a:r>
            <a:r>
              <a:rPr lang="ar-SA" sz="2800" dirty="0">
                <a:solidFill>
                  <a:schemeClr val="tx1"/>
                </a:solidFill>
              </a:rPr>
              <a:t> القوطية سياسيًا ودينيا، ففضلاً عن كونها حاضرة القوط السياسية، فقد كانت الكرسي الأسقفي في أيبريا</a:t>
            </a:r>
            <a:r>
              <a:rPr lang="en-US" sz="2800" dirty="0" smtClean="0">
                <a:solidFill>
                  <a:schemeClr val="tx1"/>
                </a:solidFill>
              </a:rPr>
              <a:t>.</a:t>
            </a:r>
            <a:endParaRPr lang="ar-IQ" sz="2800" dirty="0" smtClean="0">
              <a:solidFill>
                <a:schemeClr val="tx1"/>
              </a:solidFill>
            </a:endParaRPr>
          </a:p>
          <a:p>
            <a:r>
              <a:rPr lang="ar-SA" sz="2800" dirty="0">
                <a:solidFill>
                  <a:schemeClr val="tx1"/>
                </a:solidFill>
              </a:rPr>
              <a:t>ومنذ أن انتصر الملك القوطي </a:t>
            </a:r>
            <a:r>
              <a:rPr lang="ar-SA" sz="2800" dirty="0" err="1">
                <a:solidFill>
                  <a:schemeClr val="tx1"/>
                </a:solidFill>
              </a:rPr>
              <a:t>ريكاريد</a:t>
            </a:r>
            <a:r>
              <a:rPr lang="ar-SA" sz="2800" dirty="0">
                <a:solidFill>
                  <a:schemeClr val="tx1"/>
                </a:solidFill>
              </a:rPr>
              <a:t> (</a:t>
            </a:r>
            <a:r>
              <a:rPr lang="en-US" sz="2800" dirty="0">
                <a:solidFill>
                  <a:schemeClr val="tx1"/>
                </a:solidFill>
              </a:rPr>
              <a:t>Ricardo</a:t>
            </a:r>
            <a:r>
              <a:rPr lang="ar-SA" sz="2800" dirty="0">
                <a:solidFill>
                  <a:schemeClr val="tx1"/>
                </a:solidFill>
              </a:rPr>
              <a:t>) للكاثوليكية واتخذها مذهبًا رسميًا للقوط سنة 587م؛ لذا علت مطرانيتها على سائر المطرانيات </a:t>
            </a:r>
            <a:r>
              <a:rPr lang="ar-SA" sz="2800" dirty="0" err="1">
                <a:solidFill>
                  <a:schemeClr val="tx1"/>
                </a:solidFill>
              </a:rPr>
              <a:t>الأسبانية</a:t>
            </a:r>
            <a:r>
              <a:rPr lang="ar-SA" sz="2800" dirty="0">
                <a:solidFill>
                  <a:schemeClr val="tx1"/>
                </a:solidFill>
              </a:rPr>
              <a:t>، فصارت منذ ذلك الحين مدينة الملوك و"قاعدة القوط ودار مملكتهم ومنها كانوا يغزون عدوّهم، وإليها كانت تجتمع </a:t>
            </a:r>
            <a:r>
              <a:rPr lang="ar-SA" sz="2800" dirty="0" err="1">
                <a:solidFill>
                  <a:schemeClr val="tx1"/>
                </a:solidFill>
              </a:rPr>
              <a:t>جنوهم</a:t>
            </a:r>
            <a:r>
              <a:rPr lang="ar-SA" sz="2800" dirty="0">
                <a:solidFill>
                  <a:schemeClr val="tx1"/>
                </a:solidFill>
              </a:rPr>
              <a:t>"، وظلت المدينة على هذه الحال حتى طرق المسلمون شبه جزيرة </a:t>
            </a:r>
            <a:r>
              <a:rPr lang="ar-SA" sz="2800" dirty="0" err="1">
                <a:solidFill>
                  <a:schemeClr val="tx1"/>
                </a:solidFill>
              </a:rPr>
              <a:t>إيبريا</a:t>
            </a:r>
            <a:r>
              <a:rPr lang="ar-SA" sz="2800" dirty="0">
                <a:solidFill>
                  <a:schemeClr val="tx1"/>
                </a:solidFill>
              </a:rPr>
              <a:t>/</a:t>
            </a:r>
            <a:r>
              <a:rPr lang="ar-SA" sz="2800" dirty="0" err="1">
                <a:solidFill>
                  <a:schemeClr val="tx1"/>
                </a:solidFill>
              </a:rPr>
              <a:t>أسبانيا</a:t>
            </a:r>
            <a:r>
              <a:rPr lang="ar-SA" sz="2800" dirty="0">
                <a:solidFill>
                  <a:schemeClr val="tx1"/>
                </a:solidFill>
              </a:rPr>
              <a:t> في عهد آخر ملوك القوط </a:t>
            </a:r>
            <a:r>
              <a:rPr lang="ar-SA" sz="2800" dirty="0" err="1">
                <a:solidFill>
                  <a:schemeClr val="tx1"/>
                </a:solidFill>
              </a:rPr>
              <a:t>لذريق</a:t>
            </a:r>
            <a:r>
              <a:rPr lang="ar-SA" sz="2800" dirty="0">
                <a:solidFill>
                  <a:schemeClr val="tx1"/>
                </a:solidFill>
              </a:rPr>
              <a:t>/</a:t>
            </a:r>
            <a:r>
              <a:rPr lang="ar-SA" sz="2800" dirty="0" err="1">
                <a:solidFill>
                  <a:schemeClr val="tx1"/>
                </a:solidFill>
              </a:rPr>
              <a:t>رودريك</a:t>
            </a:r>
            <a:r>
              <a:rPr lang="ar-SA" sz="2800" dirty="0">
                <a:solidFill>
                  <a:schemeClr val="tx1"/>
                </a:solidFill>
              </a:rPr>
              <a:t> </a:t>
            </a:r>
            <a:r>
              <a:rPr lang="en-US" sz="2800" dirty="0" err="1">
                <a:solidFill>
                  <a:schemeClr val="tx1"/>
                </a:solidFill>
              </a:rPr>
              <a:t>Roderic</a:t>
            </a:r>
            <a:r>
              <a:rPr lang="ar-SA" sz="2800" dirty="0">
                <a:solidFill>
                  <a:schemeClr val="tx1"/>
                </a:solidFill>
              </a:rPr>
              <a:t>)</a:t>
            </a:r>
            <a:r>
              <a:rPr lang="ar-SA" sz="2800" baseline="30000" dirty="0">
                <a:solidFill>
                  <a:schemeClr val="tx1"/>
                </a:solidFill>
              </a:rPr>
              <a:t>[1 </a:t>
            </a:r>
            <a:r>
              <a:rPr lang="ar-SA" sz="2800" dirty="0">
                <a:solidFill>
                  <a:schemeClr val="tx1"/>
                </a:solidFill>
              </a:rPr>
              <a:t>)</a:t>
            </a:r>
            <a:endParaRPr lang="en-US" sz="2800" dirty="0">
              <a:solidFill>
                <a:schemeClr val="tx1"/>
              </a:solidFill>
            </a:endParaRPr>
          </a:p>
          <a:p>
            <a:endParaRPr lang="en-US" sz="2800" dirty="0">
              <a:solidFill>
                <a:schemeClr val="tx1"/>
              </a:solidFill>
            </a:endParaRPr>
          </a:p>
          <a:p>
            <a:endParaRPr lang="ar-IQ" sz="2800" dirty="0">
              <a:solidFill>
                <a:schemeClr val="tx1"/>
              </a:solidFill>
            </a:endParaRPr>
          </a:p>
        </p:txBody>
      </p:sp>
    </p:spTree>
    <p:extLst>
      <p:ext uri="{BB962C8B-B14F-4D97-AF65-F5344CB8AC3E}">
        <p14:creationId xmlns:p14="http://schemas.microsoft.com/office/powerpoint/2010/main" val="705502985"/>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endParaRPr lang="ar-IQ"/>
          </a:p>
        </p:txBody>
      </p:sp>
    </p:spTree>
    <p:extLst>
      <p:ext uri="{BB962C8B-B14F-4D97-AF65-F5344CB8AC3E}">
        <p14:creationId xmlns:p14="http://schemas.microsoft.com/office/powerpoint/2010/main" val="70550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Autofit/>
          </a:bodyPr>
          <a:lstStyle/>
          <a:p>
            <a:r>
              <a:rPr lang="ar-SA" sz="2800" dirty="0">
                <a:solidFill>
                  <a:schemeClr val="tx1"/>
                </a:solidFill>
              </a:rPr>
              <a:t>في بدايات شهر رجب سنة 92هـ/711م عبرت القوات الإسلامية بقيادة طارق بن زياد العدوة المغربية باتجاه الأندلس، بعدما أتموا من قبل استكمال فتح بلاد المغرب العربي، وقد تمكن القوات من العبور، وقد مُني القوط بعدة هزائم سريعة، قبل أن تتجمع قواتهم بالقرب من وادي </a:t>
            </a:r>
            <a:r>
              <a:rPr lang="ar-SA" sz="2800" dirty="0" err="1">
                <a:solidFill>
                  <a:schemeClr val="tx1"/>
                </a:solidFill>
              </a:rPr>
              <a:t>لكّة</a:t>
            </a:r>
            <a:r>
              <a:rPr lang="ar-SA" sz="2800" dirty="0">
                <a:solidFill>
                  <a:schemeClr val="tx1"/>
                </a:solidFill>
              </a:rPr>
              <a:t> أو وادي بكه. ففي هذا السهل الصغير الذي تحده من الجنوب سلسلة من التلال العالية، وعلى ضفاف بحيرة </a:t>
            </a:r>
            <a:r>
              <a:rPr lang="ar-SA" sz="2800" dirty="0" err="1">
                <a:solidFill>
                  <a:schemeClr val="tx1"/>
                </a:solidFill>
              </a:rPr>
              <a:t>خنده</a:t>
            </a:r>
            <a:r>
              <a:rPr lang="ar-SA" sz="2800" dirty="0">
                <a:solidFill>
                  <a:schemeClr val="tx1"/>
                </a:solidFill>
              </a:rPr>
              <a:t> ونهر "</a:t>
            </a:r>
            <a:r>
              <a:rPr lang="ar-SA" sz="2800" dirty="0" err="1">
                <a:solidFill>
                  <a:schemeClr val="tx1"/>
                </a:solidFill>
              </a:rPr>
              <a:t>بارباتي</a:t>
            </a:r>
            <a:r>
              <a:rPr lang="ar-SA" sz="2800" dirty="0">
                <a:solidFill>
                  <a:schemeClr val="tx1"/>
                </a:solidFill>
              </a:rPr>
              <a:t>" تلاقى العرب والقوط، وذلك في الثامن والعشرين من شهر رمضان سنة 92/17 يوليه سنة 711 م. وفرق النهر بين الجيشين مدى أيام ثلاثة شغلت بالمعارك البسيطة. وفي اليوم الرابع التحم الجيشان ونشبت بينهما معركة عامة</a:t>
            </a:r>
            <a:r>
              <a:rPr lang="ar-SA" sz="2800" baseline="30000" dirty="0">
                <a:solidFill>
                  <a:schemeClr val="tx1"/>
                </a:solidFill>
              </a:rPr>
              <a:t>[2]</a:t>
            </a:r>
            <a:r>
              <a:rPr lang="ar-SA" sz="2800" dirty="0">
                <a:solidFill>
                  <a:schemeClr val="tx1"/>
                </a:solidFill>
              </a:rPr>
              <a:t>، سحق فيها المسلمون الجيش القوطي، وكان قد تجمع فيه كبار رجال الدولة والفرسان؛ لذا كانت الهزيمة تعني صعوبة المواجهة الكبرى مرة أخرى، وهو ما تحقق، ولم يكن والحال هذه سوى أن يسرع طارق بن زياد خطاه نحو عاصمة القوط "طُليطلة"، وهو ما تم له.</a:t>
            </a:r>
            <a:endParaRPr lang="en-US" sz="2800" dirty="0">
              <a:solidFill>
                <a:schemeClr val="tx1"/>
              </a:solidFill>
            </a:endParaRPr>
          </a:p>
          <a:p>
            <a:endParaRPr lang="ar-IQ" sz="2800" dirty="0">
              <a:solidFill>
                <a:schemeClr val="tx1"/>
              </a:solidFill>
            </a:endParaRPr>
          </a:p>
        </p:txBody>
      </p:sp>
    </p:spTree>
    <p:extLst>
      <p:ext uri="{BB962C8B-B14F-4D97-AF65-F5344CB8AC3E}">
        <p14:creationId xmlns:p14="http://schemas.microsoft.com/office/powerpoint/2010/main" val="70550298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Autofit/>
          </a:bodyPr>
          <a:lstStyle/>
          <a:p>
            <a:pPr algn="just"/>
            <a:r>
              <a:rPr lang="ar-SA" sz="2400" dirty="0">
                <a:solidFill>
                  <a:schemeClr val="tx1"/>
                </a:solidFill>
              </a:rPr>
              <a:t>يقول ابن عُذارى: "لما فتح طارق طُليطلة وجدَ بها بيت الملوك ففتحه فوجد فيه زبور داود في ورقات الذهب مكتوباً بماء ياقوت محلول من عجيب العمل الذي لم يكد يُر مثله، ومائدة سليمان، ووجد فيه أربعة وعشرين تاجاً منظمة بعدد ملوك </a:t>
            </a:r>
            <a:r>
              <a:rPr lang="ar-SA" sz="2400" dirty="0" err="1">
                <a:solidFill>
                  <a:schemeClr val="tx1"/>
                </a:solidFill>
              </a:rPr>
              <a:t>القوطيين</a:t>
            </a:r>
            <a:r>
              <a:rPr lang="ar-SA" sz="2400" dirty="0">
                <a:solidFill>
                  <a:schemeClr val="tx1"/>
                </a:solidFill>
              </a:rPr>
              <a:t> بالأندلس: إذا تُوفي أحدهم جعل تاجَه بذلك البيت، وفعل الملك بعده لنفسه غيره، جرت عوائدهم على ذلك ووجد فيه قاعة كبيرة مملوءة بإكسير الكيمياء فحمل ذلك كله إلى الوليد بن عبد الملك"</a:t>
            </a:r>
            <a:r>
              <a:rPr lang="ar-SA" sz="2400" baseline="30000" dirty="0">
                <a:solidFill>
                  <a:schemeClr val="tx1"/>
                </a:solidFill>
              </a:rPr>
              <a:t>[3]</a:t>
            </a:r>
            <a:r>
              <a:rPr lang="ar-SA" sz="2400" dirty="0">
                <a:solidFill>
                  <a:schemeClr val="tx1"/>
                </a:solidFill>
              </a:rPr>
              <a:t> في دمشق.</a:t>
            </a:r>
            <a:endParaRPr lang="en-US" sz="2400" dirty="0">
              <a:solidFill>
                <a:schemeClr val="tx1"/>
              </a:solidFill>
            </a:endParaRPr>
          </a:p>
          <a:p>
            <a:pPr algn="just"/>
            <a:r>
              <a:rPr lang="ar-SA" sz="2400" dirty="0">
                <a:solidFill>
                  <a:schemeClr val="tx1"/>
                </a:solidFill>
              </a:rPr>
              <a:t>ومنذ ذلك الحين خضعت طُليطلة كما بقيت مدن الأندلس للحكم الإسلامي، وتعاقب عليها ولاة الأمويين، ثم دخلت في مرحلة من التصارع الداخلي بين </a:t>
            </a:r>
            <a:r>
              <a:rPr lang="ar-SA" sz="2400" dirty="0" err="1">
                <a:solidFill>
                  <a:schemeClr val="tx1"/>
                </a:solidFill>
              </a:rPr>
              <a:t>عصبيتها</a:t>
            </a:r>
            <a:r>
              <a:rPr lang="ar-SA" sz="2400" dirty="0">
                <a:solidFill>
                  <a:schemeClr val="tx1"/>
                </a:solidFill>
              </a:rPr>
              <a:t> العربية من قيسية </a:t>
            </a:r>
            <a:r>
              <a:rPr lang="ar-SA" sz="2400" dirty="0" err="1">
                <a:solidFill>
                  <a:schemeClr val="tx1"/>
                </a:solidFill>
              </a:rPr>
              <a:t>ومضرية</a:t>
            </a:r>
            <a:r>
              <a:rPr lang="ar-SA" sz="2400" dirty="0">
                <a:solidFill>
                  <a:schemeClr val="tx1"/>
                </a:solidFill>
              </a:rPr>
              <a:t>، حتى جاءها عبد الرحمن الداخل، فتمكن من إخضاع الجزيرة للحكم الأموي في الأندلس هذه المرة سنة 138هـ وظلت الأندلس كما طُليطلة على هذه الحال من الوحدة والتبعية للحكم الأموي حتى بداية القرن الخامس الهجري مع انقضاء الدولة العامرية التي كانت تدين اسمًا للأمويين، وإن شاب المدينة بعض الثورات على حكم الأمويين كما حدث في بداية عصر الأمير عبد الرحمن الناصر حين تمرد بها أحد زعماء المولّدين لُبّ بن </a:t>
            </a:r>
            <a:r>
              <a:rPr lang="ar-SA" sz="2400" dirty="0" err="1">
                <a:solidFill>
                  <a:schemeClr val="tx1"/>
                </a:solidFill>
              </a:rPr>
              <a:t>الطربيشة</a:t>
            </a:r>
            <a:r>
              <a:rPr lang="ar-SA" sz="2400" dirty="0">
                <a:solidFill>
                  <a:schemeClr val="tx1"/>
                </a:solidFill>
              </a:rPr>
              <a:t>، فأرسل إليه الناصر جيشه، واستمر الحصار مدة عامين، حتى نضبت موارد المدينة، وخبَت عزائم أهلها، واضطرت في نهاية المطاف إلى التسليم والإذعان سنة 308هـ</a:t>
            </a:r>
            <a:r>
              <a:rPr lang="ar-SA" sz="2400" baseline="30000" dirty="0">
                <a:solidFill>
                  <a:schemeClr val="tx1"/>
                </a:solidFill>
              </a:rPr>
              <a:t>[4]</a:t>
            </a:r>
            <a:r>
              <a:rPr lang="ar-SA" sz="2400" dirty="0">
                <a:solidFill>
                  <a:schemeClr val="tx1"/>
                </a:solidFill>
              </a:rPr>
              <a:t>.</a:t>
            </a:r>
            <a:endParaRPr lang="en-US" sz="2400" dirty="0">
              <a:solidFill>
                <a:schemeClr val="tx1"/>
              </a:solidFill>
            </a:endParaRPr>
          </a:p>
          <a:p>
            <a:pPr algn="just"/>
            <a:endParaRPr lang="ar-IQ" sz="2400" dirty="0">
              <a:solidFill>
                <a:schemeClr val="tx1"/>
              </a:solidFill>
            </a:endParaRPr>
          </a:p>
        </p:txBody>
      </p:sp>
    </p:spTree>
    <p:extLst>
      <p:ext uri="{BB962C8B-B14F-4D97-AF65-F5344CB8AC3E}">
        <p14:creationId xmlns:p14="http://schemas.microsoft.com/office/powerpoint/2010/main" val="70550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Autofit/>
          </a:bodyPr>
          <a:lstStyle/>
          <a:p>
            <a:pPr algn="just"/>
            <a:r>
              <a:rPr lang="ar-SA" sz="2400" dirty="0">
                <a:solidFill>
                  <a:schemeClr val="tx1"/>
                </a:solidFill>
              </a:rPr>
              <a:t>كانت طليطلة عاصمة القوط قبل دخول الإسلام، ولأنها أهم وأقرب الثغور، فإن الهجمات النصرانية كانت لا تتوانى منذئذ في الهجوم على قرى ومناطق وحصون طُليطلة</a:t>
            </a:r>
            <a:endParaRPr lang="en-US" sz="2400" dirty="0">
              <a:solidFill>
                <a:schemeClr val="tx1"/>
              </a:solidFill>
            </a:endParaRPr>
          </a:p>
          <a:p>
            <a:pPr algn="just"/>
            <a:r>
              <a:rPr lang="ar-SA" sz="2400" dirty="0">
                <a:solidFill>
                  <a:schemeClr val="tx1"/>
                </a:solidFill>
              </a:rPr>
              <a:t>مواقع التواصل</a:t>
            </a:r>
            <a:endParaRPr lang="en-US" sz="2400" dirty="0">
              <a:solidFill>
                <a:schemeClr val="tx1"/>
              </a:solidFill>
            </a:endParaRPr>
          </a:p>
          <a:p>
            <a:pPr algn="just"/>
            <a:r>
              <a:rPr lang="en-US" sz="2400" dirty="0">
                <a:solidFill>
                  <a:schemeClr val="tx1"/>
                </a:solidFill>
              </a:rPr>
              <a:t> </a:t>
            </a:r>
            <a:r>
              <a:rPr lang="ar-SA" sz="2400" dirty="0">
                <a:solidFill>
                  <a:schemeClr val="tx1"/>
                </a:solidFill>
              </a:rPr>
              <a:t> حين سقطت الدولة العامرية ومعها الخلافة الأموية في الأندلس، مع ظهور الفتنة البربرية الكبرى في قرطبة انفرط عقد الأندلس، واستقل كل أمير بمنطقته، فظهرت حقبة ملوك الطوائف، وكانت طُليطلة من نصيب بني ذي النون الذين تعود أصولهم إلى البربر، وكانوا قد حاذوا ثقة الأمويين في القرن الرابع الهجري، على أن استقلالهم لهذه المنطقة كان قصيرًا مقارنة بملوك الطوائف الآخرين؛ فقد كانت هذه المنطقة التي تُسمى "الثغر الأوسط" لمتاخمة حدودها للممالك الإسبانية النصرانية، واعتبارها بذلك حاجز الدولة الإسلامية وجناحها الشمالي الأوسط ضد عدوان النصارى؛ لذا وفي ظل حالة التمزق التي شهدتها الأندلس منذ مستهل القرن الخامس الهجري الذي تزامن مع صعود قوة الإسبان الكاثوليك في الشمال، ولما كانت طليطلة عاصمة القوط قبل دخول الإسلام، ولأنها أهم وأقرب الثغور، فإن الهجمات النصرانية كانت لا تتوانى منذئذ في الهجوم على قرى ومناطق وحصون طُليطلة.</a:t>
            </a:r>
            <a:endParaRPr lang="en-US" sz="2400" dirty="0">
              <a:solidFill>
                <a:schemeClr val="tx1"/>
              </a:solidFill>
            </a:endParaRPr>
          </a:p>
          <a:p>
            <a:endParaRPr lang="ar-IQ" sz="2400" dirty="0">
              <a:solidFill>
                <a:schemeClr val="tx1"/>
              </a:solidFill>
            </a:endParaRPr>
          </a:p>
        </p:txBody>
      </p:sp>
    </p:spTree>
    <p:extLst>
      <p:ext uri="{BB962C8B-B14F-4D97-AF65-F5344CB8AC3E}">
        <p14:creationId xmlns:p14="http://schemas.microsoft.com/office/powerpoint/2010/main" val="705502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3624"/>
            <a:ext cx="8568952" cy="6117704"/>
          </a:xfrm>
        </p:spPr>
        <p:txBody>
          <a:bodyPr>
            <a:normAutofit lnSpcReduction="10000"/>
          </a:bodyPr>
          <a:lstStyle/>
          <a:p>
            <a:r>
              <a:rPr lang="ar-SA" sz="2600" b="1" dirty="0">
                <a:solidFill>
                  <a:schemeClr val="tx1"/>
                </a:solidFill>
              </a:rPr>
              <a:t>حضارة </a:t>
            </a:r>
            <a:r>
              <a:rPr lang="ar-SA" sz="2600" b="1" dirty="0" err="1">
                <a:solidFill>
                  <a:schemeClr val="tx1"/>
                </a:solidFill>
              </a:rPr>
              <a:t>طليطلة</a:t>
            </a:r>
            <a:endParaRPr lang="en-US" sz="2600" dirty="0">
              <a:solidFill>
                <a:schemeClr val="tx1"/>
              </a:solidFill>
            </a:endParaRPr>
          </a:p>
          <a:p>
            <a:r>
              <a:rPr lang="ar-SA" sz="2600" dirty="0">
                <a:solidFill>
                  <a:schemeClr val="tx1"/>
                </a:solidFill>
              </a:rPr>
              <a:t>لقد ازدهرت هذه المدينة الأندلسية ازدهارًا حضاريًا فريدًا على كافة المستويات العلمية والاقتصادية والعمرانية، فاقتصاديًا فإنها تميزت باقتصاد زاهر تعددت فيه الموارد، وتنوعت ما بين زراعة ورعي وتعدين وصناعة؛ فالزراعة في </a:t>
            </a:r>
            <a:r>
              <a:rPr lang="ar-SA" sz="2600" dirty="0" err="1">
                <a:solidFill>
                  <a:schemeClr val="tx1"/>
                </a:solidFill>
              </a:rPr>
              <a:t>طليطلة</a:t>
            </a:r>
            <a:r>
              <a:rPr lang="ar-SA" sz="2600" dirty="0">
                <a:solidFill>
                  <a:schemeClr val="tx1"/>
                </a:solidFill>
              </a:rPr>
              <a:t> كانت على درجة ملحوظة من الازدهار في عصرها الإسلامي؛ فقد كثرت بساتينها وأينعت جناتها، وأنتجت فواكه "عديمة المثل لا يُحيط بها تكييف ولا تحصيل"؛ وذلك لعدة أسباب من أهمها وجود أراض شاسعة فسيحة صالحة للزراعة حولها، وتميز أهلها بفنون الري؛ فقد عرفوا النواعير والقواديس والقنوات التي يجري فيها الماء إلى البساتين المحدقة بالمدينة.</a:t>
            </a:r>
            <a:endParaRPr lang="en-US" sz="2600" dirty="0">
              <a:solidFill>
                <a:schemeClr val="tx1"/>
              </a:solidFill>
            </a:endParaRPr>
          </a:p>
          <a:p>
            <a:r>
              <a:rPr lang="ar-SA" sz="2600" dirty="0">
                <a:solidFill>
                  <a:schemeClr val="tx1"/>
                </a:solidFill>
              </a:rPr>
              <a:t> لقد كان من حسن حظ المدينة أن ارتبط ببلاط ملوكها بني ذي النون بعض علماء الزراعة الأندلسيين المشاهير مثل العلامة ابن بصّال </a:t>
            </a:r>
            <a:r>
              <a:rPr lang="ar-SA" sz="2600" dirty="0" err="1">
                <a:solidFill>
                  <a:schemeClr val="tx1"/>
                </a:solidFill>
              </a:rPr>
              <a:t>الطُليطلي</a:t>
            </a:r>
            <a:r>
              <a:rPr lang="ar-SA" sz="2600" dirty="0">
                <a:solidFill>
                  <a:schemeClr val="tx1"/>
                </a:solidFill>
              </a:rPr>
              <a:t> الذي أجرى تجارب عديدة على كثير من النباتات، واستنبط الكثير من طرق الفلاحة، كانت هذه التجارب المصادر الأساسية التي اعتمد عليها العالم ابن العوام الإشبيلي في تأليف كتابه الضخم "الفلاحة الأندلسية"، ويبدو أنهم استثمروا هذه الخبرة العلمية في تحسين </a:t>
            </a:r>
            <a:r>
              <a:rPr lang="ar-SA" sz="2600" dirty="0" err="1">
                <a:solidFill>
                  <a:schemeClr val="tx1"/>
                </a:solidFill>
              </a:rPr>
              <a:t>مزروعاتهم</a:t>
            </a:r>
            <a:r>
              <a:rPr lang="ar-SA" sz="2600" dirty="0">
                <a:solidFill>
                  <a:schemeClr val="tx1"/>
                </a:solidFill>
              </a:rPr>
              <a:t>، فقد ذكر بعض المؤرخين أن ثمرة الجلنار كان عندهم في قدر الرمّانة، وأن الشجرة لديهم يكون فيها أنواع من الثمر</a:t>
            </a:r>
            <a:r>
              <a:rPr lang="ar-SA" sz="2600" baseline="30000" dirty="0">
                <a:solidFill>
                  <a:schemeClr val="tx1"/>
                </a:solidFill>
              </a:rPr>
              <a:t>[5]</a:t>
            </a:r>
            <a:r>
              <a:rPr lang="ar-SA" sz="2600" dirty="0">
                <a:solidFill>
                  <a:schemeClr val="tx1"/>
                </a:solidFill>
              </a:rPr>
              <a:t>!</a:t>
            </a:r>
            <a:endParaRPr lang="en-US" sz="2600" dirty="0">
              <a:solidFill>
                <a:schemeClr val="tx1"/>
              </a:solidFill>
            </a:endParaRPr>
          </a:p>
          <a:p>
            <a:endParaRPr lang="ar-IQ" dirty="0"/>
          </a:p>
        </p:txBody>
      </p:sp>
    </p:spTree>
    <p:extLst>
      <p:ext uri="{BB962C8B-B14F-4D97-AF65-F5344CB8AC3E}">
        <p14:creationId xmlns:p14="http://schemas.microsoft.com/office/powerpoint/2010/main" val="705502985"/>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91616"/>
            <a:ext cx="8568952" cy="6117704"/>
          </a:xfrm>
        </p:spPr>
        <p:txBody>
          <a:bodyPr>
            <a:normAutofit fontScale="92500" lnSpcReduction="10000"/>
          </a:bodyPr>
          <a:lstStyle/>
          <a:p>
            <a:r>
              <a:rPr lang="ar-SA" sz="2400" dirty="0">
                <a:solidFill>
                  <a:schemeClr val="tx1"/>
                </a:solidFill>
              </a:rPr>
              <a:t>لقد وقف أصحاب الموسوعات العلمية والتراجم مثل أبو الوليد الأزدي (ت 403هـ) صاحب موسوعة "تاريخ العلماء بالأندلس"، وابن </a:t>
            </a:r>
            <a:r>
              <a:rPr lang="ar-SA" sz="2400" dirty="0" err="1">
                <a:solidFill>
                  <a:schemeClr val="tx1"/>
                </a:solidFill>
              </a:rPr>
              <a:t>بشكوال</a:t>
            </a:r>
            <a:r>
              <a:rPr lang="ar-SA" sz="2400" dirty="0">
                <a:solidFill>
                  <a:schemeClr val="tx1"/>
                </a:solidFill>
              </a:rPr>
              <a:t> صاحب "الصلة في تاريخ أئمة الأندلس" مع عشرات العلماء من أهل طُليطلة، هؤلاء العلماء منهم من كان من علماء القراءات، ومنهم رجال الحديث، ومنهم من كان من القضاة، ومنهم المفتون والأعيان، ومنهم من رحل إلى المشرق لطلب العلم فمكث به سنينًا، ومنهم من لم يخرج من بلده، ومنهم من عيّنه الأمويون في مدن الأندلس في مناصب عالية لمكانتهم العلمية المرموقة</a:t>
            </a:r>
            <a:r>
              <a:rPr lang="ar-SA" sz="2400" dirty="0" smtClean="0">
                <a:solidFill>
                  <a:schemeClr val="tx1"/>
                </a:solidFill>
              </a:rPr>
              <a:t>.</a:t>
            </a:r>
            <a:endParaRPr lang="en-US" sz="2400" dirty="0">
              <a:solidFill>
                <a:schemeClr val="tx1"/>
              </a:solidFill>
            </a:endParaRPr>
          </a:p>
          <a:p>
            <a:r>
              <a:rPr lang="ar-SA" sz="2400" dirty="0">
                <a:solidFill>
                  <a:schemeClr val="tx1"/>
                </a:solidFill>
              </a:rPr>
              <a:t> لذا فإننا نلحظ أن لأهل </a:t>
            </a:r>
            <a:r>
              <a:rPr lang="ar-SA" sz="2400" dirty="0" err="1">
                <a:solidFill>
                  <a:schemeClr val="tx1"/>
                </a:solidFill>
              </a:rPr>
              <a:t>طليطلة</a:t>
            </a:r>
            <a:r>
              <a:rPr lang="ar-SA" sz="2400" dirty="0">
                <a:solidFill>
                  <a:schemeClr val="tx1"/>
                </a:solidFill>
              </a:rPr>
              <a:t> مكانة مهمة في الأندلس على المستوى العلمي والفكري، فهذا أبان بن محمد بن دينار الفقيه الذي وثق في علمه وفقهه </a:t>
            </a:r>
            <a:r>
              <a:rPr lang="ar-SA" sz="2400" dirty="0" err="1">
                <a:solidFill>
                  <a:schemeClr val="tx1"/>
                </a:solidFill>
              </a:rPr>
              <a:t>الطليطليون</a:t>
            </a:r>
            <a:r>
              <a:rPr lang="ar-SA" sz="2400" baseline="30000" dirty="0">
                <a:solidFill>
                  <a:schemeClr val="tx1"/>
                </a:solidFill>
              </a:rPr>
              <a:t>[6]</a:t>
            </a:r>
            <a:r>
              <a:rPr lang="ar-SA" sz="2400" dirty="0">
                <a:solidFill>
                  <a:schemeClr val="tx1"/>
                </a:solidFill>
              </a:rPr>
              <a:t>، ومثله أحمد بن الوليد بن عبد الخالق </a:t>
            </a:r>
            <a:r>
              <a:rPr lang="ar-SA" sz="2400" dirty="0" err="1">
                <a:solidFill>
                  <a:schemeClr val="tx1"/>
                </a:solidFill>
              </a:rPr>
              <a:t>الطليطلي</a:t>
            </a:r>
            <a:r>
              <a:rPr lang="ar-SA" sz="2400" dirty="0">
                <a:solidFill>
                  <a:schemeClr val="tx1"/>
                </a:solidFill>
              </a:rPr>
              <a:t> الذي ولي قضاء </a:t>
            </a:r>
            <a:r>
              <a:rPr lang="ar-SA" sz="2400" dirty="0" err="1">
                <a:solidFill>
                  <a:schemeClr val="tx1"/>
                </a:solidFill>
              </a:rPr>
              <a:t>طليطلة</a:t>
            </a:r>
            <a:r>
              <a:rPr lang="ar-SA" sz="2400" dirty="0">
                <a:solidFill>
                  <a:schemeClr val="tx1"/>
                </a:solidFill>
              </a:rPr>
              <a:t> وجيان، وكان قاضيًا ابن قاض</a:t>
            </a:r>
            <a:r>
              <a:rPr lang="ar-SA" sz="2400" baseline="30000" dirty="0">
                <a:solidFill>
                  <a:schemeClr val="tx1"/>
                </a:solidFill>
              </a:rPr>
              <a:t>[7]</a:t>
            </a:r>
            <a:r>
              <a:rPr lang="ar-SA" sz="2400" dirty="0">
                <a:solidFill>
                  <a:schemeClr val="tx1"/>
                </a:solidFill>
              </a:rPr>
              <a:t>،  وأيوب بن سليمان من أهل </a:t>
            </a:r>
            <a:r>
              <a:rPr lang="ar-SA" sz="2400" dirty="0" err="1" smtClean="0">
                <a:solidFill>
                  <a:schemeClr val="tx1"/>
                </a:solidFill>
              </a:rPr>
              <a:t>طليط</a:t>
            </a:r>
            <a:r>
              <a:rPr lang="ar-IQ" sz="2400" dirty="0" smtClean="0">
                <a:solidFill>
                  <a:schemeClr val="tx1"/>
                </a:solidFill>
              </a:rPr>
              <a:t>ة</a:t>
            </a:r>
          </a:p>
          <a:p>
            <a:r>
              <a:rPr lang="ar-SA" sz="2400" dirty="0">
                <a:solidFill>
                  <a:schemeClr val="tx1"/>
                </a:solidFill>
              </a:rPr>
              <a:t>ومن أهل </a:t>
            </a:r>
            <a:r>
              <a:rPr lang="ar-SA" sz="2400" dirty="0" err="1">
                <a:solidFill>
                  <a:schemeClr val="tx1"/>
                </a:solidFill>
              </a:rPr>
              <a:t>طليطلة</a:t>
            </a:r>
            <a:r>
              <a:rPr lang="ar-SA" sz="2400" dirty="0">
                <a:solidFill>
                  <a:schemeClr val="tx1"/>
                </a:solidFill>
              </a:rPr>
              <a:t> من جاب المشرق والمغرب طلبًا للعلم، مثل تمّام بن عبد الله بن تمام </a:t>
            </a:r>
            <a:r>
              <a:rPr lang="ar-SA" sz="2400" dirty="0" err="1">
                <a:solidFill>
                  <a:schemeClr val="tx1"/>
                </a:solidFill>
              </a:rPr>
              <a:t>المعافرى</a:t>
            </a:r>
            <a:r>
              <a:rPr lang="ar-SA" sz="2400" dirty="0">
                <a:solidFill>
                  <a:schemeClr val="tx1"/>
                </a:solidFill>
              </a:rPr>
              <a:t> (ت 377هـ)، الذي سمع وأخد عن علماء مكة والشام وغزة والقيروان، وأضحى له شأنه في بلده بعد رجوعه من رحلة الحج والعلم</a:t>
            </a:r>
            <a:r>
              <a:rPr lang="ar-SA" sz="2400" baseline="30000" dirty="0">
                <a:solidFill>
                  <a:schemeClr val="tx1"/>
                </a:solidFill>
              </a:rPr>
              <a:t>[9]</a:t>
            </a:r>
            <a:r>
              <a:rPr lang="ar-SA" sz="2400" dirty="0">
                <a:solidFill>
                  <a:schemeClr val="tx1"/>
                </a:solidFill>
              </a:rPr>
              <a:t>. ويبدو أن </a:t>
            </a:r>
            <a:r>
              <a:rPr lang="ar-SA" sz="2400" dirty="0" err="1">
                <a:solidFill>
                  <a:schemeClr val="tx1"/>
                </a:solidFill>
              </a:rPr>
              <a:t>المعافريين</a:t>
            </a:r>
            <a:r>
              <a:rPr lang="ar-SA" sz="2400" dirty="0">
                <a:solidFill>
                  <a:schemeClr val="tx1"/>
                </a:solidFill>
              </a:rPr>
              <a:t> - وهي القبيلة العربية اليمنية الأصل - كان لهم شأنهم العلمي في طُليطلة فقد برز منهم أيضًا بعد ذلك أحمد بن خلف بن أحمد </a:t>
            </a:r>
            <a:r>
              <a:rPr lang="ar-SA" sz="2400" dirty="0" err="1">
                <a:solidFill>
                  <a:schemeClr val="tx1"/>
                </a:solidFill>
              </a:rPr>
              <a:t>المعافري</a:t>
            </a:r>
            <a:r>
              <a:rPr lang="ar-SA" sz="2400" dirty="0">
                <a:solidFill>
                  <a:schemeClr val="tx1"/>
                </a:solidFill>
              </a:rPr>
              <a:t> "كان من أهل العلم والدين والفضل. وكان يحفظ موطأ مالك"</a:t>
            </a:r>
            <a:r>
              <a:rPr lang="ar-SA" sz="2400" baseline="30000" dirty="0">
                <a:solidFill>
                  <a:schemeClr val="tx1"/>
                </a:solidFill>
              </a:rPr>
              <a:t>[10]</a:t>
            </a:r>
            <a:r>
              <a:rPr lang="ar-SA" sz="2400" dirty="0">
                <a:solidFill>
                  <a:schemeClr val="tx1"/>
                </a:solidFill>
              </a:rPr>
              <a:t>، وعبد الله بن سُليمان </a:t>
            </a:r>
            <a:r>
              <a:rPr lang="ar-SA" sz="2400" dirty="0" err="1">
                <a:solidFill>
                  <a:schemeClr val="tx1"/>
                </a:solidFill>
              </a:rPr>
              <a:t>المعافري</a:t>
            </a:r>
            <a:r>
              <a:rPr lang="ar-SA" sz="2400" dirty="0">
                <a:solidFill>
                  <a:schemeClr val="tx1"/>
                </a:solidFill>
              </a:rPr>
              <a:t> "كان من أهل العلم والفضل والخير، وكان الأغلب عليه الحديث والآثار والآداب والقراءات. وكان كثير الكتب جلها بخطّه"</a:t>
            </a:r>
            <a:r>
              <a:rPr lang="ar-SA" sz="2400" baseline="30000" dirty="0">
                <a:solidFill>
                  <a:schemeClr val="tx1"/>
                </a:solidFill>
              </a:rPr>
              <a:t>[11]</a:t>
            </a:r>
            <a:r>
              <a:rPr lang="ar-SA" sz="2400" dirty="0">
                <a:solidFill>
                  <a:schemeClr val="tx1"/>
                </a:solidFill>
              </a:rPr>
              <a:t>، والقاضي الذكي سعيد بن يحيى بن سعيد </a:t>
            </a:r>
            <a:r>
              <a:rPr lang="ar-SA" sz="2400" dirty="0" err="1">
                <a:solidFill>
                  <a:schemeClr val="tx1"/>
                </a:solidFill>
              </a:rPr>
              <a:t>التجيبي</a:t>
            </a:r>
            <a:r>
              <a:rPr lang="ar-SA" sz="2400" dirty="0">
                <a:solidFill>
                  <a:schemeClr val="tx1"/>
                </a:solidFill>
              </a:rPr>
              <a:t> الذي توفي قُبيل سقوط </a:t>
            </a:r>
            <a:r>
              <a:rPr lang="ar-SA" sz="2400" dirty="0" err="1">
                <a:solidFill>
                  <a:schemeClr val="tx1"/>
                </a:solidFill>
              </a:rPr>
              <a:t>طليطلة</a:t>
            </a:r>
            <a:r>
              <a:rPr lang="ar-SA" sz="2400" dirty="0">
                <a:solidFill>
                  <a:schemeClr val="tx1"/>
                </a:solidFill>
              </a:rPr>
              <a:t> ببضع سنوات، قال ابن </a:t>
            </a:r>
            <a:r>
              <a:rPr lang="ar-SA" sz="2400" dirty="0" err="1">
                <a:solidFill>
                  <a:schemeClr val="tx1"/>
                </a:solidFill>
              </a:rPr>
              <a:t>بشكوال</a:t>
            </a:r>
            <a:r>
              <a:rPr lang="ar-SA" sz="2400" dirty="0">
                <a:solidFill>
                  <a:schemeClr val="tx1"/>
                </a:solidFill>
              </a:rPr>
              <a:t>: "كان حسن السيرة، جميل الأخلاق، دربا بالأحكام ثقة فيها، مبلو السداد"</a:t>
            </a:r>
            <a:r>
              <a:rPr lang="ar-SA" sz="2400" baseline="30000" dirty="0">
                <a:solidFill>
                  <a:schemeClr val="tx1"/>
                </a:solidFill>
              </a:rPr>
              <a:t>[12]</a:t>
            </a:r>
            <a:r>
              <a:rPr lang="ar-SA" sz="2400" dirty="0">
                <a:solidFill>
                  <a:schemeClr val="tx1"/>
                </a:solidFill>
              </a:rPr>
              <a:t>.</a:t>
            </a:r>
            <a:endParaRPr lang="en-US" sz="2400" dirty="0">
              <a:solidFill>
                <a:schemeClr val="tx1"/>
              </a:solidFill>
            </a:endParaRPr>
          </a:p>
          <a:p>
            <a:endParaRPr lang="ar-IQ" dirty="0"/>
          </a:p>
        </p:txBody>
      </p:sp>
    </p:spTree>
    <p:extLst>
      <p:ext uri="{BB962C8B-B14F-4D97-AF65-F5344CB8AC3E}">
        <p14:creationId xmlns:p14="http://schemas.microsoft.com/office/powerpoint/2010/main" val="7055029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3624"/>
            <a:ext cx="8568952" cy="6117704"/>
          </a:xfrm>
        </p:spPr>
        <p:txBody>
          <a:bodyPr/>
          <a:lstStyle/>
          <a:p>
            <a:pPr algn="just"/>
            <a:r>
              <a:rPr lang="ar-SA" sz="2400" b="1" dirty="0">
                <a:solidFill>
                  <a:schemeClr val="tx1"/>
                </a:solidFill>
              </a:rPr>
              <a:t>سقوط طُليطلة</a:t>
            </a:r>
            <a:r>
              <a:rPr lang="en-US" sz="2400" b="1" dirty="0">
                <a:solidFill>
                  <a:schemeClr val="tx1"/>
                </a:solidFill>
              </a:rPr>
              <a:t>!</a:t>
            </a:r>
            <a:endParaRPr lang="en-US" sz="2400" dirty="0">
              <a:solidFill>
                <a:schemeClr val="tx1"/>
              </a:solidFill>
            </a:endParaRPr>
          </a:p>
          <a:p>
            <a:pPr algn="just"/>
            <a:r>
              <a:rPr lang="ar-SA" sz="2400" dirty="0">
                <a:solidFill>
                  <a:schemeClr val="tx1"/>
                </a:solidFill>
              </a:rPr>
              <a:t>في لحظة من الشقاق بين ملوك الطوائف، وانشغالهم بمحاربة بعضهم البعض، استغل الملك ألفونسو السادس ملك </a:t>
            </a:r>
            <a:r>
              <a:rPr lang="ar-SA" sz="2400" dirty="0" err="1">
                <a:solidFill>
                  <a:schemeClr val="tx1"/>
                </a:solidFill>
              </a:rPr>
              <a:t>قشتالة</a:t>
            </a:r>
            <a:r>
              <a:rPr lang="ar-SA" sz="2400" dirty="0">
                <a:solidFill>
                  <a:schemeClr val="tx1"/>
                </a:solidFill>
              </a:rPr>
              <a:t> هذه اللحظة البائسة التي كان يمر بها المسلمون في الأندلس، بل إن بعض الروايات تشير إلى تواطؤ بعض ملوك الطوائف مع ألفونسو مثل المعتمد بن عباد ملك إشبيلية القريب والجار </a:t>
            </a:r>
            <a:r>
              <a:rPr lang="ar-SA" sz="2400" dirty="0" err="1">
                <a:solidFill>
                  <a:schemeClr val="tx1"/>
                </a:solidFill>
              </a:rPr>
              <a:t>لطليطلة</a:t>
            </a:r>
            <a:r>
              <a:rPr lang="ar-SA" sz="2400" dirty="0">
                <a:solidFill>
                  <a:schemeClr val="tx1"/>
                </a:solidFill>
              </a:rPr>
              <a:t> حين تفاهم مع ألفونسو على تركه لمحاربة بني ذي </a:t>
            </a:r>
            <a:r>
              <a:rPr lang="ar-SA" sz="2400" dirty="0" err="1">
                <a:solidFill>
                  <a:schemeClr val="tx1"/>
                </a:solidFill>
              </a:rPr>
              <a:t>النون،يقول</a:t>
            </a:r>
            <a:r>
              <a:rPr lang="ar-SA" sz="2400" dirty="0">
                <a:solidFill>
                  <a:schemeClr val="tx1"/>
                </a:solidFill>
              </a:rPr>
              <a:t> المؤرخ الألمعي محمد عبد الله عنان: "وهكذا عدمت </a:t>
            </a:r>
            <a:r>
              <a:rPr lang="ar-SA" sz="2400" dirty="0" err="1">
                <a:solidFill>
                  <a:schemeClr val="tx1"/>
                </a:solidFill>
              </a:rPr>
              <a:t>طليطلة</a:t>
            </a:r>
            <a:r>
              <a:rPr lang="ar-SA" sz="2400" dirty="0">
                <a:solidFill>
                  <a:schemeClr val="tx1"/>
                </a:solidFill>
              </a:rPr>
              <a:t> كل مصدر للعون الحقيقي، كل ذلك والموقف يتحرج، وألفونسو السادس ماض في غزواته المدمرة، حتى أضحت سهول </a:t>
            </a:r>
            <a:r>
              <a:rPr lang="ar-SA" sz="2400" dirty="0" err="1">
                <a:solidFill>
                  <a:schemeClr val="tx1"/>
                </a:solidFill>
              </a:rPr>
              <a:t>طليطلة</a:t>
            </a:r>
            <a:r>
              <a:rPr lang="ar-SA" sz="2400" dirty="0">
                <a:solidFill>
                  <a:schemeClr val="tx1"/>
                </a:solidFill>
              </a:rPr>
              <a:t> كلها خراباً يباباً. ولم يكن يخفى على عقلاء المسلمين أن الموقف عصيب، وأن سقوط </a:t>
            </a:r>
            <a:r>
              <a:rPr lang="ar-SA" sz="2400" dirty="0" err="1">
                <a:solidFill>
                  <a:schemeClr val="tx1"/>
                </a:solidFill>
              </a:rPr>
              <a:t>طليطلة</a:t>
            </a:r>
            <a:r>
              <a:rPr lang="ar-SA" sz="2400" dirty="0">
                <a:solidFill>
                  <a:schemeClr val="tx1"/>
                </a:solidFill>
              </a:rPr>
              <a:t> إحدى قواعد الأندلس العظمى في يد </a:t>
            </a:r>
            <a:r>
              <a:rPr lang="ar-SA" sz="2400" dirty="0" err="1">
                <a:solidFill>
                  <a:schemeClr val="tx1"/>
                </a:solidFill>
              </a:rPr>
              <a:t>قشتالة</a:t>
            </a:r>
            <a:r>
              <a:rPr lang="ar-SA" sz="2400" dirty="0">
                <a:solidFill>
                  <a:schemeClr val="tx1"/>
                </a:solidFill>
              </a:rPr>
              <a:t>، إنما هو نذير السقوط النهائي، وأن انهيار الحجر الأول في صرح الدولة الإسلامية، إنما هو بداية انهيار الصرح كله، فبادر جماعة منهم إلى الحث على الاتحاد واجتماع الكلمة إزاء الخطر المشترك، ونهض القاضي العلامة أبو الوليد الباجي"</a:t>
            </a:r>
            <a:r>
              <a:rPr lang="ar-SA" sz="2400" baseline="30000" dirty="0">
                <a:solidFill>
                  <a:schemeClr val="tx1"/>
                </a:solidFill>
              </a:rPr>
              <a:t>[13]</a:t>
            </a:r>
            <a:r>
              <a:rPr lang="ar-SA" sz="2400" dirty="0">
                <a:solidFill>
                  <a:schemeClr val="tx1"/>
                </a:solidFill>
              </a:rPr>
              <a:t>.</a:t>
            </a:r>
            <a:endParaRPr lang="en-US" sz="2400" dirty="0">
              <a:solidFill>
                <a:schemeClr val="tx1"/>
              </a:solidFill>
            </a:endParaRPr>
          </a:p>
          <a:p>
            <a:endParaRPr lang="ar-IQ" dirty="0"/>
          </a:p>
        </p:txBody>
      </p:sp>
    </p:spTree>
    <p:extLst>
      <p:ext uri="{BB962C8B-B14F-4D97-AF65-F5344CB8AC3E}">
        <p14:creationId xmlns:p14="http://schemas.microsoft.com/office/powerpoint/2010/main" val="705502985"/>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3624"/>
            <a:ext cx="8568952" cy="6117704"/>
          </a:xfrm>
        </p:spPr>
        <p:txBody>
          <a:bodyPr/>
          <a:lstStyle/>
          <a:p>
            <a:r>
              <a:rPr lang="ar-SA" sz="2400" dirty="0">
                <a:solidFill>
                  <a:schemeClr val="tx1"/>
                </a:solidFill>
              </a:rPr>
              <a:t>لكن جهود الإمام الباجي وغيره من عقلاء المسلمين في الأندلس ذهبت سدى، وفي خريف سنة 477هـ/1084م بدأ حصار الملك </a:t>
            </a:r>
            <a:r>
              <a:rPr lang="ar-SA" sz="2400" dirty="0" err="1">
                <a:solidFill>
                  <a:schemeClr val="tx1"/>
                </a:solidFill>
              </a:rPr>
              <a:t>القشتالي</a:t>
            </a:r>
            <a:r>
              <a:rPr lang="ar-SA" sz="2400" dirty="0">
                <a:solidFill>
                  <a:schemeClr val="tx1"/>
                </a:solidFill>
              </a:rPr>
              <a:t> للمدينة، ولمدة تسعة أشهر كاملة استمر هذا الحصار، ولم يكن ثمة معين من ملوك الطوائف الآخرين لهذه المدينة، بل تشير بعض الروايات إلى أن هؤلاء الملوك البائسين كانوا يُرسلون سفراءهم لألفونسو بالهدايا والتحف خشية على أنفسهم، وأنهم أذعنوا له بدفع الجزية التي فرضها عليهم، وفي نهاية المطاف، وبعد الجوع وقلة الأقوات وضعف العامة وانهيار المقاومة سلم أهل </a:t>
            </a:r>
            <a:r>
              <a:rPr lang="ar-SA" sz="2400" dirty="0" err="1">
                <a:solidFill>
                  <a:schemeClr val="tx1"/>
                </a:solidFill>
              </a:rPr>
              <a:t>طليطلة</a:t>
            </a:r>
            <a:r>
              <a:rPr lang="ar-SA" sz="2400" dirty="0">
                <a:solidFill>
                  <a:schemeClr val="tx1"/>
                </a:solidFill>
              </a:rPr>
              <a:t> مدينتهم وهم في ذلة وضعف إلى الملك الكاثوليكي في بداية شهر صفر سنة 478هـ/مايو 1085م</a:t>
            </a:r>
            <a:r>
              <a:rPr lang="ar-SA" sz="2400" dirty="0" smtClean="0">
                <a:solidFill>
                  <a:schemeClr val="tx1"/>
                </a:solidFill>
              </a:rPr>
              <a:t>.</a:t>
            </a:r>
            <a:endParaRPr lang="ar-IQ" sz="2400" dirty="0" smtClean="0">
              <a:solidFill>
                <a:schemeClr val="tx1"/>
              </a:solidFill>
            </a:endParaRPr>
          </a:p>
          <a:p>
            <a:r>
              <a:rPr lang="ar-SA" sz="2400" dirty="0">
                <a:solidFill>
                  <a:schemeClr val="tx1"/>
                </a:solidFill>
              </a:rPr>
              <a:t> </a:t>
            </a:r>
            <a:endParaRPr lang="en-US" sz="2400" dirty="0">
              <a:solidFill>
                <a:schemeClr val="tx1"/>
              </a:solidFill>
            </a:endParaRPr>
          </a:p>
          <a:p>
            <a:endParaRPr lang="en-US" sz="2400" dirty="0">
              <a:solidFill>
                <a:schemeClr val="tx1"/>
              </a:solidFill>
            </a:endParaRPr>
          </a:p>
          <a:p>
            <a:endParaRPr lang="ar-IQ" dirty="0"/>
          </a:p>
        </p:txBody>
      </p:sp>
    </p:spTree>
    <p:extLst>
      <p:ext uri="{BB962C8B-B14F-4D97-AF65-F5344CB8AC3E}">
        <p14:creationId xmlns:p14="http://schemas.microsoft.com/office/powerpoint/2010/main" val="705502985"/>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95</TotalTime>
  <Words>1047</Words>
  <Application>Microsoft Office PowerPoint</Application>
  <PresentationFormat>عرض على الشاشة (3:4)‏</PresentationFormat>
  <Paragraphs>30</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شكل موجة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6</cp:revision>
  <dcterms:created xsi:type="dcterms:W3CDTF">2020-02-18T08:56:16Z</dcterms:created>
  <dcterms:modified xsi:type="dcterms:W3CDTF">2020-02-20T15:06:09Z</dcterms:modified>
</cp:coreProperties>
</file>