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 id="2147483804" r:id="rId2"/>
  </p:sldMasterIdLst>
  <p:sldIdLst>
    <p:sldId id="256" r:id="rId3"/>
    <p:sldId id="257"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27/06/1441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27/06/1441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27/06/1441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27/06/1441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27/06/1441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27/06/1441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27/06/1441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27/06/1441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27/06/1441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1B8ABB09-4A1D-463E-8065-109CC2B7EFAA}" type="datetimeFigureOut">
              <a:rPr lang="ar-SA" smtClean="0"/>
              <a:t>27/06/1441</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B8ABB09-4A1D-463E-8065-109CC2B7EFAA}" type="datetimeFigureOut">
              <a:rPr lang="ar-SA" smtClean="0"/>
              <a:t>27/06/1441</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27/06/1441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568952" cy="5904656"/>
          </a:xfrm>
        </p:spPr>
        <p:txBody>
          <a:bodyPr>
            <a:normAutofit fontScale="77500" lnSpcReduction="20000"/>
          </a:bodyPr>
          <a:lstStyle/>
          <a:p>
            <a:pPr algn="r"/>
            <a:endParaRPr lang="ar-IQ" sz="2400" dirty="0">
              <a:solidFill>
                <a:schemeClr val="tx1"/>
              </a:solidFill>
            </a:endParaRPr>
          </a:p>
          <a:p>
            <a:pPr algn="r"/>
            <a:r>
              <a:rPr lang="ar-IQ" sz="2400" dirty="0" smtClean="0">
                <a:solidFill>
                  <a:schemeClr val="tx1"/>
                </a:solidFill>
              </a:rPr>
              <a:t>جامعة ديالى </a:t>
            </a:r>
          </a:p>
          <a:p>
            <a:pPr algn="r"/>
            <a:r>
              <a:rPr lang="ar-IQ" sz="2400" dirty="0" smtClean="0">
                <a:solidFill>
                  <a:schemeClr val="tx1"/>
                </a:solidFill>
              </a:rPr>
              <a:t>كلية التربية الاساسية </a:t>
            </a:r>
          </a:p>
          <a:p>
            <a:pPr algn="r"/>
            <a:r>
              <a:rPr lang="ar-IQ" sz="2400" dirty="0" smtClean="0">
                <a:solidFill>
                  <a:schemeClr val="tx1"/>
                </a:solidFill>
              </a:rPr>
              <a:t>قسم التاريخ</a:t>
            </a:r>
          </a:p>
          <a:p>
            <a:pPr algn="ctr"/>
            <a:r>
              <a:rPr lang="ar-IQ" sz="5200" dirty="0" smtClean="0">
                <a:solidFill>
                  <a:srgbClr val="FF0000"/>
                </a:solidFill>
                <a:latin typeface="Microsoft Sans Serif" pitchFamily="34" charset="0"/>
                <a:cs typeface="Microsoft Sans Serif" pitchFamily="34" charset="0"/>
              </a:rPr>
              <a:t>المــــوضوع </a:t>
            </a:r>
          </a:p>
          <a:p>
            <a:pPr algn="ctr"/>
            <a:endParaRPr lang="ar-IQ" sz="5200" dirty="0" smtClean="0">
              <a:solidFill>
                <a:srgbClr val="FFFF00"/>
              </a:solidFill>
              <a:latin typeface="Microsoft Sans Serif" pitchFamily="34" charset="0"/>
              <a:cs typeface="Microsoft Sans Serif" pitchFamily="34" charset="0"/>
            </a:endParaRPr>
          </a:p>
          <a:p>
            <a:pPr algn="ctr"/>
            <a:r>
              <a:rPr lang="ar-SA" sz="5200" dirty="0" smtClean="0">
                <a:solidFill>
                  <a:srgbClr val="FFFF00"/>
                </a:solidFill>
                <a:latin typeface="Microsoft Sans Serif" pitchFamily="34" charset="0"/>
                <a:cs typeface="Microsoft Sans Serif" pitchFamily="34" charset="0"/>
              </a:rPr>
              <a:t>مدينة </a:t>
            </a:r>
            <a:r>
              <a:rPr lang="ar-IQ" sz="5200" dirty="0" smtClean="0">
                <a:solidFill>
                  <a:srgbClr val="FFFF00"/>
                </a:solidFill>
                <a:latin typeface="Microsoft Sans Serif" pitchFamily="34" charset="0"/>
                <a:cs typeface="Microsoft Sans Serif" pitchFamily="34" charset="0"/>
              </a:rPr>
              <a:t>قرطبة</a:t>
            </a:r>
            <a:endParaRPr lang="ar-IQ" sz="5200" dirty="0" smtClean="0">
              <a:solidFill>
                <a:srgbClr val="FFFF00"/>
              </a:solidFill>
              <a:latin typeface="Microsoft Sans Serif" pitchFamily="34" charset="0"/>
              <a:cs typeface="Microsoft Sans Serif" pitchFamily="34" charset="0"/>
            </a:endParaRPr>
          </a:p>
          <a:p>
            <a:pPr algn="ctr"/>
            <a:r>
              <a:rPr lang="ar-IQ" sz="5200" dirty="0" smtClean="0">
                <a:solidFill>
                  <a:srgbClr val="FFFF00"/>
                </a:solidFill>
                <a:latin typeface="Microsoft Sans Serif" pitchFamily="34" charset="0"/>
                <a:cs typeface="Microsoft Sans Serif" pitchFamily="34" charset="0"/>
              </a:rPr>
              <a:t>استاذ المادة</a:t>
            </a:r>
          </a:p>
          <a:p>
            <a:pPr algn="ctr"/>
            <a:r>
              <a:rPr lang="ar-IQ" sz="5200" dirty="0" err="1" smtClean="0">
                <a:solidFill>
                  <a:srgbClr val="FFFF00"/>
                </a:solidFill>
                <a:latin typeface="Microsoft Sans Serif" pitchFamily="34" charset="0"/>
                <a:cs typeface="Microsoft Sans Serif" pitchFamily="34" charset="0"/>
              </a:rPr>
              <a:t>م.د</a:t>
            </a:r>
            <a:r>
              <a:rPr lang="ar-IQ" sz="5200" dirty="0" smtClean="0">
                <a:solidFill>
                  <a:srgbClr val="FFFF00"/>
                </a:solidFill>
                <a:latin typeface="Microsoft Sans Serif" pitchFamily="34" charset="0"/>
                <a:cs typeface="Microsoft Sans Serif" pitchFamily="34" charset="0"/>
              </a:rPr>
              <a:t> علي نايف </a:t>
            </a:r>
            <a:r>
              <a:rPr lang="ar-IQ" sz="5200" dirty="0" smtClean="0">
                <a:solidFill>
                  <a:srgbClr val="FFFF00"/>
                </a:solidFill>
                <a:latin typeface="Microsoft Sans Serif" pitchFamily="34" charset="0"/>
                <a:cs typeface="Microsoft Sans Serif" pitchFamily="34" charset="0"/>
              </a:rPr>
              <a:t>مجيد</a:t>
            </a:r>
          </a:p>
          <a:p>
            <a:pPr algn="ctr"/>
            <a:endParaRPr lang="ar-IQ" sz="5200" dirty="0">
              <a:solidFill>
                <a:srgbClr val="FFFF00"/>
              </a:solidFill>
              <a:latin typeface="Microsoft Sans Serif" pitchFamily="34" charset="0"/>
              <a:cs typeface="Microsoft Sans Serif" pitchFamily="34" charset="0"/>
            </a:endParaRPr>
          </a:p>
          <a:p>
            <a:pPr algn="ctr"/>
            <a:r>
              <a:rPr lang="ar-SA" sz="5200" dirty="0" smtClean="0">
                <a:solidFill>
                  <a:srgbClr val="FFFF00"/>
                </a:solidFill>
                <a:latin typeface="Microsoft Sans Serif" pitchFamily="34" charset="0"/>
                <a:cs typeface="Microsoft Sans Serif" pitchFamily="34" charset="0"/>
              </a:rPr>
              <a:t> </a:t>
            </a:r>
            <a:endParaRPr lang="ar-IQ" sz="5200" dirty="0">
              <a:solidFill>
                <a:srgbClr val="FFFF00"/>
              </a:solidFill>
              <a:latin typeface="Microsoft Sans Serif" pitchFamily="34" charset="0"/>
              <a:cs typeface="Microsoft Sans Serif" pitchFamily="34" charset="0"/>
            </a:endParaRPr>
          </a:p>
        </p:txBody>
      </p:sp>
    </p:spTree>
    <p:extLst>
      <p:ext uri="{BB962C8B-B14F-4D97-AF65-F5344CB8AC3E}">
        <p14:creationId xmlns:p14="http://schemas.microsoft.com/office/powerpoint/2010/main" val="294764516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rmAutofit fontScale="92500" lnSpcReduction="10000"/>
          </a:bodyPr>
          <a:lstStyle/>
          <a:p>
            <a:pPr algn="just"/>
            <a:r>
              <a:rPr lang="ar-SA" sz="2800" dirty="0"/>
              <a:t>قرطبة هي مدينة أندلسية تقع في الغرب </a:t>
            </a:r>
            <a:r>
              <a:rPr lang="ar-SA" sz="2800" dirty="0" err="1"/>
              <a:t>الأسباني</a:t>
            </a:r>
            <a:r>
              <a:rPr lang="ar-SA" sz="2800" dirty="0"/>
              <a:t> ، تتفرع سفوح جبالها من سلسلة جبال سيرا مورينا، الممتدة شمالي المدينة. وتمتد قرطبة على الضفة اليمنى لنهر الوادي الكبير، الذي ينحني طفيفا في مجراه نحو الغرب مؤلفا أهم طريق طبيعي في </a:t>
            </a:r>
            <a:r>
              <a:rPr lang="ar-SA" sz="2800" dirty="0" err="1"/>
              <a:t>أسبانيا</a:t>
            </a:r>
            <a:r>
              <a:rPr lang="ar-SA" sz="2800" dirty="0"/>
              <a:t> الجنوبية. وقرطبة مدينة </a:t>
            </a:r>
            <a:r>
              <a:rPr lang="ar-SA" sz="2800" dirty="0" err="1"/>
              <a:t>إيبيرية</a:t>
            </a:r>
            <a:r>
              <a:rPr lang="ar-SA" sz="2800" dirty="0"/>
              <a:t> قديمة البناء، كان اسمها (</a:t>
            </a:r>
            <a:r>
              <a:rPr lang="ar-SA" sz="2800" dirty="0" err="1"/>
              <a:t>إيبيري</a:t>
            </a:r>
            <a:r>
              <a:rPr lang="ar-SA" sz="2800" dirty="0"/>
              <a:t> بحت) وترجم بالعربية إلى قرطبة</a:t>
            </a:r>
            <a:r>
              <a:rPr lang="en-US" sz="2800" dirty="0"/>
              <a:t>.</a:t>
            </a:r>
            <a:br>
              <a:rPr lang="en-US" sz="2800" dirty="0"/>
            </a:br>
            <a:r>
              <a:rPr lang="ar-SA" sz="2800" dirty="0"/>
              <a:t>تأسست قرطبة في العصر الروماني عام 152 ق.م على نهر الوادي الكبير. وذاعت شهرتها منذ الصراع بين </a:t>
            </a:r>
            <a:r>
              <a:rPr lang="ar-SA" sz="2800" dirty="0" err="1"/>
              <a:t>قرطاجنة</a:t>
            </a:r>
            <a:r>
              <a:rPr lang="ar-SA" sz="2800" dirty="0"/>
              <a:t> وروما، عندما اصطحب </a:t>
            </a:r>
            <a:r>
              <a:rPr lang="ar-SA" sz="2800" dirty="0" err="1"/>
              <a:t>هانييال</a:t>
            </a:r>
            <a:r>
              <a:rPr lang="ar-SA" sz="2800" dirty="0"/>
              <a:t> معه نفرا من أهل قرطبة في حملته على روما. وفي عام 206 ق.م استولى عليها القنصل الروماني </a:t>
            </a:r>
            <a:r>
              <a:rPr lang="ar-SA" sz="2800" dirty="0" err="1"/>
              <a:t>لوثيو</a:t>
            </a:r>
            <a:r>
              <a:rPr lang="ar-SA" sz="2800" dirty="0"/>
              <a:t> </a:t>
            </a:r>
            <a:r>
              <a:rPr lang="ar-SA" sz="2800" dirty="0" err="1"/>
              <a:t>مارثيو</a:t>
            </a:r>
            <a:r>
              <a:rPr lang="ar-SA" sz="2800" dirty="0"/>
              <a:t>، ثم اتخذها الرومان منذ عام 169 ق.م عاصمة </a:t>
            </a:r>
            <a:r>
              <a:rPr lang="ar-SA" sz="2800" dirty="0" err="1"/>
              <a:t>لأسبانيا</a:t>
            </a:r>
            <a:r>
              <a:rPr lang="ar-SA" sz="2800" dirty="0"/>
              <a:t> السفلى. واتسع </a:t>
            </a:r>
            <a:r>
              <a:rPr lang="ar-SA" sz="2800" dirty="0" err="1"/>
              <a:t>نطاقهافي</a:t>
            </a:r>
            <a:r>
              <a:rPr lang="ar-SA" sz="2800" dirty="0"/>
              <a:t> عهد الحاكم الروماني ماركوس </a:t>
            </a:r>
            <a:r>
              <a:rPr lang="ar-SA" sz="2800" dirty="0" err="1"/>
              <a:t>كلوديوس</a:t>
            </a:r>
            <a:r>
              <a:rPr lang="ar-SA" sz="2800" dirty="0"/>
              <a:t> </a:t>
            </a:r>
            <a:r>
              <a:rPr lang="ar-SA" sz="2800" dirty="0" err="1"/>
              <a:t>مرثيلو</a:t>
            </a:r>
            <a:r>
              <a:rPr lang="ar-SA" sz="2800" dirty="0"/>
              <a:t> الذي زينها بالأبنية الرائعة والأسوار المنيعة التي اشتهرت بها العمارة الحربية الرومانية. وهكذا دخلت قرطبة في سلك الإمبراطورية الرومانية وعمرت وازدحمت بالأسر الرومانية النبيلة</a:t>
            </a:r>
            <a:endParaRPr lang="ar-IQ" sz="2800" dirty="0">
              <a:solidFill>
                <a:schemeClr val="tx1"/>
              </a:solidFill>
            </a:endParaRPr>
          </a:p>
        </p:txBody>
      </p:sp>
    </p:spTree>
    <p:extLst>
      <p:ext uri="{BB962C8B-B14F-4D97-AF65-F5344CB8AC3E}">
        <p14:creationId xmlns:p14="http://schemas.microsoft.com/office/powerpoint/2010/main" val="70550298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6117704"/>
          </a:xfrm>
        </p:spPr>
        <p:txBody>
          <a:bodyPr>
            <a:noAutofit/>
          </a:bodyPr>
          <a:lstStyle/>
          <a:p>
            <a:pPr algn="just"/>
            <a:r>
              <a:rPr lang="ar-SA" sz="2400" dirty="0"/>
              <a:t>وفي القرن الأول الميلادي، استطاع قائد الإمبراطور يوليوس قيصر أن يستولي عليها بعد موقعة "</a:t>
            </a:r>
            <a:r>
              <a:rPr lang="ar-SA" sz="2400" dirty="0" err="1"/>
              <a:t>مندا</a:t>
            </a:r>
            <a:r>
              <a:rPr lang="ar-SA" sz="2400" dirty="0"/>
              <a:t>" عام 45م. ثم أصبحت عاصمة إقليم </a:t>
            </a:r>
            <a:r>
              <a:rPr lang="ar-SA" sz="2400" dirty="0" err="1"/>
              <a:t>باطقة</a:t>
            </a:r>
            <a:r>
              <a:rPr lang="ar-SA" sz="2400" dirty="0"/>
              <a:t> بعد أن قسم الإمبراطور أغسطس قيصر </a:t>
            </a:r>
            <a:r>
              <a:rPr lang="ar-SA" sz="2400" dirty="0" err="1"/>
              <a:t>أسبانيا</a:t>
            </a:r>
            <a:r>
              <a:rPr lang="ar-SA" sz="2400" dirty="0"/>
              <a:t> السفلى إلى </a:t>
            </a:r>
            <a:r>
              <a:rPr lang="ar-SA" sz="2400" dirty="0" err="1"/>
              <a:t>اقليميي</a:t>
            </a:r>
            <a:r>
              <a:rPr lang="ar-SA" sz="2400" dirty="0"/>
              <a:t> </a:t>
            </a:r>
            <a:r>
              <a:rPr lang="ar-SA" sz="2400" dirty="0" err="1"/>
              <a:t>لوزيتانية</a:t>
            </a:r>
            <a:r>
              <a:rPr lang="ar-SA" sz="2400" dirty="0"/>
              <a:t> </a:t>
            </a:r>
            <a:r>
              <a:rPr lang="ar-SA" sz="2400" dirty="0" err="1"/>
              <a:t>وباطقة</a:t>
            </a:r>
            <a:r>
              <a:rPr lang="ar-SA" sz="2400" dirty="0"/>
              <a:t>. ثم أصبحت بعد ذلك واحدة من أربعة مراكز قضائية في </a:t>
            </a:r>
            <a:r>
              <a:rPr lang="ar-SA" sz="2400" dirty="0" err="1"/>
              <a:t>أسبانيا</a:t>
            </a:r>
            <a:r>
              <a:rPr lang="ar-SA" sz="2400" dirty="0"/>
              <a:t> الجنوبية بجانب قادس و إشبيلية </a:t>
            </a:r>
            <a:r>
              <a:rPr lang="ar-SA" sz="2400" dirty="0" err="1"/>
              <a:t>وإستجة</a:t>
            </a:r>
            <a:r>
              <a:rPr lang="en-US" sz="2400" dirty="0"/>
              <a:t>.</a:t>
            </a:r>
            <a:br>
              <a:rPr lang="en-US" sz="2400" dirty="0"/>
            </a:br>
            <a:r>
              <a:rPr lang="ar-SA" sz="2400" dirty="0"/>
              <a:t>وعندما غزا </a:t>
            </a:r>
            <a:r>
              <a:rPr lang="ar-SA" sz="2400" dirty="0" err="1"/>
              <a:t>الفندال</a:t>
            </a:r>
            <a:r>
              <a:rPr lang="ar-SA" sz="2400" dirty="0"/>
              <a:t> والسواف </a:t>
            </a:r>
            <a:r>
              <a:rPr lang="ar-SA" sz="2400" dirty="0" err="1"/>
              <a:t>والألان</a:t>
            </a:r>
            <a:r>
              <a:rPr lang="ar-SA" sz="2400" dirty="0"/>
              <a:t> شبة جزيرة </a:t>
            </a:r>
            <a:r>
              <a:rPr lang="ar-SA" sz="2400" dirty="0" err="1"/>
              <a:t>إيبيريا</a:t>
            </a:r>
            <a:r>
              <a:rPr lang="ar-SA" sz="2400" dirty="0"/>
              <a:t> عام 409م، استولى </a:t>
            </a:r>
            <a:r>
              <a:rPr lang="ar-SA" sz="2400" dirty="0" err="1"/>
              <a:t>الفندال</a:t>
            </a:r>
            <a:r>
              <a:rPr lang="ar-SA" sz="2400" dirty="0"/>
              <a:t> على إقليم </a:t>
            </a:r>
            <a:r>
              <a:rPr lang="ar-SA" sz="2400" dirty="0" err="1"/>
              <a:t>باطقة</a:t>
            </a:r>
            <a:r>
              <a:rPr lang="ar-SA" sz="2400" dirty="0"/>
              <a:t>، واستولوا على إشبيلية، وجعلوها عاصمة الإقليم. أما قرطبة فقد ظلت خاضعة للبيزنطيين حتى نجح ملك القوط الغربيين </a:t>
            </a:r>
            <a:r>
              <a:rPr lang="ar-SA" sz="2400" dirty="0" err="1"/>
              <a:t>ليوفخلدو</a:t>
            </a:r>
            <a:r>
              <a:rPr lang="ar-SA" sz="2400" dirty="0"/>
              <a:t> أخيرا في الاستيلاء عليها عام 568م، وأقام بها أسقفية. </a:t>
            </a:r>
            <a:r>
              <a:rPr lang="ar-SA" sz="2400" dirty="0" err="1"/>
              <a:t>ثمأخذت</a:t>
            </a:r>
            <a:r>
              <a:rPr lang="ar-SA" sz="2400" dirty="0"/>
              <a:t> قرطبة تفقد شيئا فشيئا أهميتها أمام طليطلة ، التي تفوقت </a:t>
            </a:r>
            <a:r>
              <a:rPr lang="ar-SA" sz="2400" dirty="0" smtClean="0"/>
              <a:t>عليها</a:t>
            </a:r>
            <a:r>
              <a:rPr lang="ar-IQ" sz="2400" dirty="0" smtClean="0"/>
              <a:t>.</a:t>
            </a:r>
            <a:r>
              <a:rPr lang="ar-SA" sz="2400" dirty="0" smtClean="0"/>
              <a:t> </a:t>
            </a:r>
            <a:endParaRPr lang="ar-IQ" sz="2400" dirty="0">
              <a:solidFill>
                <a:schemeClr val="tx1"/>
              </a:solidFill>
            </a:endParaRPr>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9608"/>
            <a:ext cx="8568952" cy="3165376"/>
          </a:xfrm>
        </p:spPr>
        <p:txBody>
          <a:bodyPr>
            <a:noAutofit/>
          </a:bodyPr>
          <a:lstStyle/>
          <a:p>
            <a:r>
              <a:rPr lang="ar-SA" sz="2800" dirty="0"/>
              <a:t>وفي عام 93هـ / 711 م فتحت قرطبة أبوابها لجيوش المسلمين بقيادة طارق بن زياد. وكان الفتح الإسلامي للمدينة أمرا هينا ميسورا، حيث بعث طارق بن زياد قائده مغيث الرومي إلى قرطبة في سبعمائة فارس، فأقبلوا نحو المدينة ليلا يسترهم الظلام -وقد أغفل حرسها حراسة سورها- ونجح بعض رجال مغيث في ا رتقاء ممشى السور، ووثبوا داخل المدينة، وفاجئوا حراس بابها الجنوبي، فقتلوا منهم نفرا وفتحوا الباب، فتدفقت منه جيوش المسلمين، وفتحوا المدينة. وأصبحت قرطبة ، بعد فتح المسلمين لها، حاضرة </a:t>
            </a:r>
            <a:r>
              <a:rPr lang="ar-SA" sz="2800" dirty="0" err="1"/>
              <a:t>أسبانيا</a:t>
            </a:r>
            <a:r>
              <a:rPr lang="ar-SA" sz="2800" dirty="0"/>
              <a:t> الإسلامية، واستعادت مكانتها القديمة التي سلبتها إياها طليطلة</a:t>
            </a:r>
            <a:r>
              <a:rPr lang="en-US" sz="2800" dirty="0"/>
              <a:t>.</a:t>
            </a:r>
            <a:br>
              <a:rPr lang="en-US" sz="2800" dirty="0"/>
            </a:br>
            <a:endParaRPr lang="ar-IQ" sz="2800" dirty="0">
              <a:solidFill>
                <a:schemeClr val="tx1"/>
              </a:solidFill>
            </a:endParaRPr>
          </a:p>
        </p:txBody>
      </p:sp>
    </p:spTree>
    <p:extLst>
      <p:ext uri="{BB962C8B-B14F-4D97-AF65-F5344CB8AC3E}">
        <p14:creationId xmlns:p14="http://schemas.microsoft.com/office/powerpoint/2010/main" val="705502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3624"/>
            <a:ext cx="8568952" cy="6117704"/>
          </a:xfrm>
        </p:spPr>
        <p:txBody>
          <a:bodyPr>
            <a:normAutofit fontScale="92500" lnSpcReduction="20000"/>
          </a:bodyPr>
          <a:lstStyle/>
          <a:p>
            <a:pPr algn="r"/>
            <a:r>
              <a:rPr lang="ar-SA" dirty="0"/>
              <a:t>ومنذ عهد أيوب بن حبيب اللخمي، استقر بها ولاة الأندلس قرابة ثلاثة قرون حتى سقوط الخلافة الإسلامية في الأندلس. ولقد احتفظ أهلها من النصارى بحريتهم الدينية والمدنية مقابل ما كانوا يدفعونه من جزية وفقا لعهد المصالحة بينهم وبين المسلمين</a:t>
            </a:r>
            <a:r>
              <a:rPr lang="en-US" dirty="0"/>
              <a:t>.</a:t>
            </a:r>
            <a:br>
              <a:rPr lang="en-US" dirty="0"/>
            </a:br>
            <a:r>
              <a:rPr lang="ar-SA" dirty="0"/>
              <a:t>أما تاريخ قرطبة الإسلامية فيبدأ منذ عهد السمح بن مالك </a:t>
            </a:r>
            <a:r>
              <a:rPr lang="ar-SA" dirty="0" err="1"/>
              <a:t>الخولاني</a:t>
            </a:r>
            <a:r>
              <a:rPr lang="ar-SA" dirty="0"/>
              <a:t> الذي ولي الأندلس عام 100هـ / 719 م، وهو الذي رفعها إلى مصاف الحواضر الكبرى. وكان السور الروماني الذي يحيط بقرطبة قد تهدم في بعض أجزائه، وتفتحت العاصمة للداخلين إليها والخارجين منها، فأعاد السمح بناء هذه الأجزاء المهدمة من اللبن، إذ أن المسلمين كانوا حديثي عهد الأندلس لا يعرفون بعد مقاطع أحجارها</a:t>
            </a:r>
            <a:r>
              <a:rPr lang="en-US" dirty="0"/>
              <a:t>.</a:t>
            </a:r>
            <a:br>
              <a:rPr lang="en-US" dirty="0"/>
            </a:br>
            <a:r>
              <a:rPr lang="ar-SA" dirty="0"/>
              <a:t>وفي عام 139هـ / 756 م بدأ نجم قرطبة بالصعود عندما أعلنها عبد الرحمن بن معاوية المعروف بعبد الرحمن الداخل عاصمة له بعد أن سانده مسلمو الأندلس، ونادوا به حاكما عليهم. وقد جعل عبد الرحمن قرطبة، مهدا للعلم والثقافة ومركزا للفنون والآداب في أوروبا كلها، فقام بدعوة الفقهاء والعلماء، والفلاسفة والشعراء. فكانت أكثر مدن أوروبا سكانا</a:t>
            </a:r>
            <a:r>
              <a:rPr lang="en-US" dirty="0"/>
              <a:t>.</a:t>
            </a:r>
            <a:br>
              <a:rPr lang="en-US" dirty="0"/>
            </a:br>
            <a:r>
              <a:rPr lang="ar-SA" dirty="0"/>
              <a:t>وفي عهد الخليفة عبد الرحمن الناصر، وابنه الحكم </a:t>
            </a:r>
            <a:r>
              <a:rPr lang="ar-SA" dirty="0" err="1"/>
              <a:t>المستنصرمن</a:t>
            </a:r>
            <a:r>
              <a:rPr lang="ar-SA" dirty="0"/>
              <a:t> بعده، وصلت قرطبة مستوى من الرخاء والثراء لم تبلغه حاضرة أخرى من قبل. ولقد نافست قرطبة في عهدهم بغداد عاصمة العباسيين، والقسطنطينية عاصمة الإمبراطورية البيزنطية، والقاهرة عاصمة الفاطميين. ووصل سفراء البلاط القرطبي إلى بلاد بعيدة مثل الهند والصين يحملون لملوكها من خليفة المسلمين في الغرب، رسائل مليئة بالمودة والصداقة والسلام، بينما تقاطر على البلاط الأموي مبعوثون ومندوبون عن أباطرة البيزنطيين وألمانيا وملوك كل من فرنسا وإيطاليا والمماليك الأخرى في أوروبا وشمال </a:t>
            </a:r>
            <a:r>
              <a:rPr lang="ar-SA" dirty="0" err="1"/>
              <a:t>أسبانيا</a:t>
            </a:r>
            <a:r>
              <a:rPr lang="ar-SA" dirty="0"/>
              <a:t>، وزعماء البربر، وأمراء ورؤساء القبائل الإفريقية، حاملين معهم الهدايا الثمينة والغريبة. وكان الخليفة يستقبلهم وحوله حاشية من رجال سياسة وعلم وثقافة، فيقدم لهم من الكرم وال جود ما يبهرهم، ويقوم على تسليتهم أفضل الشعراء والمغنين والموسيقيين، فيعود الضيوف إلى بلادهم وقد بهرهم ما شاهدوه في بلاط الخليفة المسلم</a:t>
            </a:r>
            <a:r>
              <a:rPr lang="en-US" dirty="0"/>
              <a:t>.</a:t>
            </a:r>
            <a:br>
              <a:rPr lang="en-US" dirty="0"/>
            </a:br>
            <a:endParaRPr lang="ar-IQ" dirty="0"/>
          </a:p>
        </p:txBody>
      </p:sp>
    </p:spTree>
    <p:extLst>
      <p:ext uri="{BB962C8B-B14F-4D97-AF65-F5344CB8AC3E}">
        <p14:creationId xmlns:p14="http://schemas.microsoft.com/office/powerpoint/2010/main" val="70550298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620688"/>
            <a:ext cx="8568952" cy="5253608"/>
          </a:xfrm>
        </p:spPr>
        <p:txBody>
          <a:bodyPr>
            <a:noAutofit/>
          </a:bodyPr>
          <a:lstStyle/>
          <a:p>
            <a:pPr algn="r"/>
            <a:r>
              <a:rPr lang="ar-SA" sz="2400" dirty="0"/>
              <a:t>وظلت قرطبة تنعم بهذا التفوق على سائر مدن </a:t>
            </a:r>
            <a:r>
              <a:rPr lang="ar-SA" sz="2400" dirty="0" err="1"/>
              <a:t>أسبانيا</a:t>
            </a:r>
            <a:r>
              <a:rPr lang="ar-SA" sz="2400" dirty="0"/>
              <a:t> زمنا، حتى سقطت الخلافة الأموية عام 404هـ / 1013 م، حين ثار جند البربر على الخلافة ودمروا قصور الخلفاء فيها، وهدموا آثار المدينة، وسلبوا محاسنها</a:t>
            </a:r>
            <a:r>
              <a:rPr lang="en-US" sz="2400" dirty="0"/>
              <a:t>.</a:t>
            </a:r>
            <a:br>
              <a:rPr lang="en-US" sz="2400" dirty="0"/>
            </a:br>
            <a:r>
              <a:rPr lang="ar-SA" sz="2400" dirty="0"/>
              <a:t>ومنذ ذلك الحين انطفأت شعلة تفوقها، وتخلت عن مكانتها السامية لإشبيلية. ورغم هذه العواصف التي هزت كيانها استطاعت أن تحتفظ ببعض عظمتها وتفوقها في المجال الفني والصناعي والأدبي، حتى فتحها فرناندو الثالث في 29من </a:t>
            </a:r>
            <a:r>
              <a:rPr lang="ar-SA" sz="2400" dirty="0" err="1"/>
              <a:t>يونية</a:t>
            </a:r>
            <a:r>
              <a:rPr lang="ar-SA" sz="2400" dirty="0"/>
              <a:t> سنة 1236م / 633 هـ. وأثار سقوط قرطبة في أيدي النصارى الحزن والأسى في نفوس المسلمين، وتحول مسجدها الجامع الكبير إلى كنيسة كبرى، وهجرها عدد كبير من سكانها المسلمين فاستبدل فرناندو بهم سكانا آخرين من </a:t>
            </a:r>
            <a:r>
              <a:rPr lang="ar-SA" sz="2400" dirty="0" err="1"/>
              <a:t>قشتالة</a:t>
            </a:r>
            <a:r>
              <a:rPr lang="ar-SA" sz="2400" dirty="0"/>
              <a:t> وليون </a:t>
            </a:r>
            <a:r>
              <a:rPr lang="ar-SA" sz="2400" dirty="0" err="1"/>
              <a:t>وقطالونية</a:t>
            </a:r>
            <a:r>
              <a:rPr lang="ar-SA" sz="2400" dirty="0"/>
              <a:t> وغيرها من أقاليم </a:t>
            </a:r>
            <a:r>
              <a:rPr lang="ar-SA" sz="2400" dirty="0" err="1"/>
              <a:t>أسبانيا</a:t>
            </a:r>
            <a:r>
              <a:rPr lang="ar-SA" sz="2400" dirty="0"/>
              <a:t> النصرانية</a:t>
            </a:r>
            <a:r>
              <a:rPr lang="en-US" sz="2400" dirty="0"/>
              <a:t>.</a:t>
            </a:r>
          </a:p>
          <a:p>
            <a:pPr algn="r"/>
            <a:endParaRPr lang="ar-IQ" sz="2400" dirty="0"/>
          </a:p>
        </p:txBody>
      </p:sp>
    </p:spTree>
    <p:extLst>
      <p:ext uri="{BB962C8B-B14F-4D97-AF65-F5344CB8AC3E}">
        <p14:creationId xmlns:p14="http://schemas.microsoft.com/office/powerpoint/2010/main" val="705502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حركة">
  <a:themeElements>
    <a:clrScheme name="مخصص 2">
      <a:dk1>
        <a:srgbClr val="FF7F7F"/>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103</TotalTime>
  <Words>321</Words>
  <Application>Microsoft Office PowerPoint</Application>
  <PresentationFormat>عرض على الشاشة (3:4)‏</PresentationFormat>
  <Paragraphs>16</Paragraphs>
  <Slides>6</Slides>
  <Notes>0</Notes>
  <HiddenSlides>0</HiddenSlides>
  <MMClips>0</MMClips>
  <ScaleCrop>false</ScaleCrop>
  <HeadingPairs>
    <vt:vector size="4" baseType="variant">
      <vt:variant>
        <vt:lpstr>نسق</vt:lpstr>
      </vt:variant>
      <vt:variant>
        <vt:i4>2</vt:i4>
      </vt:variant>
      <vt:variant>
        <vt:lpstr>عناوين الشرائح</vt:lpstr>
      </vt:variant>
      <vt:variant>
        <vt:i4>6</vt:i4>
      </vt:variant>
    </vt:vector>
  </HeadingPairs>
  <TitlesOfParts>
    <vt:vector size="8" baseType="lpstr">
      <vt:lpstr>حركة</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8</cp:revision>
  <dcterms:created xsi:type="dcterms:W3CDTF">2020-02-18T08:56:16Z</dcterms:created>
  <dcterms:modified xsi:type="dcterms:W3CDTF">2020-02-21T14:53:53Z</dcterms:modified>
</cp:coreProperties>
</file>