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19/09/1441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19/09/1441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19/09/1441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19/09/1441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19/09/1441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19/09/1441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19/09/1441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827584" y="908720"/>
            <a:ext cx="7772400" cy="1470025"/>
          </a:xfrm>
        </p:spPr>
        <p:txBody>
          <a:bodyPr>
            <a:normAutofit fontScale="90000"/>
          </a:bodyPr>
          <a:lstStyle/>
          <a:p>
            <a:pPr algn="r">
              <a:lnSpc>
                <a:spcPct val="115000"/>
              </a:lnSpc>
              <a:spcBef>
                <a:spcPts val="0"/>
              </a:spcBef>
              <a:spcAft>
                <a:spcPts val="1000"/>
              </a:spcAft>
            </a:pPr>
            <a:r>
              <a:rPr lang="ar-SA" b="1" dirty="0">
                <a:ea typeface="Calibri"/>
                <a:cs typeface="Arial"/>
              </a:rPr>
              <a:t>جامعة  ديالى</a:t>
            </a:r>
            <a:r>
              <a:rPr lang="en-US" sz="2400" dirty="0">
                <a:ea typeface="Calibri"/>
                <a:cs typeface="Arial"/>
              </a:rPr>
              <a:t/>
            </a:r>
            <a:br>
              <a:rPr lang="en-US" sz="2400" dirty="0">
                <a:ea typeface="Calibri"/>
                <a:cs typeface="Arial"/>
              </a:rPr>
            </a:br>
            <a:r>
              <a:rPr lang="ar-SA" b="1" dirty="0">
                <a:ea typeface="Calibri"/>
                <a:cs typeface="Arial"/>
              </a:rPr>
              <a:t>كلية التربية الاساسية</a:t>
            </a:r>
            <a:r>
              <a:rPr lang="en-US" sz="2400" dirty="0">
                <a:ea typeface="Calibri"/>
                <a:cs typeface="Arial"/>
              </a:rPr>
              <a:t/>
            </a:r>
            <a:br>
              <a:rPr lang="en-US" sz="2400" dirty="0">
                <a:ea typeface="Calibri"/>
                <a:cs typeface="Arial"/>
              </a:rPr>
            </a:br>
            <a:r>
              <a:rPr lang="ar-SA" b="1" dirty="0">
                <a:ea typeface="Calibri"/>
                <a:cs typeface="Arial"/>
              </a:rPr>
              <a:t>قسم التاريخ</a:t>
            </a:r>
            <a:r>
              <a:rPr lang="en-US" sz="2400" dirty="0">
                <a:ea typeface="Calibri"/>
                <a:cs typeface="Arial"/>
              </a:rPr>
              <a:t/>
            </a:r>
            <a:br>
              <a:rPr lang="en-US" sz="2400" dirty="0">
                <a:ea typeface="Calibri"/>
                <a:cs typeface="Arial"/>
              </a:rPr>
            </a:br>
            <a:r>
              <a:rPr lang="ar-SA" b="1" dirty="0">
                <a:ea typeface="Calibri"/>
                <a:cs typeface="Arial"/>
              </a:rPr>
              <a:t>المرحلة الاولى</a:t>
            </a:r>
            <a:r>
              <a:rPr lang="en-US" sz="2400" dirty="0">
                <a:ea typeface="Calibri"/>
                <a:cs typeface="Arial"/>
              </a:rPr>
              <a:t/>
            </a:r>
            <a:br>
              <a:rPr lang="en-US" sz="2400" dirty="0">
                <a:ea typeface="Calibri"/>
                <a:cs typeface="Arial"/>
              </a:rPr>
            </a:br>
            <a:endParaRPr lang="ar-IQ" dirty="0"/>
          </a:p>
        </p:txBody>
      </p:sp>
      <p:sp>
        <p:nvSpPr>
          <p:cNvPr id="3" name="عنوان فرعي 2"/>
          <p:cNvSpPr>
            <a:spLocks noGrp="1"/>
          </p:cNvSpPr>
          <p:nvPr>
            <p:ph type="subTitle" idx="1"/>
          </p:nvPr>
        </p:nvSpPr>
        <p:spPr/>
        <p:txBody>
          <a:bodyPr/>
          <a:lstStyle/>
          <a:p>
            <a:r>
              <a:rPr lang="ar-IQ" dirty="0" smtClean="0"/>
              <a:t>محاضرة اصول التربية</a:t>
            </a:r>
          </a:p>
          <a:p>
            <a:r>
              <a:rPr lang="ar-IQ" dirty="0" err="1" smtClean="0"/>
              <a:t>ا.م.منى</a:t>
            </a:r>
            <a:r>
              <a:rPr lang="ar-IQ" dirty="0" smtClean="0"/>
              <a:t> زهير حسين</a:t>
            </a:r>
          </a:p>
          <a:p>
            <a:r>
              <a:rPr lang="ar-IQ" dirty="0" smtClean="0"/>
              <a:t>2019-2020</a:t>
            </a:r>
            <a:endParaRPr lang="ar-IQ" dirty="0"/>
          </a:p>
        </p:txBody>
      </p:sp>
    </p:spTree>
    <p:extLst>
      <p:ext uri="{BB962C8B-B14F-4D97-AF65-F5344CB8AC3E}">
        <p14:creationId xmlns:p14="http://schemas.microsoft.com/office/powerpoint/2010/main" val="11130288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71600" y="960632"/>
            <a:ext cx="7488832" cy="5121787"/>
          </a:xfrm>
          <a:prstGeom prst="rect">
            <a:avLst/>
          </a:prstGeom>
        </p:spPr>
        <p:txBody>
          <a:bodyPr wrap="square">
            <a:spAutoFit/>
          </a:bodyPr>
          <a:lstStyle/>
          <a:p>
            <a:pPr algn="just">
              <a:lnSpc>
                <a:spcPct val="115000"/>
              </a:lnSpc>
              <a:spcAft>
                <a:spcPts val="1000"/>
              </a:spcAft>
            </a:pPr>
            <a:r>
              <a:rPr lang="ar-SA" sz="2400" b="1" dirty="0">
                <a:ea typeface="Calibri"/>
              </a:rPr>
              <a:t>رابعا : اعلام الفكر التربوي:</a:t>
            </a:r>
            <a:endParaRPr lang="en-US" sz="2400" b="1" dirty="0">
              <a:ea typeface="Calibri"/>
              <a:cs typeface="Arial"/>
            </a:endParaRPr>
          </a:p>
          <a:p>
            <a:pPr algn="just">
              <a:lnSpc>
                <a:spcPct val="115000"/>
              </a:lnSpc>
              <a:spcAft>
                <a:spcPts val="1000"/>
              </a:spcAft>
            </a:pPr>
            <a:r>
              <a:rPr lang="ar-SA" sz="2400" b="1" dirty="0">
                <a:ea typeface="Calibri"/>
              </a:rPr>
              <a:t>ان وعي أي امة واعتزازها بتراثها يجعل من واجبها </a:t>
            </a:r>
            <a:r>
              <a:rPr lang="ar-SA" sz="2400" b="1" dirty="0" err="1">
                <a:ea typeface="Calibri"/>
              </a:rPr>
              <a:t>التنوية</a:t>
            </a:r>
            <a:r>
              <a:rPr lang="ar-SA" sz="2400" b="1" dirty="0">
                <a:ea typeface="Calibri"/>
              </a:rPr>
              <a:t> </a:t>
            </a:r>
            <a:r>
              <a:rPr lang="ar-SA" sz="2400" b="1" dirty="0" err="1">
                <a:ea typeface="Calibri"/>
              </a:rPr>
              <a:t>باعلامها</a:t>
            </a:r>
            <a:r>
              <a:rPr lang="ar-SA" sz="2400" b="1" dirty="0">
                <a:ea typeface="Calibri"/>
              </a:rPr>
              <a:t> المبرزين الذين اسهموا في عطائها الحضاري وانجازها العلمي وان الامم تتبارى حقيقة في تجاذب اطراف الفخار والاعتزاز بمقدار </a:t>
            </a:r>
            <a:r>
              <a:rPr lang="ar-SA" sz="2400" b="1" dirty="0" err="1">
                <a:ea typeface="Calibri"/>
              </a:rPr>
              <a:t>مالديها</a:t>
            </a:r>
            <a:r>
              <a:rPr lang="ar-SA" sz="2400" b="1" dirty="0">
                <a:ea typeface="Calibri"/>
              </a:rPr>
              <a:t> من </a:t>
            </a:r>
            <a:r>
              <a:rPr lang="ar-SA" sz="2400" b="1" dirty="0" err="1">
                <a:ea typeface="Calibri"/>
              </a:rPr>
              <a:t>هذة</a:t>
            </a:r>
            <a:r>
              <a:rPr lang="ar-SA" sz="2400" b="1" dirty="0">
                <a:ea typeface="Calibri"/>
              </a:rPr>
              <a:t> القمم البشرية التي ادركت بصماتها على الثقافة والحضارة والتاريخ .</a:t>
            </a:r>
            <a:endParaRPr lang="en-US" sz="2400" b="1" dirty="0">
              <a:ea typeface="Calibri"/>
              <a:cs typeface="Arial"/>
            </a:endParaRPr>
          </a:p>
          <a:p>
            <a:pPr algn="just">
              <a:lnSpc>
                <a:spcPct val="115000"/>
              </a:lnSpc>
              <a:spcAft>
                <a:spcPts val="1000"/>
              </a:spcAft>
            </a:pPr>
            <a:r>
              <a:rPr lang="ar-SA" sz="2400" b="1" dirty="0">
                <a:ea typeface="Calibri"/>
              </a:rPr>
              <a:t>واذا كان قياس الامم </a:t>
            </a:r>
            <a:r>
              <a:rPr lang="ar-SA" sz="2400" b="1" dirty="0" err="1">
                <a:ea typeface="Calibri"/>
              </a:rPr>
              <a:t>باغرادها</a:t>
            </a:r>
            <a:r>
              <a:rPr lang="ar-SA" sz="2400" b="1" dirty="0">
                <a:ea typeface="Calibri"/>
              </a:rPr>
              <a:t> الاعلام كما كيفا صحيحا فان الامة الاسلامية يعلو قياسها في هذا المضمار اذ كان </a:t>
            </a:r>
            <a:r>
              <a:rPr lang="ar-SA" sz="2400" b="1" dirty="0" err="1">
                <a:ea typeface="Calibri"/>
              </a:rPr>
              <a:t>الاعلامها</a:t>
            </a:r>
            <a:r>
              <a:rPr lang="ar-SA" sz="2400" b="1" dirty="0">
                <a:ea typeface="Calibri"/>
              </a:rPr>
              <a:t> السبق في دفع عجلة الحضارة والثقافة وايصالها الى المستوى المطلوب اللائق </a:t>
            </a:r>
            <a:r>
              <a:rPr lang="ar-SA" sz="2400" b="1" dirty="0" err="1">
                <a:ea typeface="Calibri"/>
              </a:rPr>
              <a:t>بانسانية</a:t>
            </a:r>
            <a:r>
              <a:rPr lang="ar-SA" sz="2400" b="1" dirty="0">
                <a:ea typeface="Calibri"/>
              </a:rPr>
              <a:t> الانسان ومنزلة الاسلام .</a:t>
            </a:r>
            <a:endParaRPr lang="en-US" sz="2400" b="1" dirty="0">
              <a:ea typeface="Calibri"/>
              <a:cs typeface="Arial"/>
            </a:endParaRPr>
          </a:p>
          <a:p>
            <a:pPr algn="just">
              <a:lnSpc>
                <a:spcPct val="115000"/>
              </a:lnSpc>
              <a:spcAft>
                <a:spcPts val="1000"/>
              </a:spcAft>
            </a:pPr>
            <a:r>
              <a:rPr lang="ar-SA" sz="2400" b="1" dirty="0">
                <a:ea typeface="Calibri"/>
              </a:rPr>
              <a:t>وضمن هذا الاطار سوف نتطرق الى ذكر بعض اعلام الفكر التربوي العربي والغربي مع بيان عدد من </a:t>
            </a:r>
            <a:r>
              <a:rPr lang="ar-SA" sz="2400" b="1" dirty="0" err="1">
                <a:ea typeface="Calibri"/>
              </a:rPr>
              <a:t>ارائهم</a:t>
            </a:r>
            <a:r>
              <a:rPr lang="ar-SA" sz="2400" b="1" dirty="0">
                <a:ea typeface="Calibri"/>
              </a:rPr>
              <a:t> التربوية وكما </a:t>
            </a:r>
            <a:r>
              <a:rPr lang="ar-SA" sz="2400" b="1" dirty="0" err="1">
                <a:ea typeface="Calibri"/>
              </a:rPr>
              <a:t>ياتي</a:t>
            </a:r>
            <a:r>
              <a:rPr lang="ar-SA" sz="2400" b="1" dirty="0">
                <a:ea typeface="Calibri"/>
              </a:rPr>
              <a:t> :</a:t>
            </a:r>
            <a:endParaRPr lang="en-US" sz="2400" b="1" dirty="0">
              <a:ea typeface="Calibri"/>
              <a:cs typeface="Arial"/>
            </a:endParaRPr>
          </a:p>
        </p:txBody>
      </p:sp>
    </p:spTree>
    <p:extLst>
      <p:ext uri="{BB962C8B-B14F-4D97-AF65-F5344CB8AC3E}">
        <p14:creationId xmlns:p14="http://schemas.microsoft.com/office/powerpoint/2010/main" val="38167403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331640" y="323126"/>
            <a:ext cx="7056784" cy="4633063"/>
          </a:xfrm>
          <a:prstGeom prst="rect">
            <a:avLst/>
          </a:prstGeom>
        </p:spPr>
        <p:txBody>
          <a:bodyPr wrap="square">
            <a:spAutoFit/>
          </a:bodyPr>
          <a:lstStyle/>
          <a:p>
            <a:pPr marL="342900" lvl="0" indent="-342900" algn="just">
              <a:lnSpc>
                <a:spcPct val="115000"/>
              </a:lnSpc>
              <a:buFont typeface="+mj-cs"/>
              <a:buAutoNum type="arabic1Minus"/>
            </a:pPr>
            <a:r>
              <a:rPr lang="ar-SA" sz="2400" b="1" dirty="0">
                <a:ea typeface="Calibri"/>
              </a:rPr>
              <a:t>اعلام الفكر التربوي العربي الاسلامي :</a:t>
            </a:r>
            <a:endParaRPr lang="en-US" sz="2400" b="1" dirty="0">
              <a:ea typeface="Calibri"/>
              <a:cs typeface="Arial"/>
            </a:endParaRPr>
          </a:p>
          <a:p>
            <a:pPr marL="342900" lvl="0" indent="-342900" algn="just">
              <a:lnSpc>
                <a:spcPct val="115000"/>
              </a:lnSpc>
              <a:spcAft>
                <a:spcPts val="1000"/>
              </a:spcAft>
              <a:buFont typeface="+mj-lt"/>
              <a:buAutoNum type="arabicPeriod"/>
            </a:pPr>
            <a:r>
              <a:rPr lang="ar-SA" sz="2400" b="1" dirty="0">
                <a:ea typeface="Calibri"/>
              </a:rPr>
              <a:t>ابن خلدون :</a:t>
            </a:r>
            <a:endParaRPr lang="en-US" sz="2400" b="1" dirty="0">
              <a:ea typeface="Calibri"/>
              <a:cs typeface="Arial"/>
            </a:endParaRPr>
          </a:p>
          <a:p>
            <a:pPr algn="just">
              <a:lnSpc>
                <a:spcPct val="115000"/>
              </a:lnSpc>
              <a:spcAft>
                <a:spcPts val="1000"/>
              </a:spcAft>
            </a:pPr>
            <a:r>
              <a:rPr lang="ar-SA" sz="2400" b="1" dirty="0">
                <a:ea typeface="Calibri"/>
              </a:rPr>
              <a:t>اسمة عبد الرحمن </a:t>
            </a:r>
            <a:r>
              <a:rPr lang="ar-SA" sz="2400" b="1" dirty="0" err="1">
                <a:ea typeface="Calibri"/>
              </a:rPr>
              <a:t>وكنيتة</a:t>
            </a:r>
            <a:r>
              <a:rPr lang="ar-SA" sz="2400" b="1" dirty="0">
                <a:ea typeface="Calibri"/>
              </a:rPr>
              <a:t> ابو زيد ولقبة ولي الدين </a:t>
            </a:r>
            <a:r>
              <a:rPr lang="ar-SA" sz="2400" b="1" dirty="0" err="1">
                <a:ea typeface="Calibri"/>
              </a:rPr>
              <a:t>وشهرتة</a:t>
            </a:r>
            <a:r>
              <a:rPr lang="ar-SA" sz="2400" b="1" dirty="0">
                <a:ea typeface="Calibri"/>
              </a:rPr>
              <a:t> ابن خلدون عاش في الفترة (1332– 1405 )</a:t>
            </a:r>
            <a:endParaRPr lang="en-US" sz="2400" b="1" dirty="0">
              <a:ea typeface="Calibri"/>
              <a:cs typeface="Arial"/>
            </a:endParaRPr>
          </a:p>
          <a:p>
            <a:r>
              <a:rPr lang="ar-SA" sz="2400" b="1" dirty="0">
                <a:ea typeface="Calibri"/>
              </a:rPr>
              <a:t>حيث ولد في تونس من اسرة عربية الاصل تعلم  صناعة العربية على والدة ووعى كثيرا من اصول اللغة والادب والثقافة حفظ القران الكريم </a:t>
            </a:r>
            <a:r>
              <a:rPr lang="ar-SA" sz="2400" b="1" dirty="0" err="1">
                <a:ea typeface="Calibri"/>
              </a:rPr>
              <a:t>وقراة</a:t>
            </a:r>
            <a:r>
              <a:rPr lang="ar-SA" sz="2400" b="1" dirty="0">
                <a:ea typeface="Calibri"/>
              </a:rPr>
              <a:t> وهو ابن سبع سنين واتصل </a:t>
            </a:r>
            <a:r>
              <a:rPr lang="ar-SA" sz="2400" b="1" dirty="0" err="1">
                <a:ea typeface="Calibri"/>
              </a:rPr>
              <a:t>باساتذة</a:t>
            </a:r>
            <a:r>
              <a:rPr lang="ar-SA" sz="2400" b="1" dirty="0">
                <a:ea typeface="Calibri"/>
              </a:rPr>
              <a:t>  تونس واخذ عنهم </a:t>
            </a:r>
            <a:r>
              <a:rPr lang="ar-SA" sz="2400" b="1" dirty="0" err="1">
                <a:ea typeface="Calibri"/>
              </a:rPr>
              <a:t>ماشاء</a:t>
            </a:r>
            <a:r>
              <a:rPr lang="ar-SA" sz="2400" b="1" dirty="0">
                <a:ea typeface="Calibri"/>
              </a:rPr>
              <a:t> من العلوم والمعارف ودرس الدراسات  العقلية والفلسفية على بعض حكماء المغرب واجاد الاصول </a:t>
            </a:r>
            <a:r>
              <a:rPr lang="ar-SA" sz="2400" b="1" dirty="0" err="1">
                <a:ea typeface="Calibri"/>
              </a:rPr>
              <a:t>والفقة</a:t>
            </a:r>
            <a:r>
              <a:rPr lang="ar-SA" sz="2400" b="1" dirty="0">
                <a:ea typeface="Calibri"/>
              </a:rPr>
              <a:t> على مذهب مالك ثم قرا التفسير والحديث وتعمق في الفلسفة والمنطق ونبغ </a:t>
            </a:r>
            <a:r>
              <a:rPr lang="ar-SA" sz="2400" b="1" dirty="0" err="1">
                <a:ea typeface="Calibri"/>
              </a:rPr>
              <a:t>وهولم</a:t>
            </a:r>
            <a:r>
              <a:rPr lang="ar-SA" sz="2400" b="1" dirty="0">
                <a:ea typeface="Calibri"/>
              </a:rPr>
              <a:t> يبلغ العشرين من عمرة في كل </a:t>
            </a:r>
            <a:r>
              <a:rPr lang="ar-SA" sz="2400" b="1" dirty="0" err="1">
                <a:ea typeface="Calibri"/>
              </a:rPr>
              <a:t>ماتعلمة</a:t>
            </a:r>
            <a:r>
              <a:rPr lang="ar-SA" sz="2400" b="1" dirty="0">
                <a:ea typeface="Calibri"/>
              </a:rPr>
              <a:t> </a:t>
            </a:r>
            <a:r>
              <a:rPr lang="ar-SA" sz="2400" b="1" dirty="0" err="1">
                <a:ea typeface="Calibri"/>
              </a:rPr>
              <a:t>وقراة</a:t>
            </a:r>
            <a:r>
              <a:rPr lang="ar-SA" sz="2400" b="1" dirty="0">
                <a:ea typeface="Calibri"/>
              </a:rPr>
              <a:t> حتى اقر </a:t>
            </a:r>
            <a:r>
              <a:rPr lang="ar-SA" sz="2400" b="1" dirty="0" err="1">
                <a:ea typeface="Calibri"/>
              </a:rPr>
              <a:t>لة</a:t>
            </a:r>
            <a:r>
              <a:rPr lang="ar-SA" sz="2400" b="1" dirty="0">
                <a:ea typeface="Calibri"/>
              </a:rPr>
              <a:t> </a:t>
            </a:r>
            <a:r>
              <a:rPr lang="ar-SA" sz="2400" b="1" dirty="0" err="1">
                <a:ea typeface="Calibri"/>
              </a:rPr>
              <a:t>اساتذتة</a:t>
            </a:r>
            <a:r>
              <a:rPr lang="ar-SA" sz="2400" b="1" dirty="0">
                <a:ea typeface="Calibri"/>
              </a:rPr>
              <a:t> بالعبقرية والنبوغ </a:t>
            </a:r>
            <a:endParaRPr lang="ar-IQ" sz="2400" b="1" dirty="0"/>
          </a:p>
        </p:txBody>
      </p:sp>
    </p:spTree>
    <p:extLst>
      <p:ext uri="{BB962C8B-B14F-4D97-AF65-F5344CB8AC3E}">
        <p14:creationId xmlns:p14="http://schemas.microsoft.com/office/powerpoint/2010/main" val="29993779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15616" y="1725970"/>
            <a:ext cx="7488832" cy="3591111"/>
          </a:xfrm>
          <a:prstGeom prst="rect">
            <a:avLst/>
          </a:prstGeom>
        </p:spPr>
        <p:txBody>
          <a:bodyPr wrap="square">
            <a:spAutoFit/>
          </a:bodyPr>
          <a:lstStyle/>
          <a:p>
            <a:pPr algn="just">
              <a:lnSpc>
                <a:spcPct val="115000"/>
              </a:lnSpc>
              <a:spcAft>
                <a:spcPts val="1000"/>
              </a:spcAft>
            </a:pPr>
            <a:r>
              <a:rPr lang="ar-SA" sz="2400" b="1" dirty="0">
                <a:ea typeface="Calibri"/>
              </a:rPr>
              <a:t>توفي ابن خلدون تاركا للبشرية بعدة مجموعة من الدراسات </a:t>
            </a:r>
            <a:r>
              <a:rPr lang="ar-SA" sz="2400" b="1" dirty="0" err="1">
                <a:ea typeface="Calibri"/>
              </a:rPr>
              <a:t>والمولفات</a:t>
            </a:r>
            <a:r>
              <a:rPr lang="ar-SA" sz="2400" b="1" dirty="0">
                <a:ea typeface="Calibri"/>
              </a:rPr>
              <a:t> التي مازال العالم يستفيد منها الى يومنا هذا ومن اروعها ( لباب المحصل في اصول الدين ) </a:t>
            </a:r>
            <a:r>
              <a:rPr lang="ar-SA" sz="2400" b="1" dirty="0" err="1">
                <a:ea typeface="Calibri"/>
              </a:rPr>
              <a:t>وهوفي</a:t>
            </a:r>
            <a:r>
              <a:rPr lang="ar-SA" sz="2400" b="1" dirty="0">
                <a:ea typeface="Calibri"/>
              </a:rPr>
              <a:t>  علم الكلام  ( التعريف ) وهو ( سيرة ذاتية  ( وشفاء السائل ) وهو في التصوف ( المقدمة ) الذي يعد اهم واروع وابرز ما كتب ابن خلدون ولابن خلدون اراء في التربية يمكن اعتبارها اساس مدارس تربوية فكرية </a:t>
            </a:r>
            <a:r>
              <a:rPr lang="ar-SA" sz="2400" b="1" dirty="0" err="1">
                <a:ea typeface="Calibri"/>
              </a:rPr>
              <a:t>فافكارة</a:t>
            </a:r>
            <a:r>
              <a:rPr lang="ar-SA" sz="2400" b="1" dirty="0">
                <a:ea typeface="Calibri"/>
              </a:rPr>
              <a:t>  قريبة جدا الى عصرنا الحديث مما </a:t>
            </a:r>
            <a:r>
              <a:rPr lang="ar-SA" sz="2400" b="1" dirty="0" err="1">
                <a:ea typeface="Calibri"/>
              </a:rPr>
              <a:t>جعلةمقرونا</a:t>
            </a:r>
            <a:r>
              <a:rPr lang="ar-SA" sz="2400" b="1" dirty="0">
                <a:ea typeface="Calibri"/>
              </a:rPr>
              <a:t> بكل مالة علاقة </a:t>
            </a:r>
            <a:r>
              <a:rPr lang="ar-SA" sz="2400" b="1" dirty="0" err="1">
                <a:ea typeface="Calibri"/>
              </a:rPr>
              <a:t>بالافكار</a:t>
            </a:r>
            <a:r>
              <a:rPr lang="ar-SA" sz="2400" b="1" dirty="0">
                <a:ea typeface="Calibri"/>
              </a:rPr>
              <a:t> التربوية وعلم الاجتماع </a:t>
            </a:r>
            <a:endParaRPr lang="en-US" sz="2400" b="1" dirty="0">
              <a:ea typeface="Calibri"/>
              <a:cs typeface="Arial"/>
            </a:endParaRPr>
          </a:p>
          <a:p>
            <a:pPr algn="just">
              <a:lnSpc>
                <a:spcPct val="115000"/>
              </a:lnSpc>
              <a:spcAft>
                <a:spcPts val="1000"/>
              </a:spcAft>
            </a:pPr>
            <a:r>
              <a:rPr lang="ar-SA" sz="2400" b="1" dirty="0">
                <a:ea typeface="Calibri"/>
              </a:rPr>
              <a:t>اهم </a:t>
            </a:r>
            <a:r>
              <a:rPr lang="ar-SA" sz="2400" b="1" dirty="0" err="1">
                <a:ea typeface="Calibri"/>
              </a:rPr>
              <a:t>الاراء</a:t>
            </a:r>
            <a:r>
              <a:rPr lang="ar-SA" sz="2400" b="1" dirty="0">
                <a:ea typeface="Calibri"/>
              </a:rPr>
              <a:t> التربوية لابن خلدون </a:t>
            </a:r>
            <a:endParaRPr lang="en-US" sz="2400" b="1" dirty="0">
              <a:ea typeface="Calibri"/>
              <a:cs typeface="Arial"/>
            </a:endParaRPr>
          </a:p>
        </p:txBody>
      </p:sp>
    </p:spTree>
    <p:extLst>
      <p:ext uri="{BB962C8B-B14F-4D97-AF65-F5344CB8AC3E}">
        <p14:creationId xmlns:p14="http://schemas.microsoft.com/office/powerpoint/2010/main" val="2783725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331640" y="404664"/>
            <a:ext cx="6408712" cy="4764381"/>
          </a:xfrm>
          <a:prstGeom prst="rect">
            <a:avLst/>
          </a:prstGeom>
        </p:spPr>
        <p:txBody>
          <a:bodyPr wrap="square">
            <a:spAutoFit/>
          </a:bodyPr>
          <a:lstStyle/>
          <a:p>
            <a:pPr marL="342900" lvl="0" indent="-342900" algn="just">
              <a:lnSpc>
                <a:spcPct val="115000"/>
              </a:lnSpc>
              <a:buFont typeface="+mj-lt"/>
              <a:buAutoNum type="arabicPeriod"/>
            </a:pPr>
            <a:r>
              <a:rPr lang="ar-SA" sz="2400" dirty="0">
                <a:ea typeface="Calibri"/>
              </a:rPr>
              <a:t>ا</a:t>
            </a:r>
            <a:r>
              <a:rPr lang="ar-SA" sz="2400" b="1" dirty="0">
                <a:ea typeface="Calibri"/>
              </a:rPr>
              <a:t>ن القران الكريم هو اصل التعلم .</a:t>
            </a:r>
            <a:endParaRPr lang="en-US" sz="2400" b="1" dirty="0">
              <a:ea typeface="Calibri"/>
              <a:cs typeface="Arial"/>
            </a:endParaRPr>
          </a:p>
          <a:p>
            <a:pPr marL="342900" lvl="0" indent="-342900" algn="just">
              <a:lnSpc>
                <a:spcPct val="115000"/>
              </a:lnSpc>
              <a:buFont typeface="+mj-lt"/>
              <a:buAutoNum type="arabicPeriod"/>
            </a:pPr>
            <a:r>
              <a:rPr lang="ar-SA" sz="2400" b="1" dirty="0">
                <a:ea typeface="Calibri"/>
              </a:rPr>
              <a:t>عدم استخدام الشدة والعقاب مع المتعلمين .</a:t>
            </a:r>
            <a:endParaRPr lang="en-US" sz="2400" b="1" dirty="0">
              <a:ea typeface="Calibri"/>
              <a:cs typeface="Arial"/>
            </a:endParaRPr>
          </a:p>
          <a:p>
            <a:pPr marL="342900" lvl="0" indent="-342900" algn="just">
              <a:lnSpc>
                <a:spcPct val="115000"/>
              </a:lnSpc>
              <a:buFont typeface="+mj-lt"/>
              <a:buAutoNum type="arabicPeriod"/>
            </a:pPr>
            <a:r>
              <a:rPr lang="ar-SA" sz="2400" b="1" dirty="0" err="1">
                <a:ea typeface="Calibri"/>
              </a:rPr>
              <a:t>التاكيد</a:t>
            </a:r>
            <a:r>
              <a:rPr lang="ar-SA" sz="2400" b="1" dirty="0">
                <a:ea typeface="Calibri"/>
              </a:rPr>
              <a:t> على اهمية الرحلات في طلب العلم .</a:t>
            </a:r>
            <a:endParaRPr lang="en-US" sz="2400" b="1" dirty="0">
              <a:ea typeface="Calibri"/>
              <a:cs typeface="Arial"/>
            </a:endParaRPr>
          </a:p>
          <a:p>
            <a:pPr marL="342900" lvl="0" indent="-342900" algn="just">
              <a:lnSpc>
                <a:spcPct val="115000"/>
              </a:lnSpc>
              <a:buFont typeface="+mj-lt"/>
              <a:buAutoNum type="arabicPeriod"/>
            </a:pPr>
            <a:r>
              <a:rPr lang="ar-SA" sz="2400" b="1" dirty="0">
                <a:ea typeface="Calibri"/>
              </a:rPr>
              <a:t> عدم الاطالة في الفواصل الزمنية بين الدروس.</a:t>
            </a:r>
            <a:endParaRPr lang="en-US" sz="2400" b="1" dirty="0">
              <a:ea typeface="Calibri"/>
              <a:cs typeface="Arial"/>
            </a:endParaRPr>
          </a:p>
          <a:p>
            <a:pPr marL="342900" lvl="0" indent="-342900" algn="just">
              <a:lnSpc>
                <a:spcPct val="115000"/>
              </a:lnSpc>
              <a:buFont typeface="+mj-lt"/>
              <a:buAutoNum type="arabicPeriod"/>
            </a:pPr>
            <a:r>
              <a:rPr lang="ar-SA" sz="2400" b="1" dirty="0">
                <a:ea typeface="Calibri"/>
              </a:rPr>
              <a:t>عدم خلط عامين في وقت واحد اثناء تعليم الصغار.</a:t>
            </a:r>
            <a:endParaRPr lang="en-US" sz="2400" b="1" dirty="0">
              <a:ea typeface="Calibri"/>
              <a:cs typeface="Arial"/>
            </a:endParaRPr>
          </a:p>
          <a:p>
            <a:pPr marL="342900" lvl="0" indent="-342900" algn="just">
              <a:lnSpc>
                <a:spcPct val="115000"/>
              </a:lnSpc>
              <a:buFont typeface="+mj-lt"/>
              <a:buAutoNum type="arabicPeriod"/>
            </a:pPr>
            <a:r>
              <a:rPr lang="ar-SA" sz="2400" b="1" dirty="0">
                <a:ea typeface="Calibri"/>
              </a:rPr>
              <a:t>ضرورة استخدام الامثلة والخبرة المباشرة في التعليم .</a:t>
            </a:r>
            <a:endParaRPr lang="en-US" sz="2400" b="1" dirty="0">
              <a:ea typeface="Calibri"/>
              <a:cs typeface="Arial"/>
            </a:endParaRPr>
          </a:p>
          <a:p>
            <a:pPr marL="342900" lvl="0" indent="-342900" algn="just">
              <a:lnSpc>
                <a:spcPct val="115000"/>
              </a:lnSpc>
              <a:buFont typeface="+mj-lt"/>
              <a:buAutoNum type="arabicPeriod"/>
            </a:pPr>
            <a:r>
              <a:rPr lang="ar-SA" sz="2400" b="1" dirty="0">
                <a:ea typeface="Calibri"/>
              </a:rPr>
              <a:t>التدرج في التعليم من السهل الى الصعب ومن المحسوس الى المجرد.</a:t>
            </a:r>
            <a:endParaRPr lang="en-US" sz="2400" b="1" dirty="0">
              <a:ea typeface="Calibri"/>
              <a:cs typeface="Arial"/>
            </a:endParaRPr>
          </a:p>
          <a:p>
            <a:pPr marL="342900" lvl="0" indent="-342900" algn="just">
              <a:lnSpc>
                <a:spcPct val="115000"/>
              </a:lnSpc>
              <a:spcAft>
                <a:spcPts val="1000"/>
              </a:spcAft>
              <a:buFont typeface="+mj-lt"/>
              <a:buAutoNum type="arabicPeriod"/>
            </a:pPr>
            <a:r>
              <a:rPr lang="ar-SA" sz="2400" b="1" dirty="0">
                <a:ea typeface="Calibri"/>
              </a:rPr>
              <a:t>ضرورة تعليم </a:t>
            </a:r>
            <a:r>
              <a:rPr lang="ar-SA" sz="2400" b="1" dirty="0" err="1">
                <a:ea typeface="Calibri"/>
              </a:rPr>
              <a:t>الغة</a:t>
            </a:r>
            <a:r>
              <a:rPr lang="ar-SA" sz="2400" b="1" dirty="0">
                <a:ea typeface="Calibri"/>
              </a:rPr>
              <a:t> العربية وان تكون دراستها اساسا لكل علم بغية تمكين التلميذ من اجادة التعبير عما يدور في </a:t>
            </a:r>
            <a:r>
              <a:rPr lang="ar-SA" sz="2400" b="1" dirty="0" err="1">
                <a:ea typeface="Calibri"/>
              </a:rPr>
              <a:t>ذهنة</a:t>
            </a:r>
            <a:r>
              <a:rPr lang="ar-SA" sz="2400" b="1" dirty="0">
                <a:ea typeface="Calibri"/>
              </a:rPr>
              <a:t> من افكار وتصورات وكذلك اتقان عملية الكتابة.</a:t>
            </a:r>
            <a:endParaRPr lang="en-US" sz="2400" b="1" dirty="0">
              <a:ea typeface="Calibri"/>
              <a:cs typeface="Arial"/>
            </a:endParaRPr>
          </a:p>
        </p:txBody>
      </p:sp>
    </p:spTree>
    <p:extLst>
      <p:ext uri="{BB962C8B-B14F-4D97-AF65-F5344CB8AC3E}">
        <p14:creationId xmlns:p14="http://schemas.microsoft.com/office/powerpoint/2010/main" val="29774387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99592" y="546929"/>
            <a:ext cx="7560840" cy="6267741"/>
          </a:xfrm>
          <a:prstGeom prst="rect">
            <a:avLst/>
          </a:prstGeom>
        </p:spPr>
        <p:txBody>
          <a:bodyPr wrap="square">
            <a:spAutoFit/>
          </a:bodyPr>
          <a:lstStyle/>
          <a:p>
            <a:pPr lvl="0" algn="just">
              <a:lnSpc>
                <a:spcPct val="115000"/>
              </a:lnSpc>
              <a:spcAft>
                <a:spcPts val="1000"/>
              </a:spcAft>
            </a:pPr>
            <a:r>
              <a:rPr lang="ar-IQ" sz="2400" b="1" dirty="0" smtClean="0">
                <a:ea typeface="Calibri"/>
              </a:rPr>
              <a:t>2-ا</a:t>
            </a:r>
            <a:r>
              <a:rPr lang="ar-SA" sz="2400" b="1" dirty="0" smtClean="0">
                <a:ea typeface="Calibri"/>
              </a:rPr>
              <a:t>بن س</a:t>
            </a:r>
            <a:r>
              <a:rPr lang="ar-IQ" sz="2400" b="1" dirty="0" smtClean="0">
                <a:ea typeface="Calibri"/>
              </a:rPr>
              <a:t>ي</a:t>
            </a:r>
            <a:r>
              <a:rPr lang="ar-SA" sz="2400" b="1" dirty="0" err="1" smtClean="0">
                <a:ea typeface="Calibri"/>
              </a:rPr>
              <a:t>نا</a:t>
            </a:r>
            <a:r>
              <a:rPr lang="ar-SA" sz="2400" b="1" dirty="0" smtClean="0">
                <a:ea typeface="Calibri"/>
              </a:rPr>
              <a:t> </a:t>
            </a:r>
            <a:r>
              <a:rPr lang="ar-SA" sz="2400" b="1" dirty="0">
                <a:ea typeface="Calibri"/>
              </a:rPr>
              <a:t>:</a:t>
            </a:r>
            <a:endParaRPr lang="en-US" sz="2400" b="1" dirty="0">
              <a:ea typeface="Calibri"/>
              <a:cs typeface="Arial"/>
            </a:endParaRPr>
          </a:p>
          <a:p>
            <a:pPr algn="just">
              <a:lnSpc>
                <a:spcPct val="115000"/>
              </a:lnSpc>
              <a:spcAft>
                <a:spcPts val="1000"/>
              </a:spcAft>
            </a:pPr>
            <a:r>
              <a:rPr lang="ar-SA" sz="2400" b="1" dirty="0">
                <a:ea typeface="Calibri"/>
              </a:rPr>
              <a:t>هو ابو علي الحسين بن عبد </a:t>
            </a:r>
            <a:r>
              <a:rPr lang="ar-SA" sz="2400" b="1" dirty="0" err="1">
                <a:ea typeface="Calibri"/>
              </a:rPr>
              <a:t>اللة</a:t>
            </a:r>
            <a:r>
              <a:rPr lang="ar-SA" sz="2400" b="1" dirty="0">
                <a:ea typeface="Calibri"/>
              </a:rPr>
              <a:t> بن الحسين بن علي بن سينا ولد في صفر سنة (370ه) من اسرة فارسية الاصل في قرية ( </a:t>
            </a:r>
            <a:r>
              <a:rPr lang="ar-SA" sz="2400" b="1" dirty="0" err="1">
                <a:ea typeface="Calibri"/>
              </a:rPr>
              <a:t>افشنة</a:t>
            </a:r>
            <a:r>
              <a:rPr lang="ar-SA" sz="2400" b="1" dirty="0">
                <a:ea typeface="Calibri"/>
              </a:rPr>
              <a:t> ) من ضياع </a:t>
            </a:r>
            <a:r>
              <a:rPr lang="ar-SA" sz="2400" b="1" dirty="0" err="1">
                <a:ea typeface="Calibri"/>
              </a:rPr>
              <a:t>بخارى</a:t>
            </a:r>
            <a:r>
              <a:rPr lang="ar-SA" sz="2400" b="1" dirty="0">
                <a:ea typeface="Calibri"/>
              </a:rPr>
              <a:t> في ربوع الدولة </a:t>
            </a:r>
            <a:r>
              <a:rPr lang="ar-SA" sz="2400" b="1" dirty="0" err="1">
                <a:ea typeface="Calibri"/>
              </a:rPr>
              <a:t>السامنية</a:t>
            </a:r>
            <a:r>
              <a:rPr lang="ar-SA" sz="2400" b="1" dirty="0">
                <a:ea typeface="Calibri"/>
              </a:rPr>
              <a:t> اهتمت </a:t>
            </a:r>
            <a:r>
              <a:rPr lang="ar-SA" sz="2400" b="1" dirty="0" err="1">
                <a:ea typeface="Calibri"/>
              </a:rPr>
              <a:t>اسرتة</a:t>
            </a:r>
            <a:r>
              <a:rPr lang="ar-SA" sz="2400" b="1" dirty="0">
                <a:ea typeface="Calibri"/>
              </a:rPr>
              <a:t> بتعليمة ولم يكن الصبي بحاجة الى جهد ووقت للتعليم حيث </a:t>
            </a:r>
            <a:r>
              <a:rPr lang="ar-SA" sz="2400" b="1" dirty="0" err="1">
                <a:ea typeface="Calibri"/>
              </a:rPr>
              <a:t>استظر</a:t>
            </a:r>
            <a:r>
              <a:rPr lang="ar-SA" sz="2400" b="1" dirty="0">
                <a:ea typeface="Calibri"/>
              </a:rPr>
              <a:t> ذكاء خارقا فقد استظهر القران الكريم والم بعلم النحو وهو في العاشرة من عمرة ثم خاض غمار الرياضيات والطبيعيات والفلسفة وبعد ذلك انكب على دراسة الطب ولم يبلغ السابعة عشرة من عمرة حتى طبقت </a:t>
            </a:r>
            <a:r>
              <a:rPr lang="ar-SA" sz="2400" b="1" dirty="0" err="1">
                <a:ea typeface="Calibri"/>
              </a:rPr>
              <a:t>شهرتة</a:t>
            </a:r>
            <a:r>
              <a:rPr lang="ar-SA" sz="2400" b="1" dirty="0">
                <a:ea typeface="Calibri"/>
              </a:rPr>
              <a:t> الخافقين وبدا يتعهد بتطبيب المرضى ومعالجتهم .</a:t>
            </a:r>
            <a:endParaRPr lang="en-US" sz="2400" b="1" dirty="0">
              <a:ea typeface="Calibri"/>
              <a:cs typeface="Arial"/>
            </a:endParaRPr>
          </a:p>
          <a:p>
            <a:pPr algn="just">
              <a:lnSpc>
                <a:spcPct val="115000"/>
              </a:lnSpc>
              <a:spcAft>
                <a:spcPts val="1000"/>
              </a:spcAft>
            </a:pPr>
            <a:r>
              <a:rPr lang="ar-SA" sz="2400" b="1" dirty="0">
                <a:ea typeface="Calibri"/>
              </a:rPr>
              <a:t>عرف ابن سينا بالقاب كثيرة منها حجة الحق ، شرف الملك ن الحكيم ، الوزير ، المعلم الثالث ، ، الان اشهر القابة هو الرئيس ، وللشيخ الرئيس اراء تربوية في العديد من كتبة التي كتبها بالعربية </a:t>
            </a:r>
            <a:r>
              <a:rPr lang="ar-SA" sz="2400" b="1" dirty="0" err="1">
                <a:ea typeface="Calibri"/>
              </a:rPr>
              <a:t>اوالفارسية</a:t>
            </a:r>
            <a:r>
              <a:rPr lang="ar-SA" sz="2400" b="1" dirty="0">
                <a:ea typeface="Calibri"/>
              </a:rPr>
              <a:t> والتي منها كتاب ( النجاة ) وكتاب ( الاشارات والتنبيهات ) وكتاب ( الحكمة المشرقية ) غير ان اكثر </a:t>
            </a:r>
            <a:r>
              <a:rPr lang="ar-SA" sz="2400" b="1" dirty="0" err="1">
                <a:ea typeface="Calibri"/>
              </a:rPr>
              <a:t>اراة</a:t>
            </a:r>
            <a:r>
              <a:rPr lang="ar-SA" sz="2400" b="1" dirty="0">
                <a:ea typeface="Calibri"/>
              </a:rPr>
              <a:t> التربوية نجدها في </a:t>
            </a:r>
            <a:r>
              <a:rPr lang="ar-SA" sz="2400" b="1" dirty="0" err="1">
                <a:ea typeface="Calibri"/>
              </a:rPr>
              <a:t>رسالتة</a:t>
            </a:r>
            <a:r>
              <a:rPr lang="ar-SA" sz="2400" b="1" dirty="0">
                <a:ea typeface="Calibri"/>
              </a:rPr>
              <a:t> المسماة ب ( كتاب السياسة ).</a:t>
            </a:r>
            <a:endParaRPr lang="en-US" sz="2400" b="1" dirty="0">
              <a:ea typeface="Calibri"/>
              <a:cs typeface="Arial"/>
            </a:endParaRPr>
          </a:p>
        </p:txBody>
      </p:sp>
    </p:spTree>
    <p:extLst>
      <p:ext uri="{BB962C8B-B14F-4D97-AF65-F5344CB8AC3E}">
        <p14:creationId xmlns:p14="http://schemas.microsoft.com/office/powerpoint/2010/main" val="27047067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99592" y="1407421"/>
            <a:ext cx="7560840" cy="4431726"/>
          </a:xfrm>
          <a:prstGeom prst="rect">
            <a:avLst/>
          </a:prstGeom>
        </p:spPr>
        <p:txBody>
          <a:bodyPr wrap="square">
            <a:spAutoFit/>
          </a:bodyPr>
          <a:lstStyle/>
          <a:p>
            <a:pPr algn="just">
              <a:lnSpc>
                <a:spcPct val="115000"/>
              </a:lnSpc>
              <a:spcAft>
                <a:spcPts val="1000"/>
              </a:spcAft>
            </a:pPr>
            <a:r>
              <a:rPr lang="ar-SA" sz="2400" b="1" dirty="0">
                <a:ea typeface="Calibri"/>
              </a:rPr>
              <a:t>اهم </a:t>
            </a:r>
            <a:r>
              <a:rPr lang="ar-SA" sz="2400" b="1" dirty="0" err="1">
                <a:ea typeface="Calibri"/>
              </a:rPr>
              <a:t>الاراء</a:t>
            </a:r>
            <a:r>
              <a:rPr lang="ar-SA" sz="2400" b="1" dirty="0">
                <a:ea typeface="Calibri"/>
              </a:rPr>
              <a:t> التربوية لابن سينا </a:t>
            </a:r>
            <a:endParaRPr lang="en-US" sz="2400" b="1" dirty="0">
              <a:ea typeface="Calibri"/>
              <a:cs typeface="Arial"/>
            </a:endParaRPr>
          </a:p>
          <a:p>
            <a:pPr marL="342900" lvl="0" indent="-342900" algn="just">
              <a:lnSpc>
                <a:spcPct val="115000"/>
              </a:lnSpc>
              <a:buFont typeface="+mj-lt"/>
              <a:buAutoNum type="arabicPeriod"/>
            </a:pPr>
            <a:r>
              <a:rPr lang="ar-SA" sz="2400" b="1" dirty="0">
                <a:ea typeface="Calibri"/>
              </a:rPr>
              <a:t>ضرورة الاهتمام بالتربية العقلية .</a:t>
            </a:r>
            <a:endParaRPr lang="en-US" sz="2400" b="1" dirty="0">
              <a:ea typeface="Calibri"/>
              <a:cs typeface="Arial"/>
            </a:endParaRPr>
          </a:p>
          <a:p>
            <a:pPr marL="342900" lvl="0" indent="-342900" algn="just">
              <a:lnSpc>
                <a:spcPct val="115000"/>
              </a:lnSpc>
              <a:buFont typeface="+mj-lt"/>
              <a:buAutoNum type="arabicPeriod"/>
            </a:pPr>
            <a:r>
              <a:rPr lang="ar-SA" sz="2400" b="1" dirty="0">
                <a:ea typeface="Calibri"/>
              </a:rPr>
              <a:t>استخدام مبدا الثواب والعقاب في التربية .</a:t>
            </a:r>
            <a:endParaRPr lang="en-US" sz="2400" b="1" dirty="0">
              <a:ea typeface="Calibri"/>
              <a:cs typeface="Arial"/>
            </a:endParaRPr>
          </a:p>
          <a:p>
            <a:pPr marL="342900" lvl="0" indent="-342900" algn="just">
              <a:lnSpc>
                <a:spcPct val="115000"/>
              </a:lnSpc>
              <a:buFont typeface="+mj-lt"/>
              <a:buAutoNum type="arabicPeriod"/>
            </a:pPr>
            <a:r>
              <a:rPr lang="ar-SA" sz="2400" b="1" dirty="0">
                <a:ea typeface="Calibri"/>
              </a:rPr>
              <a:t>الاهتمام بتربية الطفل منذ الطفولة المبكرة .</a:t>
            </a:r>
            <a:endParaRPr lang="en-US" sz="2400" b="1" dirty="0">
              <a:ea typeface="Calibri"/>
              <a:cs typeface="Arial"/>
            </a:endParaRPr>
          </a:p>
          <a:p>
            <a:pPr marL="342900" lvl="0" indent="-342900" algn="just">
              <a:lnSpc>
                <a:spcPct val="115000"/>
              </a:lnSpc>
              <a:buFont typeface="+mj-lt"/>
              <a:buAutoNum type="arabicPeriod"/>
            </a:pPr>
            <a:r>
              <a:rPr lang="ar-SA" sz="2400" b="1" dirty="0">
                <a:ea typeface="Calibri"/>
              </a:rPr>
              <a:t>الاهتمام بتربية المهنية واعداد الانسان للحياة.</a:t>
            </a:r>
            <a:endParaRPr lang="en-US" sz="2400" b="1" dirty="0">
              <a:ea typeface="Calibri"/>
              <a:cs typeface="Arial"/>
            </a:endParaRPr>
          </a:p>
          <a:p>
            <a:pPr marL="342900" lvl="0" indent="-342900" algn="just">
              <a:lnSpc>
                <a:spcPct val="115000"/>
              </a:lnSpc>
              <a:buFont typeface="+mj-lt"/>
              <a:buAutoNum type="arabicPeriod"/>
            </a:pPr>
            <a:r>
              <a:rPr lang="ar-SA" sz="2400" b="1" dirty="0">
                <a:ea typeface="Calibri"/>
              </a:rPr>
              <a:t>ان مصادر المعرفة هي الحواس الخمس والالهام .</a:t>
            </a:r>
            <a:endParaRPr lang="en-US" sz="2400" b="1" dirty="0">
              <a:ea typeface="Calibri"/>
              <a:cs typeface="Arial"/>
            </a:endParaRPr>
          </a:p>
          <a:p>
            <a:pPr marL="342900" lvl="0" indent="-342900" algn="just">
              <a:lnSpc>
                <a:spcPct val="115000"/>
              </a:lnSpc>
              <a:buFont typeface="+mj-lt"/>
              <a:buAutoNum type="arabicPeriod"/>
            </a:pPr>
            <a:r>
              <a:rPr lang="ar-SA" sz="2400" b="1" dirty="0">
                <a:ea typeface="Calibri"/>
              </a:rPr>
              <a:t>ضرورة الاهتمام بالتربية النفسية واهمية معرفة النفس البشرية .</a:t>
            </a:r>
            <a:endParaRPr lang="en-US" sz="2400" b="1" dirty="0">
              <a:ea typeface="Calibri"/>
              <a:cs typeface="Arial"/>
            </a:endParaRPr>
          </a:p>
          <a:p>
            <a:pPr marL="342900" lvl="0" indent="-342900" algn="just">
              <a:lnSpc>
                <a:spcPct val="115000"/>
              </a:lnSpc>
              <a:buFont typeface="+mj-lt"/>
              <a:buAutoNum type="arabicPeriod"/>
            </a:pPr>
            <a:r>
              <a:rPr lang="ar-SA" sz="2400" b="1" dirty="0">
                <a:ea typeface="Calibri"/>
              </a:rPr>
              <a:t>البدء بتعليم القران الكريم بمجرد </a:t>
            </a:r>
            <a:r>
              <a:rPr lang="ar-SA" sz="2400" b="1" dirty="0" err="1">
                <a:ea typeface="Calibri"/>
              </a:rPr>
              <a:t>تهيوء</a:t>
            </a:r>
            <a:r>
              <a:rPr lang="ar-SA" sz="2400" b="1" dirty="0">
                <a:ea typeface="Calibri"/>
              </a:rPr>
              <a:t> الطفل جسميا وعقليا.</a:t>
            </a:r>
            <a:endParaRPr lang="en-US" sz="2400" b="1" dirty="0">
              <a:ea typeface="Calibri"/>
              <a:cs typeface="Arial"/>
            </a:endParaRPr>
          </a:p>
          <a:p>
            <a:pPr marL="342900" lvl="0" indent="-342900" algn="just">
              <a:lnSpc>
                <a:spcPct val="115000"/>
              </a:lnSpc>
              <a:spcAft>
                <a:spcPts val="1000"/>
              </a:spcAft>
              <a:buFont typeface="+mj-lt"/>
              <a:buAutoNum type="arabicPeriod"/>
            </a:pPr>
            <a:r>
              <a:rPr lang="ar-SA" sz="2400" b="1" dirty="0">
                <a:ea typeface="Calibri"/>
              </a:rPr>
              <a:t>ضرورة تعليم </a:t>
            </a:r>
            <a:r>
              <a:rPr lang="ar-SA" sz="2400" b="1" dirty="0" err="1">
                <a:ea typeface="Calibri"/>
              </a:rPr>
              <a:t>الغة</a:t>
            </a:r>
            <a:r>
              <a:rPr lang="ar-SA" sz="2400" b="1" dirty="0">
                <a:ea typeface="Calibri"/>
              </a:rPr>
              <a:t> والشعر خصوصا ما يتعلق منة </a:t>
            </a:r>
            <a:r>
              <a:rPr lang="ar-SA" sz="2400" b="1" dirty="0" err="1">
                <a:ea typeface="Calibri"/>
              </a:rPr>
              <a:t>بالاخلاق</a:t>
            </a:r>
            <a:r>
              <a:rPr lang="ar-SA" sz="2400" b="1" dirty="0">
                <a:ea typeface="Calibri"/>
              </a:rPr>
              <a:t> والصفات الحسنة </a:t>
            </a:r>
            <a:r>
              <a:rPr lang="ar-SA" dirty="0">
                <a:ea typeface="Calibri"/>
              </a:rPr>
              <a:t>.</a:t>
            </a:r>
            <a:endParaRPr lang="en-US" sz="1400" dirty="0">
              <a:ea typeface="Calibri"/>
              <a:cs typeface="Arial"/>
            </a:endParaRPr>
          </a:p>
        </p:txBody>
      </p:sp>
    </p:spTree>
    <p:extLst>
      <p:ext uri="{BB962C8B-B14F-4D97-AF65-F5344CB8AC3E}">
        <p14:creationId xmlns:p14="http://schemas.microsoft.com/office/powerpoint/2010/main" val="2822596577"/>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630</Words>
  <Application>Microsoft Office PowerPoint</Application>
  <PresentationFormat>عرض على الشاشة (3:4)‏</PresentationFormat>
  <Paragraphs>34</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سمة Office</vt:lpstr>
      <vt:lpstr>جامعة  ديالى كلية التربية الاساسية قسم التاريخ المرحلة الاولى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ديالى كلية التربية الاساسية قسم التاريخ المرحلة الاولى </dc:title>
  <dc:creator>TAS TECH Office</dc:creator>
  <cp:lastModifiedBy>TAS TECH Office</cp:lastModifiedBy>
  <cp:revision>2</cp:revision>
  <dcterms:created xsi:type="dcterms:W3CDTF">2020-05-11T11:30:39Z</dcterms:created>
  <dcterms:modified xsi:type="dcterms:W3CDTF">2020-05-11T11:46:13Z</dcterms:modified>
</cp:coreProperties>
</file>