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132856"/>
            <a:ext cx="7772400" cy="1470025"/>
          </a:xfrm>
        </p:spPr>
        <p:txBody>
          <a:bodyPr>
            <a:noAutofit/>
          </a:bodyPr>
          <a:lstStyle/>
          <a:p>
            <a:pPr algn="r">
              <a:lnSpc>
                <a:spcPct val="115000"/>
              </a:lnSpc>
              <a:spcBef>
                <a:spcPts val="0"/>
              </a:spcBef>
              <a:spcAft>
                <a:spcPts val="1000"/>
              </a:spcAft>
            </a:pPr>
            <a:r>
              <a:rPr lang="ar-SA" sz="2000" b="1" dirty="0">
                <a:ea typeface="Calibri"/>
                <a:cs typeface="Arial"/>
              </a:rPr>
              <a:t>جامعة  ديالى</a:t>
            </a:r>
            <a:r>
              <a:rPr lang="en-US" sz="2000" dirty="0">
                <a:ea typeface="Calibri"/>
                <a:cs typeface="Arial"/>
              </a:rPr>
              <a:t/>
            </a:r>
            <a:br>
              <a:rPr lang="en-US" sz="2000" dirty="0">
                <a:ea typeface="Calibri"/>
                <a:cs typeface="Arial"/>
              </a:rPr>
            </a:br>
            <a:r>
              <a:rPr lang="ar-SA" sz="2000" b="1" dirty="0">
                <a:ea typeface="Calibri"/>
                <a:cs typeface="Arial"/>
              </a:rPr>
              <a:t>كلية التربية الاساسية</a:t>
            </a:r>
            <a:r>
              <a:rPr lang="en-US" sz="2000" dirty="0">
                <a:ea typeface="Calibri"/>
                <a:cs typeface="Arial"/>
              </a:rPr>
              <a:t/>
            </a:r>
            <a:br>
              <a:rPr lang="en-US" sz="2000" dirty="0">
                <a:ea typeface="Calibri"/>
                <a:cs typeface="Arial"/>
              </a:rPr>
            </a:br>
            <a:r>
              <a:rPr lang="ar-SA" sz="2000" b="1" dirty="0">
                <a:ea typeface="Calibri"/>
                <a:cs typeface="Arial"/>
              </a:rPr>
              <a:t>قسم التاريخ</a:t>
            </a:r>
            <a:r>
              <a:rPr lang="en-US" sz="2000" dirty="0">
                <a:ea typeface="Calibri"/>
                <a:cs typeface="Arial"/>
              </a:rPr>
              <a:t/>
            </a:r>
            <a:br>
              <a:rPr lang="en-US" sz="2000" dirty="0">
                <a:ea typeface="Calibri"/>
                <a:cs typeface="Arial"/>
              </a:rPr>
            </a:br>
            <a:r>
              <a:rPr lang="ar-SA" sz="2000" b="1" dirty="0">
                <a:ea typeface="Calibri"/>
                <a:cs typeface="Arial"/>
              </a:rPr>
              <a:t>المرحلة الاولى</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ar-SA" sz="2000" b="1" dirty="0">
                <a:ea typeface="Calibri"/>
                <a:cs typeface="Arial"/>
              </a:rPr>
              <a:t>محاضرة اصول  التربية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a:t>
            </a:r>
            <a:r>
              <a:rPr lang="ar-IQ" sz="2000" dirty="0">
                <a:ea typeface="Calibri"/>
                <a:cs typeface="Arial"/>
              </a:rPr>
              <a:t>ا.</a:t>
            </a:r>
            <a:r>
              <a:rPr lang="ar-SA" sz="2000" dirty="0">
                <a:ea typeface="Calibri"/>
                <a:cs typeface="Arial"/>
              </a:rPr>
              <a:t> م. منى زهير حسين </a:t>
            </a:r>
            <a:r>
              <a:rPr lang="en-US" sz="2000" dirty="0">
                <a:ea typeface="Calibri"/>
                <a:cs typeface="Arial"/>
              </a:rPr>
              <a:t/>
            </a:r>
            <a:br>
              <a:rPr lang="en-US" sz="2000" dirty="0">
                <a:ea typeface="Calibri"/>
                <a:cs typeface="Arial"/>
              </a:rPr>
            </a:br>
            <a:r>
              <a:rPr lang="ar-SA" sz="2000" dirty="0">
                <a:ea typeface="Calibri"/>
                <a:cs typeface="Arial"/>
              </a:rPr>
              <a:t> </a:t>
            </a:r>
            <a:r>
              <a:rPr lang="en-US" sz="2000" dirty="0">
                <a:ea typeface="Calibri"/>
                <a:cs typeface="Arial"/>
              </a:rPr>
              <a:t/>
            </a:r>
            <a:br>
              <a:rPr lang="en-US" sz="2000" dirty="0">
                <a:ea typeface="Calibri"/>
                <a:cs typeface="Arial"/>
              </a:rPr>
            </a:br>
            <a:r>
              <a:rPr lang="ar-SA" sz="2000" dirty="0">
                <a:ea typeface="Calibri"/>
                <a:cs typeface="Arial"/>
              </a:rPr>
              <a:t>                                                2019 ---2020  </a:t>
            </a:r>
            <a:r>
              <a:rPr lang="en-US" sz="2000" dirty="0">
                <a:ea typeface="Calibri"/>
                <a:cs typeface="Arial"/>
              </a:rPr>
              <a:t/>
            </a:r>
            <a:br>
              <a:rPr lang="en-US" sz="2000" dirty="0">
                <a:ea typeface="Calibri"/>
                <a:cs typeface="Arial"/>
              </a:rPr>
            </a:br>
            <a:endParaRPr lang="ar-IQ" sz="2000" dirty="0"/>
          </a:p>
        </p:txBody>
      </p:sp>
      <p:sp>
        <p:nvSpPr>
          <p:cNvPr id="3" name="عنوان فرعي 2"/>
          <p:cNvSpPr>
            <a:spLocks noGrp="1"/>
          </p:cNvSpPr>
          <p:nvPr>
            <p:ph type="subTitle" idx="1"/>
          </p:nvPr>
        </p:nvSpPr>
        <p:spPr>
          <a:xfrm>
            <a:off x="1371600" y="3140968"/>
            <a:ext cx="6400800" cy="2497832"/>
          </a:xfrm>
        </p:spPr>
        <p:txBody>
          <a:bodyPr/>
          <a:lstStyle/>
          <a:p>
            <a:endParaRPr lang="ar-IQ" dirty="0"/>
          </a:p>
        </p:txBody>
      </p:sp>
    </p:spTree>
    <p:extLst>
      <p:ext uri="{BB962C8B-B14F-4D97-AF65-F5344CB8AC3E}">
        <p14:creationId xmlns:p14="http://schemas.microsoft.com/office/powerpoint/2010/main" val="281622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476672"/>
            <a:ext cx="6462464" cy="4865306"/>
          </a:xfrm>
          <a:prstGeom prst="rect">
            <a:avLst/>
          </a:prstGeom>
        </p:spPr>
        <p:txBody>
          <a:bodyPr wrap="square">
            <a:spAutoFit/>
          </a:bodyPr>
          <a:lstStyle/>
          <a:p>
            <a:pPr>
              <a:lnSpc>
                <a:spcPct val="115000"/>
              </a:lnSpc>
              <a:spcAft>
                <a:spcPts val="1000"/>
              </a:spcAft>
            </a:pPr>
            <a:r>
              <a:rPr lang="ar-SA" sz="2400" b="1" u="sng" dirty="0">
                <a:ea typeface="Calibri"/>
              </a:rPr>
              <a:t>معنى التربية واهدافها </a:t>
            </a:r>
            <a:endParaRPr lang="en-US" sz="2400" b="1" dirty="0">
              <a:ea typeface="Calibri"/>
              <a:cs typeface="Arial"/>
            </a:endParaRPr>
          </a:p>
          <a:p>
            <a:pPr>
              <a:lnSpc>
                <a:spcPct val="115000"/>
              </a:lnSpc>
              <a:spcAft>
                <a:spcPts val="1000"/>
              </a:spcAft>
            </a:pPr>
            <a:r>
              <a:rPr lang="ar-SA" sz="2400" b="1" dirty="0">
                <a:ea typeface="Calibri"/>
              </a:rPr>
              <a:t>ان كلمة التربية من الكلمات الشائعة التداول بين الناس في الحياة العامة فلقد مارس الانسان التربية منذ القدم مما جعل مفهومها يشيع بين الناس كقولهم  فلان قليل التربية وفلان حسن التربية والاخلاق  وهذا الاستعمال الشائع لكلمة تربية لا يعني ان كل من يستعملها يدرك مدلولها ادركا جيدا , فقد يكون فهمهم للتربية فهما سطحيا غالبا ما يقتصر على الجانب الاخلاقي فقط الى درجة ان تعريفها يبدو سهل المنال , ولكن سرعان ما يتبدد هذا الاعتقاد ويدرك المرء ان تعريف التربية هو قبيل </a:t>
            </a:r>
            <a:r>
              <a:rPr lang="ar-SA" sz="2400" b="1" dirty="0" err="1">
                <a:ea typeface="Calibri"/>
              </a:rPr>
              <a:t>الهل</a:t>
            </a:r>
            <a:r>
              <a:rPr lang="ar-SA" sz="2400" b="1" dirty="0">
                <a:ea typeface="Calibri"/>
              </a:rPr>
              <a:t> الممتنع , ذلك لان التربية بالمعنى العلمي مدلولها اوسع واشمل مما يستعمله الاشخاص العاديين في حياتهم </a:t>
            </a:r>
            <a:endParaRPr lang="en-US" sz="2400" b="1" dirty="0">
              <a:ea typeface="Calibri"/>
              <a:cs typeface="Arial"/>
            </a:endParaRPr>
          </a:p>
        </p:txBody>
      </p:sp>
    </p:spTree>
    <p:extLst>
      <p:ext uri="{BB962C8B-B14F-4D97-AF65-F5344CB8AC3E}">
        <p14:creationId xmlns:p14="http://schemas.microsoft.com/office/powerpoint/2010/main" val="427569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32656"/>
            <a:ext cx="8568952" cy="6201698"/>
          </a:xfrm>
          <a:prstGeom prst="rect">
            <a:avLst/>
          </a:prstGeom>
        </p:spPr>
        <p:txBody>
          <a:bodyPr wrap="square">
            <a:spAutoFit/>
          </a:bodyPr>
          <a:lstStyle/>
          <a:p>
            <a:pPr>
              <a:lnSpc>
                <a:spcPct val="115000"/>
              </a:lnSpc>
              <a:spcAft>
                <a:spcPts val="1000"/>
              </a:spcAft>
            </a:pPr>
            <a:r>
              <a:rPr lang="ar-SA" sz="2000" b="1" u="sng" dirty="0">
                <a:ea typeface="Calibri"/>
              </a:rPr>
              <a:t>التربية لغة واصطلاحا</a:t>
            </a:r>
            <a:endParaRPr lang="en-US" sz="2000" b="1" dirty="0">
              <a:ea typeface="Calibri"/>
              <a:cs typeface="Arial"/>
            </a:endParaRPr>
          </a:p>
          <a:p>
            <a:pPr>
              <a:lnSpc>
                <a:spcPct val="115000"/>
              </a:lnSpc>
              <a:spcAft>
                <a:spcPts val="1000"/>
              </a:spcAft>
            </a:pPr>
            <a:r>
              <a:rPr lang="ar-SA" sz="2000" b="1" dirty="0">
                <a:ea typeface="Calibri"/>
              </a:rPr>
              <a:t>جاء في لسان العرب , ربا </a:t>
            </a:r>
            <a:r>
              <a:rPr lang="ar-SA" sz="2000" b="1" dirty="0" err="1">
                <a:ea typeface="Calibri"/>
              </a:rPr>
              <a:t>الشىء</a:t>
            </a:r>
            <a:r>
              <a:rPr lang="ar-SA" sz="2000" b="1" dirty="0">
                <a:ea typeface="Calibri"/>
              </a:rPr>
              <a:t> أي راد ونما واربيته أي نميته , وجاء في القران الكريم , يربي الصدقات أي يزيدها وفي المعجم الوسيط : تربى بمعنى نشأ وتغذى وتثقف وفي نفس  المعجم رباه أي نمى قواه العقلية والجسدية والخلقية وهكذا نرى المعنى اللغوي لكلمة تربية يتضمن العناصر الاتية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النمو والزيادة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التغذية والتنشئة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التثقيف</a:t>
            </a:r>
            <a:endParaRPr lang="en-US" sz="2000" b="1" dirty="0">
              <a:ea typeface="Calibri"/>
              <a:cs typeface="Arial"/>
            </a:endParaRPr>
          </a:p>
          <a:p>
            <a:pPr>
              <a:lnSpc>
                <a:spcPct val="115000"/>
              </a:lnSpc>
              <a:spcAft>
                <a:spcPts val="1000"/>
              </a:spcAft>
            </a:pPr>
            <a:r>
              <a:rPr lang="ar-SA" sz="2000" b="1" dirty="0" smtClean="0">
                <a:ea typeface="Calibri"/>
              </a:rPr>
              <a:t>وهنا تجدر الاشارة الى ان التربية ككلمة تستعمل </a:t>
            </a:r>
            <a:r>
              <a:rPr lang="ar-SA" sz="2000" b="1" dirty="0" err="1" smtClean="0">
                <a:ea typeface="Calibri"/>
              </a:rPr>
              <a:t>للانسان</a:t>
            </a:r>
            <a:r>
              <a:rPr lang="ar-SA" sz="2000" b="1" dirty="0" smtClean="0">
                <a:ea typeface="Calibri"/>
              </a:rPr>
              <a:t> وغيره من الكائنات وهو ما ينفي عنها مفهوم الاخلاق الذي ينتفي وجوده عند </a:t>
            </a:r>
            <a:r>
              <a:rPr lang="ar-SA" sz="2000" b="1" dirty="0" err="1" smtClean="0">
                <a:ea typeface="Calibri"/>
              </a:rPr>
              <a:t>مفهود</a:t>
            </a:r>
            <a:r>
              <a:rPr lang="ar-SA" sz="2000" b="1" dirty="0" smtClean="0">
                <a:ea typeface="Calibri"/>
              </a:rPr>
              <a:t> تباين معنى التربية الاخلاق الذي ينتفي وجوده عند غير الانسان </a:t>
            </a:r>
            <a:endParaRPr lang="en-US" sz="2000" b="1" dirty="0" smtClean="0">
              <a:ea typeface="Calibri"/>
              <a:cs typeface="Arial"/>
            </a:endParaRPr>
          </a:p>
          <a:p>
            <a:r>
              <a:rPr lang="ar-SA" sz="2000" b="1" dirty="0" smtClean="0">
                <a:ea typeface="Calibri"/>
              </a:rPr>
              <a:t>اما </a:t>
            </a:r>
            <a:r>
              <a:rPr lang="ar-SA" sz="2000" b="1" dirty="0">
                <a:ea typeface="Calibri"/>
              </a:rPr>
              <a:t>اصطلاحا فقد تباين معنى التربية ومفهومها تبعا لتباين واختلاف طبيعة الدراسات النفسية والاجتماعية في نظرتها للفرد وللمجتمع ،وذلك لان العمل التربوي ينصب على تنشئة الانسان وتكوينه ، كما ان الذي </a:t>
            </a:r>
            <a:r>
              <a:rPr lang="ar-SA" sz="2000" b="1" dirty="0" smtClean="0">
                <a:ea typeface="Calibri"/>
              </a:rPr>
              <a:t>يتولى هذا العمل هو الانسان نفسه ، والانسان في تغير وتطور مستمرين في نظرته الى نفسه والى العالم من حوله ، وهذا العالم بدوره في تبدل دائم والمقصود بذلك ان عاملي الزمان والمكان يحددان نظرة الانسان وتعريفه للتربية ، فمعنى التربية لا يتأثر بمرور السنين فحسب بل باختلاف المكان وهذا ما نجده في الواقع حيث ان لكلمة تربية معنى خاصا في كل قطر من الاقطار بل ان هذا المعنى </a:t>
            </a:r>
            <a:r>
              <a:rPr lang="ar-SA" sz="2000" b="1" dirty="0" err="1" smtClean="0">
                <a:ea typeface="Calibri"/>
              </a:rPr>
              <a:t>لايكون</a:t>
            </a:r>
            <a:r>
              <a:rPr lang="ar-SA" sz="2000" b="1" dirty="0" smtClean="0">
                <a:ea typeface="Calibri"/>
              </a:rPr>
              <a:t> واحد داخل القطر الواحد فالمناطق </a:t>
            </a:r>
            <a:endParaRPr lang="ar-IQ" sz="2000" b="1" dirty="0"/>
          </a:p>
        </p:txBody>
      </p:sp>
    </p:spTree>
    <p:extLst>
      <p:ext uri="{BB962C8B-B14F-4D97-AF65-F5344CB8AC3E}">
        <p14:creationId xmlns:p14="http://schemas.microsoft.com/office/powerpoint/2010/main" val="29713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6"/>
            <a:ext cx="7848871" cy="4015843"/>
          </a:xfrm>
          <a:prstGeom prst="rect">
            <a:avLst/>
          </a:prstGeom>
        </p:spPr>
        <p:txBody>
          <a:bodyPr wrap="square">
            <a:spAutoFit/>
          </a:bodyPr>
          <a:lstStyle/>
          <a:p>
            <a:pPr>
              <a:lnSpc>
                <a:spcPct val="115000"/>
              </a:lnSpc>
              <a:spcAft>
                <a:spcPts val="1000"/>
              </a:spcAft>
            </a:pPr>
            <a:r>
              <a:rPr lang="ar-SA" sz="2400" b="1" dirty="0">
                <a:ea typeface="Calibri"/>
              </a:rPr>
              <a:t>المناطق المزدحمة , </a:t>
            </a:r>
            <a:r>
              <a:rPr lang="ar-SA" sz="2400" b="1" dirty="0" err="1">
                <a:ea typeface="Calibri"/>
              </a:rPr>
              <a:t>وبناءا</a:t>
            </a:r>
            <a:r>
              <a:rPr lang="ar-SA" sz="2400" b="1" dirty="0">
                <a:ea typeface="Calibri"/>
              </a:rPr>
              <a:t> على ذلك يجب علينا عدم تفسير التربية وشرحها في المجتمعات النامية بنفس الطريقة في المجتمعات المتقدمة ايضا, ذلك لان التربية في اساسها عملية اجتماعية نفسية تعنى بالفرد وتعكس </a:t>
            </a:r>
            <a:r>
              <a:rPr lang="ar-SA" sz="2400" b="1" dirty="0" err="1">
                <a:ea typeface="Calibri"/>
              </a:rPr>
              <a:t>مافي</a:t>
            </a:r>
            <a:r>
              <a:rPr lang="ar-SA" sz="2400" b="1" dirty="0">
                <a:ea typeface="Calibri"/>
              </a:rPr>
              <a:t> المجتمع من قيم ومثل وعادات وتقاليد وانماط سلوك ، لذا فالتربية هي </a:t>
            </a:r>
            <a:r>
              <a:rPr lang="ar-SA" sz="2400" b="1" dirty="0" err="1">
                <a:ea typeface="Calibri"/>
              </a:rPr>
              <a:t>مراة</a:t>
            </a:r>
            <a:r>
              <a:rPr lang="ar-SA" sz="2400" b="1" dirty="0">
                <a:ea typeface="Calibri"/>
              </a:rPr>
              <a:t> المجتمع وهي كذلك ادارة المجتمع في صنع المستقبل واللحاق بالركب المعاصر من خلال اعداد الفرد وتكوين شخصيته بشكل سوي .</a:t>
            </a:r>
            <a:endParaRPr lang="en-US" sz="2400" b="1" dirty="0">
              <a:ea typeface="Calibri"/>
              <a:cs typeface="Arial"/>
            </a:endParaRPr>
          </a:p>
          <a:p>
            <a:pPr>
              <a:lnSpc>
                <a:spcPct val="115000"/>
              </a:lnSpc>
              <a:spcAft>
                <a:spcPts val="1000"/>
              </a:spcAft>
            </a:pPr>
            <a:r>
              <a:rPr lang="ar-SA" sz="2400" b="1" dirty="0" err="1">
                <a:ea typeface="Calibri"/>
              </a:rPr>
              <a:t>وبناءا</a:t>
            </a:r>
            <a:r>
              <a:rPr lang="ar-SA" sz="2400" b="1" dirty="0">
                <a:ea typeface="Calibri"/>
              </a:rPr>
              <a:t> على ما تقدم نجد ان التربية تعني ((عملية التفاعل المستمر التي تتضمن مختلف انواع النشاط المؤثرة سلبا وايجابا في الفرد والتي تعمل على توجيهه في الحياة الطبيعية ))</a:t>
            </a:r>
            <a:endParaRPr lang="en-US" sz="2400" b="1" dirty="0">
              <a:ea typeface="Calibri"/>
              <a:cs typeface="Arial"/>
            </a:endParaRPr>
          </a:p>
        </p:txBody>
      </p:sp>
    </p:spTree>
    <p:extLst>
      <p:ext uri="{BB962C8B-B14F-4D97-AF65-F5344CB8AC3E}">
        <p14:creationId xmlns:p14="http://schemas.microsoft.com/office/powerpoint/2010/main" val="205443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239326"/>
            <a:ext cx="7488832" cy="5830314"/>
          </a:xfrm>
          <a:prstGeom prst="rect">
            <a:avLst/>
          </a:prstGeom>
        </p:spPr>
        <p:txBody>
          <a:bodyPr wrap="square">
            <a:spAutoFit/>
          </a:bodyPr>
          <a:lstStyle/>
          <a:p>
            <a:pPr>
              <a:lnSpc>
                <a:spcPct val="115000"/>
              </a:lnSpc>
              <a:spcAft>
                <a:spcPts val="1000"/>
              </a:spcAft>
            </a:pPr>
            <a:r>
              <a:rPr lang="ar-SA" sz="2400" b="1" u="sng" dirty="0">
                <a:ea typeface="Calibri"/>
              </a:rPr>
              <a:t>اهداف التربية </a:t>
            </a:r>
            <a:endParaRPr lang="en-US" sz="2400" b="1" dirty="0">
              <a:ea typeface="Calibri"/>
              <a:cs typeface="Arial"/>
            </a:endParaRPr>
          </a:p>
          <a:p>
            <a:pPr>
              <a:lnSpc>
                <a:spcPct val="115000"/>
              </a:lnSpc>
              <a:spcAft>
                <a:spcPts val="1000"/>
              </a:spcAft>
            </a:pPr>
            <a:r>
              <a:rPr lang="ar-SA" sz="2400" b="1" dirty="0">
                <a:ea typeface="Calibri"/>
              </a:rPr>
              <a:t>بالرغم من محاولة كثير من المربين قديما وحديثا تعرف التربية بتعريف جامع الا انهم اختلفوا في ذلك اختلافات كبيرة نظرا لاختلافهم في تحديد الهدف من التربية من جهة ولاختلافهم في تحديد اهداف المجتمع من </a:t>
            </a:r>
            <a:r>
              <a:rPr lang="ar-SA" sz="2400" b="1" dirty="0" err="1">
                <a:ea typeface="Calibri"/>
              </a:rPr>
              <a:t>جهه</a:t>
            </a:r>
            <a:r>
              <a:rPr lang="ar-SA" sz="2400" b="1" dirty="0">
                <a:ea typeface="Calibri"/>
              </a:rPr>
              <a:t> اخرى ولكن على الرغم من ذلك نجد ان هناك مجموعة من الاهداف تكاد تكون مشتركة بين اغلب تعريفاتهم ومن تلك الاهداف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تكوين المواطن الصالح </a:t>
            </a:r>
            <a:endParaRPr lang="en-US" sz="2400" b="1" dirty="0">
              <a:ea typeface="Calibri"/>
              <a:cs typeface="Arial"/>
            </a:endParaRPr>
          </a:p>
          <a:p>
            <a:pPr marL="228600">
              <a:lnSpc>
                <a:spcPct val="115000"/>
              </a:lnSpc>
              <a:spcAft>
                <a:spcPts val="1000"/>
              </a:spcAft>
            </a:pPr>
            <a:r>
              <a:rPr lang="ar-SA" sz="2400" b="1" dirty="0">
                <a:ea typeface="Calibri"/>
              </a:rPr>
              <a:t>أي تكوين الشخص الذي يمتثل الاوامر والنواهي والقوانين في المجتمع من محض اراداته.</a:t>
            </a:r>
            <a:endParaRPr lang="en-US" sz="2400" b="1" dirty="0">
              <a:ea typeface="Calibri"/>
              <a:cs typeface="Arial"/>
            </a:endParaRPr>
          </a:p>
          <a:p>
            <a:pPr marL="228600">
              <a:lnSpc>
                <a:spcPct val="115000"/>
              </a:lnSpc>
              <a:spcAft>
                <a:spcPts val="1000"/>
              </a:spcAft>
            </a:pPr>
            <a:r>
              <a:rPr lang="ar-IQ" sz="2400" b="1" dirty="0" smtClean="0">
                <a:ea typeface="Calibri"/>
              </a:rPr>
              <a:t>2- النمو الكامل للفرد</a:t>
            </a:r>
          </a:p>
          <a:p>
            <a:pPr marL="228600">
              <a:lnSpc>
                <a:spcPct val="115000"/>
              </a:lnSpc>
              <a:spcAft>
                <a:spcPts val="1000"/>
              </a:spcAft>
            </a:pPr>
            <a:r>
              <a:rPr lang="ar-SA" sz="2400" b="1" dirty="0" smtClean="0">
                <a:ea typeface="Calibri"/>
              </a:rPr>
              <a:t>فالتربية </a:t>
            </a:r>
            <a:r>
              <a:rPr lang="ar-SA" sz="2400" b="1" dirty="0">
                <a:ea typeface="Calibri"/>
              </a:rPr>
              <a:t>تعد الفرد الاعداد الذي يؤهله لكي يكون متكامل من النواحي الجسدية والعقلية والانفعالية والخلقية والحركية </a:t>
            </a:r>
            <a:endParaRPr lang="en-US" sz="2400" b="1" dirty="0">
              <a:ea typeface="Calibri"/>
              <a:cs typeface="Arial"/>
            </a:endParaRPr>
          </a:p>
        </p:txBody>
      </p:sp>
    </p:spTree>
    <p:extLst>
      <p:ext uri="{BB962C8B-B14F-4D97-AF65-F5344CB8AC3E}">
        <p14:creationId xmlns:p14="http://schemas.microsoft.com/office/powerpoint/2010/main" val="371360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1355"/>
            <a:ext cx="8964488" cy="5237331"/>
          </a:xfrm>
          <a:prstGeom prst="rect">
            <a:avLst/>
          </a:prstGeom>
        </p:spPr>
        <p:txBody>
          <a:bodyPr wrap="square">
            <a:spAutoFit/>
          </a:bodyPr>
          <a:lstStyle/>
          <a:p>
            <a:pPr lvl="0">
              <a:lnSpc>
                <a:spcPct val="115000"/>
              </a:lnSpc>
              <a:spcAft>
                <a:spcPts val="1000"/>
              </a:spcAft>
            </a:pPr>
            <a:r>
              <a:rPr lang="ar-IQ" sz="2000" b="1" dirty="0" smtClean="0">
                <a:ea typeface="Calibri"/>
              </a:rPr>
              <a:t>3- بناء شخصية الفرد</a:t>
            </a:r>
            <a:endParaRPr lang="en-US" sz="2000" b="1" dirty="0">
              <a:ea typeface="Calibri"/>
              <a:cs typeface="Arial"/>
            </a:endParaRPr>
          </a:p>
          <a:p>
            <a:pPr marL="228600">
              <a:lnSpc>
                <a:spcPct val="115000"/>
              </a:lnSpc>
              <a:spcAft>
                <a:spcPts val="1000"/>
              </a:spcAft>
            </a:pPr>
            <a:r>
              <a:rPr lang="ar-SA" sz="2000" b="1" dirty="0">
                <a:ea typeface="Calibri"/>
              </a:rPr>
              <a:t>حيث تعمل التربية على تكوين السلوك وتوجيهه لبناء الفرد في  المجتمع من جميع النواحي</a:t>
            </a:r>
            <a:endParaRPr lang="en-US" sz="2000" b="1" dirty="0">
              <a:ea typeface="Calibri"/>
              <a:cs typeface="Arial"/>
            </a:endParaRPr>
          </a:p>
          <a:p>
            <a:pPr lvl="0">
              <a:lnSpc>
                <a:spcPct val="115000"/>
              </a:lnSpc>
              <a:spcAft>
                <a:spcPts val="1000"/>
              </a:spcAft>
            </a:pPr>
            <a:r>
              <a:rPr lang="ar-IQ" sz="2000" b="1" dirty="0" smtClean="0">
                <a:ea typeface="Calibri"/>
              </a:rPr>
              <a:t>4- تحقيق </a:t>
            </a:r>
            <a:r>
              <a:rPr lang="ar-IQ" sz="2000" b="1" dirty="0" err="1" smtClean="0">
                <a:ea typeface="Calibri"/>
              </a:rPr>
              <a:t>الكفاة</a:t>
            </a:r>
            <a:r>
              <a:rPr lang="ar-IQ" sz="2000" b="1" dirty="0" smtClean="0">
                <a:ea typeface="Calibri"/>
              </a:rPr>
              <a:t> الانتاجية</a:t>
            </a:r>
            <a:endParaRPr lang="en-US" sz="2000" b="1" dirty="0">
              <a:ea typeface="Calibri"/>
              <a:cs typeface="Arial"/>
            </a:endParaRPr>
          </a:p>
          <a:p>
            <a:pPr>
              <a:lnSpc>
                <a:spcPct val="115000"/>
              </a:lnSpc>
              <a:spcAft>
                <a:spcPts val="1000"/>
              </a:spcAft>
            </a:pPr>
            <a:r>
              <a:rPr lang="ar-SA" sz="2000" b="1" dirty="0">
                <a:ea typeface="Calibri"/>
              </a:rPr>
              <a:t> حيث يتم الوصول للكفاية الانتاجية عن طريق الخطط الموضوعة لزيادة انتاج المصانع والثروة الحيوانية والصناعية والطبيعية وذلك </a:t>
            </a:r>
            <a:r>
              <a:rPr lang="ar-SA" sz="2000" b="1" dirty="0" err="1">
                <a:ea typeface="Calibri"/>
              </a:rPr>
              <a:t>بانشاء</a:t>
            </a:r>
            <a:r>
              <a:rPr lang="ar-SA" sz="2000" b="1" dirty="0">
                <a:ea typeface="Calibri"/>
              </a:rPr>
              <a:t> المدارس المتخصصة </a:t>
            </a:r>
            <a:r>
              <a:rPr lang="ar-SA" sz="2000" b="1" dirty="0" err="1">
                <a:ea typeface="Calibri"/>
              </a:rPr>
              <a:t>لاعداد</a:t>
            </a:r>
            <a:r>
              <a:rPr lang="ar-SA" sz="2000" b="1" dirty="0">
                <a:ea typeface="Calibri"/>
              </a:rPr>
              <a:t> اشخاص مؤهلين لذلك</a:t>
            </a:r>
            <a:endParaRPr lang="en-US" sz="2000" b="1" dirty="0">
              <a:ea typeface="Calibri"/>
              <a:cs typeface="Arial"/>
            </a:endParaRPr>
          </a:p>
          <a:p>
            <a:pPr lvl="0">
              <a:lnSpc>
                <a:spcPct val="115000"/>
              </a:lnSpc>
              <a:spcAft>
                <a:spcPts val="1000"/>
              </a:spcAft>
            </a:pPr>
            <a:r>
              <a:rPr lang="ar-IQ" sz="2000" b="1" dirty="0" smtClean="0">
                <a:ea typeface="Calibri"/>
              </a:rPr>
              <a:t>5-</a:t>
            </a:r>
            <a:r>
              <a:rPr lang="ar-SA" sz="2000" b="1" dirty="0" smtClean="0">
                <a:ea typeface="Calibri"/>
              </a:rPr>
              <a:t>مساعدة الفرد على التكيف </a:t>
            </a:r>
            <a:endParaRPr lang="en-US" sz="2000" b="1" dirty="0">
              <a:ea typeface="Calibri"/>
              <a:cs typeface="Arial"/>
            </a:endParaRPr>
          </a:p>
          <a:p>
            <a:pPr marL="228600">
              <a:lnSpc>
                <a:spcPct val="115000"/>
              </a:lnSpc>
              <a:spcAft>
                <a:spcPts val="1000"/>
              </a:spcAft>
            </a:pPr>
            <a:r>
              <a:rPr lang="ar-SA" sz="2000" b="1" dirty="0">
                <a:ea typeface="Calibri"/>
              </a:rPr>
              <a:t>وذلك </a:t>
            </a:r>
            <a:r>
              <a:rPr lang="ar-SA" sz="2000" b="1" dirty="0" err="1">
                <a:ea typeface="Calibri"/>
              </a:rPr>
              <a:t>باكسابه</a:t>
            </a:r>
            <a:r>
              <a:rPr lang="ar-SA" sz="2000" b="1" dirty="0">
                <a:ea typeface="Calibri"/>
              </a:rPr>
              <a:t> الاتجاهات التي </a:t>
            </a:r>
            <a:r>
              <a:rPr lang="ar-SA" sz="2000" b="1" dirty="0" err="1">
                <a:ea typeface="Calibri"/>
              </a:rPr>
              <a:t>تفيده</a:t>
            </a:r>
            <a:r>
              <a:rPr lang="ar-SA" sz="2000" b="1" dirty="0">
                <a:ea typeface="Calibri"/>
              </a:rPr>
              <a:t> في التكيف مع بيئته الطبيعية والاجتماعية</a:t>
            </a:r>
            <a:endParaRPr lang="en-US" sz="2000" b="1" dirty="0">
              <a:ea typeface="Calibri"/>
              <a:cs typeface="Arial"/>
            </a:endParaRPr>
          </a:p>
          <a:p>
            <a:pPr marL="228600">
              <a:lnSpc>
                <a:spcPct val="115000"/>
              </a:lnSpc>
              <a:spcAft>
                <a:spcPts val="1000"/>
              </a:spcAft>
            </a:pPr>
            <a:r>
              <a:rPr lang="ar-SA" sz="2000" b="1" dirty="0">
                <a:ea typeface="Calibri"/>
              </a:rPr>
              <a:t>ثانيا : الاصول التاريخية للتربية </a:t>
            </a:r>
            <a:endParaRPr lang="en-US" sz="2000" b="1" dirty="0">
              <a:ea typeface="Calibri"/>
              <a:cs typeface="Arial"/>
            </a:endParaRPr>
          </a:p>
          <a:p>
            <a:pPr marL="228600">
              <a:lnSpc>
                <a:spcPct val="115000"/>
              </a:lnSpc>
              <a:spcAft>
                <a:spcPts val="1000"/>
              </a:spcAft>
            </a:pPr>
            <a:r>
              <a:rPr lang="ar-SA" sz="2000" b="1" dirty="0">
                <a:ea typeface="Calibri"/>
              </a:rPr>
              <a:t>قد مر الفكر التربوي بمراحل عديدة وازمنة وعصور مديدة تطور من خلالها واكتسب المعنى الاصلي له هو وغيره من العلوم والمعارف الاخرى التي بدورها تنشأ وتتطور وتكتسب الحقائق والدقة وتبتعد عن الاخطاء والغموض ،فكلما جاء جيل عالج المفهوم الذي كان عليه الجيل السابق مع الاجتهاد في تحسينه وتطويره وهنا </a:t>
            </a:r>
            <a:r>
              <a:rPr lang="ar-SA" sz="2000" b="1" dirty="0" err="1">
                <a:ea typeface="Calibri"/>
              </a:rPr>
              <a:t>سنسترسلفي</a:t>
            </a:r>
            <a:r>
              <a:rPr lang="ar-SA" sz="2000" b="1" dirty="0">
                <a:ea typeface="Calibri"/>
              </a:rPr>
              <a:t> ذكر المراحل التي تطور فيها الفكر التربوي وكما </a:t>
            </a:r>
            <a:r>
              <a:rPr lang="ar-SA" sz="2000" b="1" dirty="0" err="1">
                <a:ea typeface="Calibri"/>
              </a:rPr>
              <a:t>ياتي</a:t>
            </a:r>
            <a:r>
              <a:rPr lang="ar-SA" sz="2000" b="1" dirty="0">
                <a:ea typeface="Calibri"/>
              </a:rPr>
              <a:t> :-</a:t>
            </a:r>
            <a:endParaRPr lang="en-US" sz="2000" b="1" dirty="0">
              <a:ea typeface="Calibri"/>
              <a:cs typeface="Arial"/>
            </a:endParaRPr>
          </a:p>
        </p:txBody>
      </p:sp>
    </p:spTree>
    <p:extLst>
      <p:ext uri="{BB962C8B-B14F-4D97-AF65-F5344CB8AC3E}">
        <p14:creationId xmlns:p14="http://schemas.microsoft.com/office/powerpoint/2010/main" val="55511888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626</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جامعة  ديالى كلية التربية الاساسية قسم التاريخ المرحلة الاولى                                             محاضرة اصول  التربية                              ا. م. منى زهير حسين                                                    2019 ---2020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محاضرة اصول  التربية                              ا. م. منى زهير حسين                                                    2019 ---2020   </dc:title>
  <dc:creator>TAS TECH Office</dc:creator>
  <cp:lastModifiedBy>TAS TECH Office</cp:lastModifiedBy>
  <cp:revision>4</cp:revision>
  <dcterms:created xsi:type="dcterms:W3CDTF">2020-05-11T00:03:36Z</dcterms:created>
  <dcterms:modified xsi:type="dcterms:W3CDTF">2020-05-11T00:46:05Z</dcterms:modified>
</cp:coreProperties>
</file>