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2979762"/>
          </a:xfrm>
        </p:spPr>
        <p:txBody>
          <a:bodyPr>
            <a:normAutofit fontScale="90000"/>
          </a:bodyPr>
          <a:lstStyle/>
          <a:p>
            <a:pPr algn="r">
              <a:lnSpc>
                <a:spcPct val="115000"/>
              </a:lnSpc>
              <a:spcBef>
                <a:spcPts val="0"/>
              </a:spcBef>
              <a:spcAft>
                <a:spcPts val="1000"/>
              </a:spcAft>
            </a:pPr>
            <a:r>
              <a:rPr lang="ar-SA" b="1" dirty="0">
                <a:ea typeface="Calibri"/>
                <a:cs typeface="Arial"/>
              </a:rPr>
              <a:t>جامعة  ديالى</a:t>
            </a:r>
            <a:r>
              <a:rPr lang="en-US" sz="2400" dirty="0">
                <a:ea typeface="Calibri"/>
                <a:cs typeface="Arial"/>
              </a:rPr>
              <a:t/>
            </a:r>
            <a:br>
              <a:rPr lang="en-US" sz="2400" dirty="0">
                <a:ea typeface="Calibri"/>
                <a:cs typeface="Arial"/>
              </a:rPr>
            </a:br>
            <a:r>
              <a:rPr lang="ar-SA" b="1" dirty="0">
                <a:ea typeface="Calibri"/>
                <a:cs typeface="Arial"/>
              </a:rPr>
              <a:t>كلية التربية الاساسية</a:t>
            </a:r>
            <a:r>
              <a:rPr lang="en-US" sz="2400" dirty="0">
                <a:ea typeface="Calibri"/>
                <a:cs typeface="Arial"/>
              </a:rPr>
              <a:t/>
            </a:r>
            <a:br>
              <a:rPr lang="en-US" sz="2400" dirty="0">
                <a:ea typeface="Calibri"/>
                <a:cs typeface="Arial"/>
              </a:rPr>
            </a:br>
            <a:r>
              <a:rPr lang="ar-SA" b="1" dirty="0">
                <a:ea typeface="Calibri"/>
                <a:cs typeface="Arial"/>
              </a:rPr>
              <a:t>قسم التاريخ</a:t>
            </a:r>
            <a:r>
              <a:rPr lang="en-US" sz="2400" dirty="0">
                <a:ea typeface="Calibri"/>
                <a:cs typeface="Arial"/>
              </a:rPr>
              <a:t/>
            </a:r>
            <a:br>
              <a:rPr lang="en-US" sz="2400" dirty="0">
                <a:ea typeface="Calibri"/>
                <a:cs typeface="Arial"/>
              </a:rPr>
            </a:br>
            <a:r>
              <a:rPr lang="ar-SA" b="1" dirty="0">
                <a:ea typeface="Calibri"/>
                <a:cs typeface="Arial"/>
              </a:rPr>
              <a:t>المرحلة الاولى</a:t>
            </a:r>
            <a:r>
              <a:rPr lang="en-US" sz="2400" dirty="0">
                <a:ea typeface="Calibri"/>
                <a:cs typeface="Arial"/>
              </a:rPr>
              <a:t/>
            </a:r>
            <a:br>
              <a:rPr lang="en-US" sz="2400" dirty="0">
                <a:ea typeface="Calibri"/>
                <a:cs typeface="Arial"/>
              </a:rPr>
            </a:br>
            <a:endParaRPr lang="ar-IQ" dirty="0"/>
          </a:p>
        </p:txBody>
      </p:sp>
      <p:sp>
        <p:nvSpPr>
          <p:cNvPr id="3" name="عنوان فرعي 2"/>
          <p:cNvSpPr>
            <a:spLocks noGrp="1"/>
          </p:cNvSpPr>
          <p:nvPr>
            <p:ph type="subTitle" idx="1"/>
          </p:nvPr>
        </p:nvSpPr>
        <p:spPr/>
        <p:txBody>
          <a:bodyPr/>
          <a:lstStyle/>
          <a:p>
            <a:r>
              <a:rPr lang="ar-IQ" dirty="0" smtClean="0"/>
              <a:t>محاضرة اصول التربية</a:t>
            </a:r>
          </a:p>
          <a:p>
            <a:r>
              <a:rPr lang="ar-IQ" dirty="0" err="1" smtClean="0"/>
              <a:t>ا.م.منى</a:t>
            </a:r>
            <a:r>
              <a:rPr lang="ar-IQ" dirty="0" smtClean="0"/>
              <a:t> زهير حسين</a:t>
            </a:r>
          </a:p>
          <a:p>
            <a:r>
              <a:rPr lang="ar-IQ" dirty="0" smtClean="0"/>
              <a:t>2019-2020</a:t>
            </a:r>
            <a:endParaRPr lang="ar-IQ" dirty="0"/>
          </a:p>
        </p:txBody>
      </p:sp>
    </p:spTree>
    <p:extLst>
      <p:ext uri="{BB962C8B-B14F-4D97-AF65-F5344CB8AC3E}">
        <p14:creationId xmlns:p14="http://schemas.microsoft.com/office/powerpoint/2010/main" val="300729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081947"/>
            <a:ext cx="7488832" cy="5077287"/>
          </a:xfrm>
          <a:prstGeom prst="rect">
            <a:avLst/>
          </a:prstGeom>
        </p:spPr>
        <p:txBody>
          <a:bodyPr wrap="square">
            <a:spAutoFit/>
          </a:bodyPr>
          <a:lstStyle/>
          <a:p>
            <a:pPr lvl="0" algn="just">
              <a:lnSpc>
                <a:spcPct val="115000"/>
              </a:lnSpc>
              <a:spcAft>
                <a:spcPts val="1000"/>
              </a:spcAft>
            </a:pPr>
            <a:r>
              <a:rPr lang="ar-IQ" sz="2400" b="1" dirty="0" smtClean="0">
                <a:ea typeface="Calibri"/>
              </a:rPr>
              <a:t>3- ا</a:t>
            </a:r>
            <a:r>
              <a:rPr lang="ar-SA" sz="2400" b="1" dirty="0" smtClean="0">
                <a:ea typeface="Calibri"/>
              </a:rPr>
              <a:t>لغزالي</a:t>
            </a:r>
            <a:endParaRPr lang="en-US" sz="2400" b="1" dirty="0">
              <a:ea typeface="Calibri"/>
              <a:cs typeface="Arial"/>
            </a:endParaRPr>
          </a:p>
          <a:p>
            <a:r>
              <a:rPr lang="ar-SA" sz="2400" b="1" dirty="0">
                <a:ea typeface="Calibri"/>
              </a:rPr>
              <a:t>هو ابو حامد  بن حمد بن محمد الغزالي الطوسي ولد في طوس عام 450ه من عائلة فقيرة تعمل في غزل الصوف درس  في بلدته مبادى العلوم ثم سافر الى نيسابور وتلقى  فيها العلم على امام الحرمين ابي المعالي الجويني امام  الشافعية وقد لمع نجم الغزالي واصبح من علماء الشافعية كما اشتهر بسعة الاطلاع والذكاء والقدرة على </a:t>
            </a:r>
            <a:r>
              <a:rPr lang="ar-SA" sz="2400" b="1" dirty="0" err="1">
                <a:ea typeface="Calibri"/>
              </a:rPr>
              <a:t>المناظره</a:t>
            </a:r>
            <a:r>
              <a:rPr lang="ar-SA" sz="2400" b="1" dirty="0">
                <a:ea typeface="Calibri"/>
              </a:rPr>
              <a:t> انتقل الغزالي الى التدريس في المدرسة النظامية ببغداد والتي كانت من المعاهد العليا التي يلتحق بالدراسة فيها نخبة الدارسين في مختلف العلوم </a:t>
            </a:r>
            <a:r>
              <a:rPr lang="ar-SA" sz="2400" b="1" dirty="0" err="1">
                <a:ea typeface="Calibri"/>
              </a:rPr>
              <a:t>والاداب</a:t>
            </a:r>
            <a:r>
              <a:rPr lang="ar-SA" sz="2400" b="1" dirty="0">
                <a:ea typeface="Calibri"/>
              </a:rPr>
              <a:t> والبحث والمعرفة وبعد ان سافر الى مكة ودمشق والاسكندرية عاد الى وطنه وقضى بقية عمره في التدريس والوعظ  ترك الغزالي ثروة علمية روحية دينية تتجاوز السبعين كتابا في الفقه والمناظر ه والدفاع عن الاسلام  منها: المنقذ من الظلال ، ميزان العمل ،فاتحة العلوم .كما يعتبر كتابه احياء علوم الدين مرجعا لكل باحث في التراث والثقافة على مر العصور </a:t>
            </a:r>
            <a:endParaRPr lang="ar-IQ" sz="2400" b="1" dirty="0"/>
          </a:p>
        </p:txBody>
      </p:sp>
    </p:spTree>
    <p:extLst>
      <p:ext uri="{BB962C8B-B14F-4D97-AF65-F5344CB8AC3E}">
        <p14:creationId xmlns:p14="http://schemas.microsoft.com/office/powerpoint/2010/main" val="1175912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38455"/>
            <a:ext cx="6318448" cy="4618187"/>
          </a:xfrm>
          <a:prstGeom prst="rect">
            <a:avLst/>
          </a:prstGeom>
        </p:spPr>
        <p:txBody>
          <a:bodyPr wrap="square">
            <a:spAutoFit/>
          </a:bodyPr>
          <a:lstStyle/>
          <a:p>
            <a:pPr algn="just">
              <a:lnSpc>
                <a:spcPct val="115000"/>
              </a:lnSpc>
              <a:spcAft>
                <a:spcPts val="1000"/>
              </a:spcAft>
            </a:pPr>
            <a:r>
              <a:rPr lang="ar-SA" sz="2400" b="1" dirty="0">
                <a:ea typeface="Calibri"/>
              </a:rPr>
              <a:t>اهم </a:t>
            </a:r>
            <a:r>
              <a:rPr lang="ar-SA" sz="2400" b="1" dirty="0" err="1">
                <a:ea typeface="Calibri"/>
              </a:rPr>
              <a:t>الاراء</a:t>
            </a:r>
            <a:r>
              <a:rPr lang="ar-SA" sz="2400" b="1" dirty="0">
                <a:ea typeface="Calibri"/>
              </a:rPr>
              <a:t> التربوية للغزالي .</a:t>
            </a:r>
            <a:endParaRPr lang="en-US" sz="2400" b="1" dirty="0">
              <a:ea typeface="Calibri"/>
              <a:cs typeface="Arial"/>
            </a:endParaRPr>
          </a:p>
          <a:p>
            <a:pPr algn="just">
              <a:lnSpc>
                <a:spcPct val="115000"/>
              </a:lnSpc>
              <a:spcAft>
                <a:spcPts val="1000"/>
              </a:spcAft>
            </a:pPr>
            <a:r>
              <a:rPr lang="ar-SA" sz="2400" b="1" dirty="0">
                <a:ea typeface="Calibri"/>
              </a:rPr>
              <a:t>1- قابلية الاخلاق للتعديل .</a:t>
            </a:r>
            <a:endParaRPr lang="en-US" sz="2400" b="1" dirty="0">
              <a:ea typeface="Calibri"/>
              <a:cs typeface="Arial"/>
            </a:endParaRPr>
          </a:p>
          <a:p>
            <a:pPr algn="just">
              <a:lnSpc>
                <a:spcPct val="115000"/>
              </a:lnSpc>
              <a:spcAft>
                <a:spcPts val="1000"/>
              </a:spcAft>
            </a:pPr>
            <a:r>
              <a:rPr lang="ar-SA" sz="2400" b="1" dirty="0">
                <a:ea typeface="Calibri"/>
              </a:rPr>
              <a:t>2- عدم التصريح بالعقاب للمتعلم .</a:t>
            </a:r>
            <a:endParaRPr lang="en-US" sz="2400" b="1" dirty="0">
              <a:ea typeface="Calibri"/>
              <a:cs typeface="Arial"/>
            </a:endParaRPr>
          </a:p>
          <a:p>
            <a:pPr marL="457200" algn="just">
              <a:lnSpc>
                <a:spcPct val="115000"/>
              </a:lnSpc>
            </a:pPr>
            <a:r>
              <a:rPr lang="ar-SA" sz="2400" b="1" dirty="0">
                <a:ea typeface="Calibri"/>
              </a:rPr>
              <a:t>3-التدرج في التعليم اثناء تعليم الطفل.</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مراعاة الفروق الفردية بين المتعلمين.</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عدم اقتصار التربية والتعليم على الذكور فقط.</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ضرورة الترويح عن النفس واللعب اثناء التعليم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اهمية التعلم في الصغر واهمية مرحلة رياض الاطفال.</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ضرورة الاهتمام بالتربية الروحية0 التصوف ) والاخلاق </a:t>
            </a:r>
            <a:r>
              <a:rPr lang="ar-SA" dirty="0">
                <a:ea typeface="Calibri"/>
              </a:rPr>
              <a:t>.</a:t>
            </a:r>
            <a:endParaRPr lang="en-US" sz="1400" dirty="0">
              <a:ea typeface="Calibri"/>
              <a:cs typeface="Arial"/>
            </a:endParaRPr>
          </a:p>
          <a:p>
            <a:pPr marL="457200" algn="just">
              <a:lnSpc>
                <a:spcPct val="115000"/>
              </a:lnSpc>
              <a:spcAft>
                <a:spcPts val="1000"/>
              </a:spcAft>
            </a:pPr>
            <a:r>
              <a:rPr lang="ar-SA" dirty="0">
                <a:ea typeface="Calibri"/>
              </a:rPr>
              <a:t> </a:t>
            </a:r>
            <a:endParaRPr lang="en-US" sz="1400" dirty="0">
              <a:ea typeface="Calibri"/>
              <a:cs typeface="Arial"/>
            </a:endParaRPr>
          </a:p>
        </p:txBody>
      </p:sp>
    </p:spTree>
    <p:extLst>
      <p:ext uri="{BB962C8B-B14F-4D97-AF65-F5344CB8AC3E}">
        <p14:creationId xmlns:p14="http://schemas.microsoft.com/office/powerpoint/2010/main" val="107255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71579"/>
            <a:ext cx="7704856" cy="6018058"/>
          </a:xfrm>
          <a:prstGeom prst="rect">
            <a:avLst/>
          </a:prstGeom>
        </p:spPr>
        <p:txBody>
          <a:bodyPr wrap="square">
            <a:spAutoFit/>
          </a:bodyPr>
          <a:lstStyle/>
          <a:p>
            <a:pPr marL="457200" algn="just">
              <a:lnSpc>
                <a:spcPct val="115000"/>
              </a:lnSpc>
            </a:pPr>
            <a:r>
              <a:rPr lang="ar-SA" sz="2400" b="1" u="sng" dirty="0">
                <a:ea typeface="Calibri"/>
              </a:rPr>
              <a:t>ب-اعلام لفكر التربوي الغربي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جان جاك روسو :</a:t>
            </a:r>
            <a:endParaRPr lang="en-US" sz="2400" b="1" dirty="0">
              <a:ea typeface="Calibri"/>
              <a:cs typeface="Arial"/>
            </a:endParaRPr>
          </a:p>
          <a:p>
            <a:pPr algn="just">
              <a:lnSpc>
                <a:spcPct val="115000"/>
              </a:lnSpc>
              <a:spcAft>
                <a:spcPts val="1000"/>
              </a:spcAft>
            </a:pPr>
            <a:r>
              <a:rPr lang="ar-SA" sz="2400" b="1" dirty="0">
                <a:ea typeface="Calibri"/>
              </a:rPr>
              <a:t>ولد في جنيف عام (1721 9 م ثم اصبح واحدا من ابرز مفكري القرن الثامن عشر بفرنسا </a:t>
            </a:r>
            <a:r>
              <a:rPr lang="ar-SA" sz="2400" b="1" dirty="0" err="1">
                <a:ea typeface="Calibri"/>
              </a:rPr>
              <a:t>لاسهاماتة</a:t>
            </a:r>
            <a:r>
              <a:rPr lang="ar-SA" sz="2400" b="1" dirty="0">
                <a:ea typeface="Calibri"/>
              </a:rPr>
              <a:t> </a:t>
            </a:r>
            <a:r>
              <a:rPr lang="ar-SA" sz="2400" b="1" dirty="0" err="1">
                <a:ea typeface="Calibri"/>
              </a:rPr>
              <a:t>الكبرىفي</a:t>
            </a:r>
            <a:r>
              <a:rPr lang="ar-SA" sz="2400" b="1" dirty="0">
                <a:ea typeface="Calibri"/>
              </a:rPr>
              <a:t> التنوير والتمهيد للثورة الفرنسية التي اثرت بدورها في اوروبا اولا ثم في القارات كلها كان روسو عالما موسوعيا </a:t>
            </a:r>
            <a:r>
              <a:rPr lang="ar-SA" sz="2400" b="1" dirty="0" err="1">
                <a:ea typeface="Calibri"/>
              </a:rPr>
              <a:t>لة</a:t>
            </a:r>
            <a:r>
              <a:rPr lang="ar-SA" sz="2400" b="1" dirty="0">
                <a:ea typeface="Calibri"/>
              </a:rPr>
              <a:t> عطاء كبير في اكثر من الميدان فقد كان مفكر سياسيا وعالم اخلاق وعارفا بالفنون </a:t>
            </a:r>
            <a:r>
              <a:rPr lang="ar-SA" sz="2400" b="1" dirty="0" err="1">
                <a:ea typeface="Calibri"/>
              </a:rPr>
              <a:t>والاداب</a:t>
            </a:r>
            <a:r>
              <a:rPr lang="ar-SA" sz="2400" b="1" dirty="0">
                <a:ea typeface="Calibri"/>
              </a:rPr>
              <a:t> ومتضلعا في علم النبات وتركزت </a:t>
            </a:r>
            <a:r>
              <a:rPr lang="ar-SA" sz="2400" b="1" dirty="0" err="1">
                <a:ea typeface="Calibri"/>
              </a:rPr>
              <a:t>شهرتة</a:t>
            </a:r>
            <a:r>
              <a:rPr lang="ar-SA" sz="2400" b="1" dirty="0">
                <a:ea typeface="Calibri"/>
              </a:rPr>
              <a:t> في الفكر السياسي والتربية  مات سنة (1778 ) تاركا مجموعة من </a:t>
            </a:r>
            <a:r>
              <a:rPr lang="ar-SA" sz="2400" b="1" dirty="0" err="1">
                <a:ea typeface="Calibri"/>
              </a:rPr>
              <a:t>المولفات</a:t>
            </a:r>
            <a:r>
              <a:rPr lang="ar-SA" sz="2400" b="1" dirty="0">
                <a:ea typeface="Calibri"/>
              </a:rPr>
              <a:t> اهمها ( الاعترافات ) ( </a:t>
            </a:r>
            <a:r>
              <a:rPr lang="ar-SA" sz="2400" b="1" dirty="0" err="1">
                <a:ea typeface="Calibri"/>
              </a:rPr>
              <a:t>تاملات</a:t>
            </a:r>
            <a:r>
              <a:rPr lang="ar-SA" sz="2400" b="1" dirty="0">
                <a:ea typeface="Calibri"/>
              </a:rPr>
              <a:t> المتجول  المنفرد ) و( ايميل )</a:t>
            </a:r>
            <a:endParaRPr lang="en-US" sz="2400" b="1" dirty="0">
              <a:ea typeface="Calibri"/>
              <a:cs typeface="Arial"/>
            </a:endParaRPr>
          </a:p>
          <a:p>
            <a:r>
              <a:rPr lang="ar-SA" sz="2400" b="1" dirty="0">
                <a:ea typeface="Calibri"/>
              </a:rPr>
              <a:t>الذي تضمن قواعد تربوية جديدة وغير معهودة في بيئة ذلك الزمان والذي </a:t>
            </a:r>
            <a:r>
              <a:rPr lang="ar-SA" sz="2400" b="1" dirty="0" err="1">
                <a:ea typeface="Calibri"/>
              </a:rPr>
              <a:t>اعتبرة</a:t>
            </a:r>
            <a:r>
              <a:rPr lang="ar-SA" sz="2400" b="1" dirty="0">
                <a:ea typeface="Calibri"/>
              </a:rPr>
              <a:t> الكثيرون ثورة في التربية .ومثل كل العظماء فقد تباينت  اراء الناس في روسو الى حد التناقض الصارخ ففي حين </a:t>
            </a:r>
            <a:r>
              <a:rPr lang="ar-SA" sz="2400" b="1" dirty="0" err="1">
                <a:ea typeface="Calibri"/>
              </a:rPr>
              <a:t>اعتبرة</a:t>
            </a:r>
            <a:r>
              <a:rPr lang="ar-SA" sz="2400" b="1" dirty="0">
                <a:ea typeface="Calibri"/>
              </a:rPr>
              <a:t> بعضهم قديسا  حكم علية اخرون بالجنون وجزم غيرهم بانة نبي بينما قال عنة البعض الاخر </a:t>
            </a:r>
            <a:r>
              <a:rPr lang="ar-SA" sz="2400" b="1" dirty="0" err="1">
                <a:ea typeface="Calibri"/>
              </a:rPr>
              <a:t>انة</a:t>
            </a:r>
            <a:r>
              <a:rPr lang="ar-SA" sz="2400" b="1" dirty="0">
                <a:ea typeface="Calibri"/>
              </a:rPr>
              <a:t> مرشد خطير</a:t>
            </a:r>
            <a:endParaRPr lang="ar-IQ" sz="2400" b="1" dirty="0"/>
          </a:p>
        </p:txBody>
      </p:sp>
    </p:spTree>
    <p:extLst>
      <p:ext uri="{BB962C8B-B14F-4D97-AF65-F5344CB8AC3E}">
        <p14:creationId xmlns:p14="http://schemas.microsoft.com/office/powerpoint/2010/main" val="3330238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92501"/>
            <a:ext cx="8496944" cy="6591548"/>
          </a:xfrm>
          <a:prstGeom prst="rect">
            <a:avLst/>
          </a:prstGeom>
        </p:spPr>
        <p:txBody>
          <a:bodyPr wrap="square">
            <a:spAutoFit/>
          </a:bodyPr>
          <a:lstStyle/>
          <a:p>
            <a:pPr algn="just">
              <a:lnSpc>
                <a:spcPct val="115000"/>
              </a:lnSpc>
              <a:spcAft>
                <a:spcPts val="1000"/>
              </a:spcAft>
            </a:pPr>
            <a:r>
              <a:rPr lang="ar-SA" sz="2400" b="1" dirty="0">
                <a:ea typeface="Calibri"/>
              </a:rPr>
              <a:t>اهم </a:t>
            </a:r>
            <a:r>
              <a:rPr lang="ar-SA" sz="2400" b="1" dirty="0" err="1">
                <a:ea typeface="Calibri"/>
              </a:rPr>
              <a:t>الاراء</a:t>
            </a:r>
            <a:r>
              <a:rPr lang="ar-SA" sz="2400" b="1" dirty="0">
                <a:ea typeface="Calibri"/>
              </a:rPr>
              <a:t> التربوية ل </a:t>
            </a:r>
            <a:r>
              <a:rPr lang="ar-SA" sz="2400" b="1" dirty="0" smtClean="0">
                <a:ea typeface="Calibri"/>
              </a:rPr>
              <a:t>(  </a:t>
            </a:r>
            <a:r>
              <a:rPr lang="ar-SA" sz="2400" b="1" dirty="0">
                <a:ea typeface="Calibri"/>
              </a:rPr>
              <a:t>روسو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اكد على اهمية دور الام في تربية اطفالها وعد تسليمهم الى مرضعات مرتزقات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ان تكون التربية الاولى سلبية أي </a:t>
            </a:r>
            <a:r>
              <a:rPr lang="ar-SA" sz="2400" b="1" dirty="0" err="1">
                <a:ea typeface="Calibri"/>
              </a:rPr>
              <a:t>لاتتضمن</a:t>
            </a:r>
            <a:r>
              <a:rPr lang="ar-SA" sz="2400" b="1" dirty="0">
                <a:ea typeface="Calibri"/>
              </a:rPr>
              <a:t> بث الفضيلة بل صيانة من الرذيلة وحفظ العقل من </a:t>
            </a:r>
            <a:r>
              <a:rPr lang="ar-SA" sz="2400" b="1" dirty="0" err="1">
                <a:ea typeface="Calibri"/>
              </a:rPr>
              <a:t>الخطا</a:t>
            </a:r>
            <a:r>
              <a:rPr lang="ar-SA" sz="2400" b="1" dirty="0">
                <a:ea typeface="Calibri"/>
              </a:rPr>
              <a:t>.</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عدم استخدام العقوبة البدنية مع الاطفال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عدم اكثار المعلم من استعمال الطريقة الاخبارية بل ينبغي ان يكزن الطفل معلم نفسة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عدم تعليم الاطفال لغات اخرى حتى سن الثانية عشر وذلك لعجزة عن الحكم والفهم وعدم </a:t>
            </a:r>
            <a:r>
              <a:rPr lang="ar-SA" sz="2400" b="1" dirty="0" err="1">
                <a:ea typeface="Calibri"/>
              </a:rPr>
              <a:t>تكهنة</a:t>
            </a:r>
            <a:r>
              <a:rPr lang="ar-SA" sz="2400" b="1" dirty="0">
                <a:ea typeface="Calibri"/>
              </a:rPr>
              <a:t> من المقارنة بين </a:t>
            </a:r>
            <a:r>
              <a:rPr lang="ar-SA" sz="2400" b="1" dirty="0" err="1">
                <a:ea typeface="Calibri"/>
              </a:rPr>
              <a:t>لغتة</a:t>
            </a:r>
            <a:r>
              <a:rPr lang="ar-SA" sz="2400" b="1" dirty="0">
                <a:ea typeface="Calibri"/>
              </a:rPr>
              <a:t> الام واللغات الاخرى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البدء بتدريس الاشياء المحسوسة قبل المجردة وان تقدم المادة العلمية بشكل مشوق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ترك الطفل للطبيعة يتعلم منها ويدرس ما فيها من نبات وحيوان وجماد حتى يقدر </a:t>
            </a:r>
            <a:r>
              <a:rPr lang="ar-SA" sz="2400" b="1" dirty="0" err="1">
                <a:ea typeface="Calibri"/>
              </a:rPr>
              <a:t>عظمةالخالق</a:t>
            </a:r>
            <a:r>
              <a:rPr lang="ar-SA" sz="2400" b="1" dirty="0">
                <a:ea typeface="Calibri"/>
              </a:rPr>
              <a:t> </a:t>
            </a:r>
            <a:r>
              <a:rPr lang="ar-SA" sz="2400" b="1" dirty="0" err="1">
                <a:ea typeface="Calibri"/>
              </a:rPr>
              <a:t>وقدرتة</a:t>
            </a:r>
            <a:r>
              <a:rPr lang="ar-SA" sz="2400" b="1" dirty="0">
                <a:ea typeface="Calibri"/>
              </a:rPr>
              <a:t> وان </a:t>
            </a:r>
            <a:r>
              <a:rPr lang="ar-SA" sz="2400" b="1" dirty="0" err="1">
                <a:ea typeface="Calibri"/>
              </a:rPr>
              <a:t>لايعتمد</a:t>
            </a:r>
            <a:r>
              <a:rPr lang="ar-SA" sz="2400" b="1" dirty="0">
                <a:ea typeface="Calibri"/>
              </a:rPr>
              <a:t> على الكتب وحدها في التعلم .</a:t>
            </a:r>
            <a:endParaRPr lang="en-US" sz="2400" b="1" dirty="0">
              <a:ea typeface="Calibri"/>
              <a:cs typeface="Arial"/>
            </a:endParaRPr>
          </a:p>
          <a:p>
            <a:pPr marL="342900" lvl="0" indent="-342900" algn="just">
              <a:lnSpc>
                <a:spcPct val="115000"/>
              </a:lnSpc>
              <a:spcAft>
                <a:spcPts val="1000"/>
              </a:spcAft>
              <a:buFont typeface="+mj-lt"/>
              <a:buAutoNum type="arabicPeriod"/>
            </a:pPr>
            <a:r>
              <a:rPr lang="ar-SA" sz="2400" b="1" dirty="0">
                <a:ea typeface="Calibri"/>
              </a:rPr>
              <a:t>عدم الاكثار من الارشاد وعدم الافراط في الاوامر والنواهي لان الاكثار منها يميت شعور الطفل وقوة </a:t>
            </a:r>
            <a:r>
              <a:rPr lang="ar-SA" sz="2400" b="1" dirty="0" err="1">
                <a:ea typeface="Calibri"/>
              </a:rPr>
              <a:t>تفكيرة</a:t>
            </a:r>
            <a:r>
              <a:rPr lang="ar-SA" sz="2400" b="1" dirty="0">
                <a:ea typeface="Calibri"/>
              </a:rPr>
              <a:t> لدية.</a:t>
            </a:r>
            <a:endParaRPr lang="en-US" sz="2400" b="1" dirty="0">
              <a:ea typeface="Calibri"/>
              <a:cs typeface="Arial"/>
            </a:endParaRPr>
          </a:p>
        </p:txBody>
      </p:sp>
    </p:spTree>
    <p:extLst>
      <p:ext uri="{BB962C8B-B14F-4D97-AF65-F5344CB8AC3E}">
        <p14:creationId xmlns:p14="http://schemas.microsoft.com/office/powerpoint/2010/main" val="3662500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21202"/>
            <a:ext cx="8640960" cy="6463308"/>
          </a:xfrm>
          <a:prstGeom prst="rect">
            <a:avLst/>
          </a:prstGeom>
        </p:spPr>
        <p:txBody>
          <a:bodyPr wrap="square">
            <a:spAutoFit/>
          </a:bodyPr>
          <a:lstStyle/>
          <a:p>
            <a:pPr marL="457200" algn="just">
              <a:lnSpc>
                <a:spcPct val="115000"/>
              </a:lnSpc>
            </a:pPr>
            <a:r>
              <a:rPr lang="ar-IQ" u="sng" dirty="0" smtClean="0">
                <a:ea typeface="Calibri"/>
              </a:rPr>
              <a:t>2</a:t>
            </a:r>
            <a:r>
              <a:rPr lang="ar-SA" u="sng" dirty="0" smtClean="0">
                <a:ea typeface="Calibri"/>
              </a:rPr>
              <a:t>-</a:t>
            </a:r>
            <a:r>
              <a:rPr lang="ar-SA" sz="2400" b="1" u="sng" dirty="0" smtClean="0">
                <a:ea typeface="Calibri"/>
              </a:rPr>
              <a:t>جون </a:t>
            </a:r>
            <a:r>
              <a:rPr lang="ar-SA" sz="2400" b="1" u="sng" dirty="0">
                <a:ea typeface="Calibri"/>
              </a:rPr>
              <a:t>ديوي.</a:t>
            </a:r>
            <a:endParaRPr lang="en-US" sz="2400" b="1" dirty="0">
              <a:ea typeface="Calibri"/>
              <a:cs typeface="Arial"/>
            </a:endParaRPr>
          </a:p>
          <a:p>
            <a:pPr marL="457200" algn="just">
              <a:lnSpc>
                <a:spcPct val="115000"/>
              </a:lnSpc>
            </a:pPr>
            <a:r>
              <a:rPr lang="ar-SA" sz="2400" b="1" dirty="0">
                <a:ea typeface="Calibri"/>
              </a:rPr>
              <a:t>يعتبر جون ديوي من اشهر اعلام التربية الحديثة على المستوى العالمي ارتبط اسمة بفلسفة التربية </a:t>
            </a:r>
            <a:r>
              <a:rPr lang="ar-SA" sz="2400" b="1" dirty="0" err="1">
                <a:ea typeface="Calibri"/>
              </a:rPr>
              <a:t>لانة</a:t>
            </a:r>
            <a:r>
              <a:rPr lang="ar-SA" sz="2400" b="1" dirty="0">
                <a:ea typeface="Calibri"/>
              </a:rPr>
              <a:t> خاض في تحديد الغرض من التعليم وافاض في الحديث عن ربط النظريات بالواقع من غير الخضوع للنظام الواقع والتقاليد الموروثة مهما كانت عريقة  ولد في امريكا سنة ( 1859 ) م ساهمت </a:t>
            </a:r>
            <a:r>
              <a:rPr lang="ar-SA" sz="2400" b="1" dirty="0" err="1">
                <a:ea typeface="Calibri"/>
              </a:rPr>
              <a:t>والدتة</a:t>
            </a:r>
            <a:r>
              <a:rPr lang="ar-SA" sz="2400" b="1" dirty="0">
                <a:ea typeface="Calibri"/>
              </a:rPr>
              <a:t> في </a:t>
            </a:r>
            <a:r>
              <a:rPr lang="ar-SA" sz="2400" b="1" dirty="0" err="1">
                <a:ea typeface="Calibri"/>
              </a:rPr>
              <a:t>حثة</a:t>
            </a:r>
            <a:r>
              <a:rPr lang="ar-SA" sz="2400" b="1" dirty="0">
                <a:ea typeface="Calibri"/>
              </a:rPr>
              <a:t> على المثابرة في طلب العلم وكانت شديدة التعلق </a:t>
            </a:r>
            <a:r>
              <a:rPr lang="ar-SA" sz="2400" b="1" dirty="0" err="1">
                <a:ea typeface="Calibri"/>
              </a:rPr>
              <a:t>بة</a:t>
            </a:r>
            <a:r>
              <a:rPr lang="ar-SA" sz="2400" b="1" dirty="0">
                <a:ea typeface="Calibri"/>
              </a:rPr>
              <a:t> وحريصة على تعليمة كان ديوي منذ صغرة  محبا </a:t>
            </a:r>
            <a:r>
              <a:rPr lang="ar-SA" sz="2400" b="1" dirty="0" err="1">
                <a:ea typeface="Calibri"/>
              </a:rPr>
              <a:t>للقراة</a:t>
            </a:r>
            <a:r>
              <a:rPr lang="ar-SA" sz="2400" b="1" dirty="0">
                <a:ea typeface="Calibri"/>
              </a:rPr>
              <a:t> والاطلاع اذ كان يقضي معظم اوقات فراغة في المكتبات تلقى تعليمة في جامعة </a:t>
            </a:r>
            <a:r>
              <a:rPr lang="ar-SA" sz="2400" b="1" dirty="0" err="1">
                <a:ea typeface="Calibri"/>
              </a:rPr>
              <a:t>فرمونت</a:t>
            </a:r>
            <a:r>
              <a:rPr lang="ar-SA" sz="2400" b="1" dirty="0">
                <a:ea typeface="Calibri"/>
              </a:rPr>
              <a:t> ثم انتقل الى جامعة جون هوبكنز فحصل على شهادة </a:t>
            </a:r>
            <a:r>
              <a:rPr lang="ar-SA" sz="2400" b="1" dirty="0" err="1">
                <a:ea typeface="Calibri"/>
              </a:rPr>
              <a:t>الدكتوراة</a:t>
            </a:r>
            <a:r>
              <a:rPr lang="ar-SA" sz="2400" b="1" dirty="0">
                <a:ea typeface="Calibri"/>
              </a:rPr>
              <a:t> في الفلسفة وعمل في التدريس .</a:t>
            </a:r>
            <a:endParaRPr lang="en-US" sz="2400" b="1" dirty="0">
              <a:ea typeface="Calibri"/>
              <a:cs typeface="Arial"/>
            </a:endParaRPr>
          </a:p>
          <a:p>
            <a:pPr marL="457200" algn="just">
              <a:lnSpc>
                <a:spcPct val="115000"/>
              </a:lnSpc>
            </a:pPr>
            <a:r>
              <a:rPr lang="ar-SA" sz="2400" b="1" dirty="0">
                <a:ea typeface="Calibri"/>
              </a:rPr>
              <a:t>كانت كتابات ديوي تحمل في طياتها نقدا لاذعا للتربية التقليدية السائدة في عصرة وعلى مر العصور ذلك انها تعتمد على حفظ المعلومات عن ظهر قلب </a:t>
            </a:r>
            <a:r>
              <a:rPr lang="ar-SA" sz="2400" b="1" dirty="0" err="1">
                <a:ea typeface="Calibri"/>
              </a:rPr>
              <a:t>وتعملعلى</a:t>
            </a:r>
            <a:r>
              <a:rPr lang="ar-SA" sz="2400" b="1" dirty="0">
                <a:ea typeface="Calibri"/>
              </a:rPr>
              <a:t> اعداد المتعلم للمستقبل مع تجاهل الحاضر وتهميش المرحلة التي يعيشها المتعلم .</a:t>
            </a:r>
            <a:endParaRPr lang="en-US" sz="2400" b="1" dirty="0">
              <a:ea typeface="Calibri"/>
              <a:cs typeface="Arial"/>
            </a:endParaRPr>
          </a:p>
          <a:p>
            <a:pPr marL="457200" algn="just">
              <a:lnSpc>
                <a:spcPct val="115000"/>
              </a:lnSpc>
              <a:spcAft>
                <a:spcPts val="1000"/>
              </a:spcAft>
            </a:pPr>
            <a:r>
              <a:rPr lang="ar-SA" sz="2400" b="1" dirty="0">
                <a:ea typeface="Calibri"/>
              </a:rPr>
              <a:t>قام ديوي </a:t>
            </a:r>
            <a:r>
              <a:rPr lang="ar-SA" sz="2400" b="1" dirty="0" err="1">
                <a:ea typeface="Calibri"/>
              </a:rPr>
              <a:t>بتاليف</a:t>
            </a:r>
            <a:r>
              <a:rPr lang="ar-SA" sz="2400" b="1" dirty="0">
                <a:ea typeface="Calibri"/>
              </a:rPr>
              <a:t> عدة كتب  تركز على التربية والاخلاق والفلسفة  وعلم النفس ومن اهم كتبة 0 (المدرسة والمجتمع ) 0 (الخبرة التربوية ) ( كيف نفكر ) ( الحرية والثقافة )</a:t>
            </a:r>
            <a:endParaRPr lang="en-US" sz="2400" b="1" dirty="0">
              <a:ea typeface="Calibri"/>
              <a:cs typeface="Arial"/>
            </a:endParaRPr>
          </a:p>
        </p:txBody>
      </p:sp>
    </p:spTree>
    <p:extLst>
      <p:ext uri="{BB962C8B-B14F-4D97-AF65-F5344CB8AC3E}">
        <p14:creationId xmlns:p14="http://schemas.microsoft.com/office/powerpoint/2010/main" val="203539528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676</Words>
  <Application>Microsoft Office PowerPoint</Application>
  <PresentationFormat>عرض على الشاشة (3:4)‏</PresentationFormat>
  <Paragraphs>33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جامعة  ديالى كلية التربية الاساسية قسم التاريخ المرحلة الاولى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 </dc:title>
  <dc:creator>TAS TECH Office</dc:creator>
  <cp:lastModifiedBy>TAS TECH Office</cp:lastModifiedBy>
  <cp:revision>1</cp:revision>
  <dcterms:created xsi:type="dcterms:W3CDTF">2020-05-11T11:46:30Z</dcterms:created>
  <dcterms:modified xsi:type="dcterms:W3CDTF">2020-05-11T11:55:28Z</dcterms:modified>
</cp:coreProperties>
</file>