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918648" cy="3123778"/>
          </a:xfrm>
        </p:spPr>
        <p:txBody>
          <a:bodyPr>
            <a:normAutofit fontScale="90000"/>
          </a:bodyPr>
          <a:lstStyle/>
          <a:p>
            <a:pPr algn="r">
              <a:lnSpc>
                <a:spcPct val="115000"/>
              </a:lnSpc>
              <a:spcBef>
                <a:spcPts val="0"/>
              </a:spcBef>
              <a:spcAft>
                <a:spcPts val="1000"/>
              </a:spcAft>
            </a:pPr>
            <a:r>
              <a:rPr lang="ar-SA" b="1" dirty="0">
                <a:ea typeface="Calibri"/>
                <a:cs typeface="Arial"/>
              </a:rPr>
              <a:t>جامعة  ديالى</a:t>
            </a:r>
            <a:r>
              <a:rPr lang="en-US" sz="2400" dirty="0">
                <a:ea typeface="Calibri"/>
                <a:cs typeface="Arial"/>
              </a:rPr>
              <a:t/>
            </a:r>
            <a:br>
              <a:rPr lang="en-US" sz="2400" dirty="0">
                <a:ea typeface="Calibri"/>
                <a:cs typeface="Arial"/>
              </a:rPr>
            </a:br>
            <a:r>
              <a:rPr lang="ar-SA" b="1" dirty="0">
                <a:ea typeface="Calibri"/>
                <a:cs typeface="Arial"/>
              </a:rPr>
              <a:t>كلية التربية الاساسية</a:t>
            </a:r>
            <a:r>
              <a:rPr lang="en-US" sz="2400" dirty="0">
                <a:ea typeface="Calibri"/>
                <a:cs typeface="Arial"/>
              </a:rPr>
              <a:t/>
            </a:r>
            <a:br>
              <a:rPr lang="en-US" sz="2400" dirty="0">
                <a:ea typeface="Calibri"/>
                <a:cs typeface="Arial"/>
              </a:rPr>
            </a:br>
            <a:r>
              <a:rPr lang="ar-SA" b="1" dirty="0">
                <a:ea typeface="Calibri"/>
                <a:cs typeface="Arial"/>
              </a:rPr>
              <a:t>قسم التاريخ</a:t>
            </a:r>
            <a:r>
              <a:rPr lang="en-US" sz="2400" dirty="0">
                <a:ea typeface="Calibri"/>
                <a:cs typeface="Arial"/>
              </a:rPr>
              <a:t/>
            </a:r>
            <a:br>
              <a:rPr lang="en-US" sz="2400" dirty="0">
                <a:ea typeface="Calibri"/>
                <a:cs typeface="Arial"/>
              </a:rPr>
            </a:br>
            <a:r>
              <a:rPr lang="ar-SA" b="1" dirty="0">
                <a:ea typeface="Calibri"/>
                <a:cs typeface="Arial"/>
              </a:rPr>
              <a:t>المرحلة الاولى</a:t>
            </a:r>
            <a:r>
              <a:rPr lang="en-US" sz="2400" dirty="0">
                <a:ea typeface="Calibri"/>
                <a:cs typeface="Arial"/>
              </a:rPr>
              <a:t/>
            </a:r>
            <a:br>
              <a:rPr lang="en-US" sz="2400" dirty="0">
                <a:ea typeface="Calibri"/>
                <a:cs typeface="Arial"/>
              </a:rPr>
            </a:br>
            <a:endParaRPr lang="ar-IQ" dirty="0"/>
          </a:p>
        </p:txBody>
      </p:sp>
      <p:sp>
        <p:nvSpPr>
          <p:cNvPr id="3" name="عنوان فرعي 2"/>
          <p:cNvSpPr>
            <a:spLocks noGrp="1"/>
          </p:cNvSpPr>
          <p:nvPr>
            <p:ph type="subTitle" idx="1"/>
          </p:nvPr>
        </p:nvSpPr>
        <p:spPr/>
        <p:txBody>
          <a:bodyPr/>
          <a:lstStyle/>
          <a:p>
            <a:r>
              <a:rPr lang="ar-IQ" dirty="0" smtClean="0"/>
              <a:t>محاضرة اصول التربية</a:t>
            </a:r>
          </a:p>
          <a:p>
            <a:r>
              <a:rPr lang="ar-IQ" dirty="0" err="1" smtClean="0"/>
              <a:t>ا.م.منى</a:t>
            </a:r>
            <a:r>
              <a:rPr lang="ar-IQ" dirty="0" smtClean="0"/>
              <a:t> زهير حسين</a:t>
            </a:r>
          </a:p>
          <a:p>
            <a:r>
              <a:rPr lang="ar-IQ" dirty="0" smtClean="0"/>
              <a:t>2019-2020</a:t>
            </a:r>
            <a:endParaRPr lang="ar-IQ" dirty="0"/>
          </a:p>
        </p:txBody>
      </p:sp>
    </p:spTree>
    <p:extLst>
      <p:ext uri="{BB962C8B-B14F-4D97-AF65-F5344CB8AC3E}">
        <p14:creationId xmlns:p14="http://schemas.microsoft.com/office/powerpoint/2010/main" val="310468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51775"/>
            <a:ext cx="8352928" cy="5742085"/>
          </a:xfrm>
          <a:prstGeom prst="rect">
            <a:avLst/>
          </a:prstGeom>
        </p:spPr>
        <p:txBody>
          <a:bodyPr wrap="square">
            <a:spAutoFit/>
          </a:bodyPr>
          <a:lstStyle/>
          <a:p>
            <a:pPr algn="just">
              <a:lnSpc>
                <a:spcPct val="115000"/>
              </a:lnSpc>
              <a:spcAft>
                <a:spcPts val="1000"/>
              </a:spcAft>
            </a:pPr>
            <a:r>
              <a:rPr lang="ar-IQ" dirty="0" smtClean="0">
                <a:ea typeface="Calibri"/>
              </a:rPr>
              <a:t>3-</a:t>
            </a:r>
            <a:r>
              <a:rPr lang="ar-SA" sz="2400" b="1" dirty="0" smtClean="0">
                <a:ea typeface="Calibri"/>
              </a:rPr>
              <a:t>التربية </a:t>
            </a:r>
            <a:r>
              <a:rPr lang="ar-SA" sz="2400" b="1" dirty="0">
                <a:ea typeface="Calibri"/>
              </a:rPr>
              <a:t>في وادي النيل :</a:t>
            </a:r>
            <a:endParaRPr lang="en-US" sz="2400" b="1" dirty="0">
              <a:ea typeface="Calibri"/>
              <a:cs typeface="Arial"/>
            </a:endParaRPr>
          </a:p>
          <a:p>
            <a:pPr algn="just">
              <a:lnSpc>
                <a:spcPct val="115000"/>
              </a:lnSpc>
              <a:spcAft>
                <a:spcPts val="1000"/>
              </a:spcAft>
            </a:pPr>
            <a:r>
              <a:rPr lang="ar-SA" sz="2400" b="1" dirty="0">
                <a:ea typeface="Calibri"/>
              </a:rPr>
              <a:t>اهتم المصريون القدماء اهتماما كبيرا بالتربية اذ كانوا يرون ان المعرفة وسيلة لبلوغ الثروة والمجد ونظرا لتعقد المجتمع والحياة العصرية القديمة كان لابد لابن وادي النيل ان يتقدم خطوات ابعد من </a:t>
            </a:r>
            <a:r>
              <a:rPr lang="ar-SA" sz="2400" b="1" dirty="0" err="1">
                <a:ea typeface="Calibri"/>
              </a:rPr>
              <a:t>الاجراءت</a:t>
            </a:r>
            <a:r>
              <a:rPr lang="ar-SA" sz="2400" b="1" dirty="0">
                <a:ea typeface="Calibri"/>
              </a:rPr>
              <a:t> التربوية البسيطة التي كانت موجودة في مجتمعات اقل مستوى حضاري وبسبب ذلك التعقد ايضا لم يكن في المستطاع ان يكتسب الفرد خبرات الازمة لخلقة عضوا في المجتمع من مجرد عمليات تقليد الكبار ولهذا كان لابد من وجود نظاما مدرسيا وتعليميا ارقى حيث فتحت المدارس والمعاهد العلمية التي طرق ابوابها التلاميذ ليكتسبوا </a:t>
            </a:r>
            <a:r>
              <a:rPr lang="ar-SA" sz="2400" b="1" dirty="0" err="1">
                <a:ea typeface="Calibri"/>
              </a:rPr>
              <a:t>الخبرةات</a:t>
            </a:r>
            <a:r>
              <a:rPr lang="ar-SA" sz="2400" b="1" dirty="0">
                <a:ea typeface="Calibri"/>
              </a:rPr>
              <a:t> الثقافية والتكنلوجية اللازمة لمجتمع ضرب سهما وافرا في التقدم الحضاري وخاصة في ميدان الصناعة على ان غرض الدراسة بصورتها النظامية كان اكثر اهتماما </a:t>
            </a:r>
            <a:r>
              <a:rPr lang="ar-SA" sz="2400" b="1" dirty="0" err="1">
                <a:ea typeface="Calibri"/>
              </a:rPr>
              <a:t>بالامور</a:t>
            </a:r>
            <a:r>
              <a:rPr lang="ar-SA" sz="2400" b="1" dirty="0">
                <a:ea typeface="Calibri"/>
              </a:rPr>
              <a:t> المتعلقة بتعلم  اللغة والادب  وقد اخضع الكهنة لنفوذهم الفنون والحرف ومختلف </a:t>
            </a:r>
            <a:r>
              <a:rPr lang="ar-SA" sz="2400" b="1" dirty="0" err="1">
                <a:ea typeface="Calibri"/>
              </a:rPr>
              <a:t>المناشط</a:t>
            </a:r>
            <a:r>
              <a:rPr lang="ar-SA" sz="2400" b="1" dirty="0">
                <a:ea typeface="Calibri"/>
              </a:rPr>
              <a:t> الفنية العليا  في الدولة ولم تكن </a:t>
            </a:r>
            <a:r>
              <a:rPr lang="ar-SA" sz="2400" b="1" dirty="0" err="1">
                <a:ea typeface="Calibri"/>
              </a:rPr>
              <a:t>هذة</a:t>
            </a:r>
            <a:r>
              <a:rPr lang="ar-SA" sz="2400" b="1" dirty="0">
                <a:ea typeface="Calibri"/>
              </a:rPr>
              <a:t> الفنون والحرف والتعلم في المدارس متاحة لكل من يريد تعلمها وقد كان النظام التربوي </a:t>
            </a:r>
            <a:r>
              <a:rPr lang="ar-SA" sz="2400" b="1" dirty="0" err="1">
                <a:ea typeface="Calibri"/>
              </a:rPr>
              <a:t>انذاك</a:t>
            </a:r>
            <a:r>
              <a:rPr lang="ar-SA" sz="2400" b="1" dirty="0">
                <a:ea typeface="Calibri"/>
              </a:rPr>
              <a:t> يقسم الى </a:t>
            </a:r>
            <a:r>
              <a:rPr lang="ar-SA" sz="2400" b="1" dirty="0" err="1">
                <a:ea typeface="Calibri"/>
              </a:rPr>
              <a:t>ماياتي</a:t>
            </a:r>
            <a:r>
              <a:rPr lang="ar-SA" sz="2400" b="1" dirty="0">
                <a:ea typeface="Calibri"/>
              </a:rPr>
              <a:t> :</a:t>
            </a:r>
            <a:endParaRPr lang="en-US" sz="2400" b="1" dirty="0">
              <a:ea typeface="Calibri"/>
              <a:cs typeface="Arial"/>
            </a:endParaRPr>
          </a:p>
        </p:txBody>
      </p:sp>
    </p:spTree>
    <p:extLst>
      <p:ext uri="{BB962C8B-B14F-4D97-AF65-F5344CB8AC3E}">
        <p14:creationId xmlns:p14="http://schemas.microsoft.com/office/powerpoint/2010/main" val="196613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260648"/>
            <a:ext cx="8136904" cy="6059479"/>
          </a:xfrm>
          <a:prstGeom prst="rect">
            <a:avLst/>
          </a:prstGeom>
        </p:spPr>
        <p:txBody>
          <a:bodyPr wrap="square">
            <a:spAutoFit/>
          </a:bodyPr>
          <a:lstStyle/>
          <a:p>
            <a:pPr marL="342900" lvl="0" indent="-342900" algn="just">
              <a:lnSpc>
                <a:spcPct val="115000"/>
              </a:lnSpc>
              <a:spcAft>
                <a:spcPts val="1000"/>
              </a:spcAft>
              <a:buFont typeface="+mj-lt"/>
              <a:buAutoNum type="arabicPeriod"/>
            </a:pPr>
            <a:r>
              <a:rPr lang="ar-SA" sz="2400" b="1" dirty="0">
                <a:ea typeface="Calibri"/>
              </a:rPr>
              <a:t>مرحلة تعليم اولية </a:t>
            </a:r>
            <a:r>
              <a:rPr lang="ar-SA" sz="2400" b="1" dirty="0" err="1">
                <a:ea typeface="Calibri"/>
              </a:rPr>
              <a:t>للاطفال</a:t>
            </a:r>
            <a:r>
              <a:rPr lang="ar-SA" sz="2400" b="1" dirty="0">
                <a:ea typeface="Calibri"/>
              </a:rPr>
              <a:t> في مدارس ملحقة بالمعابد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مرحلة متقدمة وهي عبارة عن مدارس نظامية يقوم بالتعليم فيها معلمون مختصون </a:t>
            </a:r>
            <a:r>
              <a:rPr lang="ar-SA" sz="2400" b="1" dirty="0" err="1">
                <a:ea typeface="Calibri"/>
              </a:rPr>
              <a:t>الاانها</a:t>
            </a:r>
            <a:r>
              <a:rPr lang="ar-SA" sz="2400" b="1" dirty="0">
                <a:ea typeface="Calibri"/>
              </a:rPr>
              <a:t> كانت تقتصر على ابناء الفراعنة والطبقة الاولى والخاصة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مرحلة التعليم المهني.</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مرحلة التعليم العالي حيث كان لديهم جامعات تدرس علوم الرياضيات والفلك والطب والهندسة    </a:t>
            </a:r>
            <a:endParaRPr lang="en-US" sz="2400" b="1" dirty="0">
              <a:ea typeface="Calibri"/>
              <a:cs typeface="Arial"/>
            </a:endParaRPr>
          </a:p>
          <a:p>
            <a:pPr marL="342900" lvl="0" indent="-342900" algn="just">
              <a:lnSpc>
                <a:spcPct val="115000"/>
              </a:lnSpc>
              <a:spcAft>
                <a:spcPts val="1000"/>
              </a:spcAft>
              <a:buFont typeface="Symbol"/>
              <a:buChar char=""/>
            </a:pPr>
            <a:r>
              <a:rPr lang="ar-SA" sz="2400" b="1" dirty="0">
                <a:ea typeface="Calibri"/>
              </a:rPr>
              <a:t>كما يمكن تحديد اهتمامات التعليم المصري القديم بثلاثة ابعاد هي :</a:t>
            </a:r>
            <a:endParaRPr lang="en-US" sz="2400" b="1" dirty="0">
              <a:ea typeface="Calibri"/>
              <a:cs typeface="Arial"/>
            </a:endParaRPr>
          </a:p>
          <a:p>
            <a:pPr marL="342900" lvl="0" indent="-342900" algn="just">
              <a:lnSpc>
                <a:spcPct val="115000"/>
              </a:lnSpc>
              <a:spcAft>
                <a:spcPts val="1000"/>
              </a:spcAft>
              <a:buFont typeface="+mj-cs"/>
              <a:buAutoNum type="arabic1Minus"/>
            </a:pPr>
            <a:r>
              <a:rPr lang="ar-SA" sz="2400" b="1" dirty="0">
                <a:ea typeface="Calibri"/>
              </a:rPr>
              <a:t>التدريب المهني : الذي كان يهدف الى اكساب الفرد مهارات من فروع الحياة العملية.</a:t>
            </a:r>
            <a:endParaRPr lang="en-US" sz="2400" b="1" dirty="0">
              <a:ea typeface="Calibri"/>
              <a:cs typeface="Arial"/>
            </a:endParaRPr>
          </a:p>
          <a:p>
            <a:pPr marL="342900" lvl="0" indent="-342900" algn="just">
              <a:lnSpc>
                <a:spcPct val="115000"/>
              </a:lnSpc>
              <a:spcAft>
                <a:spcPts val="1000"/>
              </a:spcAft>
              <a:buFont typeface="+mj-cs"/>
              <a:buAutoNum type="arabic1Minus"/>
            </a:pPr>
            <a:r>
              <a:rPr lang="ar-SA" sz="2400" b="1" dirty="0">
                <a:ea typeface="Calibri"/>
              </a:rPr>
              <a:t> تعليم الكتابة :وذلك لما للكتابة من اهمية وللكاتب من قيمة في ذلك العصر </a:t>
            </a:r>
            <a:endParaRPr lang="en-US" sz="2400" b="1" dirty="0">
              <a:ea typeface="Calibri"/>
              <a:cs typeface="Arial"/>
            </a:endParaRPr>
          </a:p>
          <a:p>
            <a:pPr algn="just">
              <a:lnSpc>
                <a:spcPct val="115000"/>
              </a:lnSpc>
              <a:spcAft>
                <a:spcPts val="1000"/>
              </a:spcAft>
            </a:pPr>
            <a:r>
              <a:rPr lang="ar-SA" sz="2400" b="1" dirty="0">
                <a:ea typeface="Calibri"/>
              </a:rPr>
              <a:t>ج- </a:t>
            </a:r>
            <a:r>
              <a:rPr lang="ar-SA" sz="2400" b="1" dirty="0" err="1">
                <a:ea typeface="Calibri"/>
              </a:rPr>
              <a:t>التوجية</a:t>
            </a:r>
            <a:r>
              <a:rPr lang="ar-SA" sz="2400" b="1" dirty="0">
                <a:ea typeface="Calibri"/>
              </a:rPr>
              <a:t> الاخلاقي : فالمجتمع المصري القديم يهتم جدا بالجانب القيمي والاخلاقي اذ كانت كتابته مليئة </a:t>
            </a:r>
            <a:r>
              <a:rPr lang="ar-SA" sz="2400" b="1" dirty="0" err="1">
                <a:ea typeface="Calibri"/>
              </a:rPr>
              <a:t>بالاخلاق</a:t>
            </a:r>
            <a:r>
              <a:rPr lang="ar-SA" sz="2400" b="1" dirty="0">
                <a:ea typeface="Calibri"/>
              </a:rPr>
              <a:t> والحكم .</a:t>
            </a:r>
            <a:endParaRPr lang="en-US" sz="2400" b="1" dirty="0">
              <a:ea typeface="Calibri"/>
              <a:cs typeface="Arial"/>
            </a:endParaRPr>
          </a:p>
        </p:txBody>
      </p:sp>
    </p:spTree>
    <p:extLst>
      <p:ext uri="{BB962C8B-B14F-4D97-AF65-F5344CB8AC3E}">
        <p14:creationId xmlns:p14="http://schemas.microsoft.com/office/powerpoint/2010/main" val="295423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246095"/>
            <a:ext cx="7560840" cy="4657044"/>
          </a:xfrm>
          <a:prstGeom prst="rect">
            <a:avLst/>
          </a:prstGeom>
        </p:spPr>
        <p:txBody>
          <a:bodyPr wrap="square">
            <a:spAutoFit/>
          </a:bodyPr>
          <a:lstStyle/>
          <a:p>
            <a:pPr algn="just">
              <a:lnSpc>
                <a:spcPct val="115000"/>
              </a:lnSpc>
              <a:spcAft>
                <a:spcPts val="1000"/>
              </a:spcAft>
            </a:pPr>
            <a:r>
              <a:rPr lang="ar-SA" sz="2400" b="1" dirty="0">
                <a:ea typeface="Calibri"/>
              </a:rPr>
              <a:t>اما اهم اهداف التربية المصرية القديمة  فيمكن اجمالها بما </a:t>
            </a:r>
            <a:r>
              <a:rPr lang="ar-SA" sz="2400" b="1" dirty="0" err="1">
                <a:ea typeface="Calibri"/>
              </a:rPr>
              <a:t>ياتي</a:t>
            </a:r>
            <a:r>
              <a:rPr lang="ar-SA" sz="2400" b="1" dirty="0">
                <a:ea typeface="Calibri"/>
              </a:rPr>
              <a:t>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تعليم ابناء المجتمع مبادى الاحترام الصحيح </a:t>
            </a:r>
            <a:r>
              <a:rPr lang="ar-SA" sz="2400" b="1" dirty="0" err="1">
                <a:ea typeface="Calibri"/>
              </a:rPr>
              <a:t>للالهة</a:t>
            </a:r>
            <a:r>
              <a:rPr lang="ar-SA" sz="2400" b="1" dirty="0">
                <a:ea typeface="Calibri"/>
              </a:rPr>
              <a:t>.</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تعليم ابناء المجتمع السلوكيات اللازمة لخدمة الحياة الدينية..</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تعليم ابناء الطبقات الراقية مختلف انواع العلوم النافعة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نقل ثقافة المجتمع للناشئين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تعليم ابناء الكهنة العلوم السرية.</a:t>
            </a:r>
            <a:endParaRPr lang="en-US" sz="2400" b="1" dirty="0">
              <a:ea typeface="Calibri"/>
              <a:cs typeface="Arial"/>
            </a:endParaRPr>
          </a:p>
          <a:p>
            <a:pPr marL="109220" algn="just">
              <a:lnSpc>
                <a:spcPct val="115000"/>
              </a:lnSpc>
              <a:spcAft>
                <a:spcPts val="1000"/>
              </a:spcAft>
            </a:pPr>
            <a:r>
              <a:rPr lang="ar-SA" sz="2400" b="1" dirty="0">
                <a:ea typeface="Calibri"/>
              </a:rPr>
              <a:t>وبهذا نجد ان من اهم خصائص التربية المصرية القديمة انها تربية نظامية  صارمة  متنوعة واقعية  قاصرة على القلة القادرة وخاضعة لسيطرة الدولة وطبقة الكهنة .</a:t>
            </a:r>
            <a:endParaRPr lang="en-US" sz="2400" b="1" dirty="0">
              <a:ea typeface="Calibri"/>
              <a:cs typeface="Arial"/>
            </a:endParaRPr>
          </a:p>
        </p:txBody>
      </p:sp>
    </p:spTree>
    <p:extLst>
      <p:ext uri="{BB962C8B-B14F-4D97-AF65-F5344CB8AC3E}">
        <p14:creationId xmlns:p14="http://schemas.microsoft.com/office/powerpoint/2010/main" val="4178267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088872"/>
            <a:ext cx="7992888" cy="4865306"/>
          </a:xfrm>
          <a:prstGeom prst="rect">
            <a:avLst/>
          </a:prstGeom>
        </p:spPr>
        <p:txBody>
          <a:bodyPr wrap="square">
            <a:spAutoFit/>
          </a:bodyPr>
          <a:lstStyle/>
          <a:p>
            <a:pPr lvl="0" algn="just">
              <a:lnSpc>
                <a:spcPct val="115000"/>
              </a:lnSpc>
              <a:spcAft>
                <a:spcPts val="1000"/>
              </a:spcAft>
            </a:pPr>
            <a:r>
              <a:rPr lang="ar-IQ" sz="2400" b="1" smtClean="0">
                <a:ea typeface="Calibri"/>
              </a:rPr>
              <a:t>5-</a:t>
            </a:r>
            <a:r>
              <a:rPr lang="ar-SA" sz="2400" b="1" smtClean="0">
                <a:ea typeface="Calibri"/>
              </a:rPr>
              <a:t>التربية </a:t>
            </a:r>
            <a:r>
              <a:rPr lang="ar-SA" sz="2400" b="1" dirty="0">
                <a:ea typeface="Calibri"/>
              </a:rPr>
              <a:t>الصينية :</a:t>
            </a:r>
            <a:endParaRPr lang="en-US" sz="2400" b="1" dirty="0">
              <a:ea typeface="Calibri"/>
              <a:cs typeface="Arial"/>
            </a:endParaRPr>
          </a:p>
          <a:p>
            <a:pPr marL="457200" algn="just">
              <a:lnSpc>
                <a:spcPct val="115000"/>
              </a:lnSpc>
              <a:spcAft>
                <a:spcPts val="1000"/>
              </a:spcAft>
            </a:pPr>
            <a:r>
              <a:rPr lang="ar-SA" sz="2400" b="1" dirty="0">
                <a:ea typeface="Calibri"/>
              </a:rPr>
              <a:t>تعتبر الصين من الدول المتشددة في المحافظة على القيم والتقاليد لذلك لم تتغير اغلب مفاهيمهم  فالتراث لديهم مقدس </a:t>
            </a:r>
            <a:r>
              <a:rPr lang="ar-SA" sz="2400" b="1" dirty="0" err="1">
                <a:ea typeface="Calibri"/>
              </a:rPr>
              <a:t>ولايتغير</a:t>
            </a:r>
            <a:r>
              <a:rPr lang="ar-SA" sz="2400" b="1" dirty="0">
                <a:ea typeface="Calibri"/>
              </a:rPr>
              <a:t> كما ان الشعب الصيني امتاز </a:t>
            </a:r>
            <a:r>
              <a:rPr lang="ar-SA" sz="2400" b="1" dirty="0" err="1">
                <a:ea typeface="Calibri"/>
              </a:rPr>
              <a:t>بخضوعة</a:t>
            </a:r>
            <a:r>
              <a:rPr lang="ar-SA" sz="2400" b="1" dirty="0">
                <a:ea typeface="Calibri"/>
              </a:rPr>
              <a:t> التام للتقاليد </a:t>
            </a:r>
            <a:r>
              <a:rPr lang="ar-SA" sz="2400" b="1" dirty="0" err="1">
                <a:ea typeface="Calibri"/>
              </a:rPr>
              <a:t>وجزئياتا</a:t>
            </a:r>
            <a:r>
              <a:rPr lang="ar-SA" sz="2400" b="1" dirty="0">
                <a:ea typeface="Calibri"/>
              </a:rPr>
              <a:t> </a:t>
            </a:r>
            <a:r>
              <a:rPr lang="ar-SA" sz="2400" b="1" dirty="0" err="1">
                <a:ea typeface="Calibri"/>
              </a:rPr>
              <a:t>وبتقديسة</a:t>
            </a:r>
            <a:r>
              <a:rPr lang="ar-SA" sz="2400" b="1" dirty="0">
                <a:ea typeface="Calibri"/>
              </a:rPr>
              <a:t> لها بصورة كلية واستمر الشهب ولفترة زمنية طويلة على الخضوع للماضي وتمثل محتوياته فقد خضعت التربية بنظمها ومادتها واساليبها </a:t>
            </a:r>
            <a:r>
              <a:rPr lang="ar-SA" sz="2400" b="1" dirty="0" err="1">
                <a:ea typeface="Calibri"/>
              </a:rPr>
              <a:t>واهدافعا</a:t>
            </a:r>
            <a:r>
              <a:rPr lang="ar-SA" sz="2400" b="1" dirty="0">
                <a:ea typeface="Calibri"/>
              </a:rPr>
              <a:t>  خضوعا كليا للتقاليد القديمة واتصفت نتيجة لذلك بروح المحافظة </a:t>
            </a:r>
            <a:r>
              <a:rPr lang="ar-SA" sz="2400" b="1" dirty="0" err="1">
                <a:ea typeface="Calibri"/>
              </a:rPr>
              <a:t>وقاومة</a:t>
            </a:r>
            <a:r>
              <a:rPr lang="ar-SA" sz="2400" b="1" dirty="0">
                <a:ea typeface="Calibri"/>
              </a:rPr>
              <a:t> التجدد وظل الامر كذلك الى ان جاء كونفوشيوس واوجد مفهوما جديدا للتربية والتي تهتم بدراسة الفضيلة وخدمة الاقارب وادب اللباس واشياء كثيرة في </a:t>
            </a:r>
            <a:r>
              <a:rPr lang="ar-SA" sz="2400" b="1" dirty="0" err="1">
                <a:ea typeface="Calibri"/>
              </a:rPr>
              <a:t>شوون</a:t>
            </a:r>
            <a:r>
              <a:rPr lang="ar-SA" sz="2400" b="1" dirty="0">
                <a:ea typeface="Calibri"/>
              </a:rPr>
              <a:t> الفلسفة الروحية وكان كذلك يتم عن طريق المدارس التي كانت تهتم بنظام الامتحانات التي يدخلها التلميذ.</a:t>
            </a:r>
            <a:endParaRPr lang="en-US" sz="2400" b="1" dirty="0">
              <a:ea typeface="Calibri"/>
              <a:cs typeface="Arial"/>
            </a:endParaRPr>
          </a:p>
        </p:txBody>
      </p:sp>
    </p:spTree>
    <p:extLst>
      <p:ext uri="{BB962C8B-B14F-4D97-AF65-F5344CB8AC3E}">
        <p14:creationId xmlns:p14="http://schemas.microsoft.com/office/powerpoint/2010/main" val="271906689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عرض على الشاشة (3:4)‏</PresentationFormat>
  <Paragraphs>23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جامعة  ديالى كلية التربية الاساسية قسم التاريخ المرحلة الاولى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الاساسية قسم التاريخ المرحلة الاولى </dc:title>
  <dc:creator>TAS TECH Office</dc:creator>
  <cp:lastModifiedBy>TAS TECH Office</cp:lastModifiedBy>
  <cp:revision>1</cp:revision>
  <dcterms:created xsi:type="dcterms:W3CDTF">2020-05-11T10:48:42Z</dcterms:created>
  <dcterms:modified xsi:type="dcterms:W3CDTF">2020-05-11T10:57:53Z</dcterms:modified>
</cp:coreProperties>
</file>