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764704"/>
            <a:ext cx="7772400" cy="2304256"/>
          </a:xfrm>
        </p:spPr>
        <p:txBody>
          <a:bodyPr>
            <a:normAutofit/>
          </a:bodyPr>
          <a:lstStyle/>
          <a:p>
            <a:r>
              <a:rPr lang="ar-SA" sz="3600" b="1" dirty="0">
                <a:solidFill>
                  <a:prstClr val="black"/>
                </a:solidFill>
                <a:ea typeface="Calibri"/>
                <a:cs typeface="Arial"/>
              </a:rPr>
              <a:t>جامعة  ديالى</a:t>
            </a:r>
            <a:r>
              <a:rPr lang="en-US" sz="3600" dirty="0">
                <a:solidFill>
                  <a:prstClr val="black"/>
                </a:solidFill>
                <a:ea typeface="Calibri"/>
                <a:cs typeface="Arial"/>
              </a:rPr>
              <a:t/>
            </a:r>
            <a:br>
              <a:rPr lang="en-US" sz="3600" dirty="0">
                <a:solidFill>
                  <a:prstClr val="black"/>
                </a:solidFill>
                <a:ea typeface="Calibri"/>
                <a:cs typeface="Arial"/>
              </a:rPr>
            </a:br>
            <a:r>
              <a:rPr lang="ar-SA" sz="3600" b="1" dirty="0">
                <a:solidFill>
                  <a:prstClr val="black"/>
                </a:solidFill>
                <a:ea typeface="Calibri"/>
                <a:cs typeface="Arial"/>
              </a:rPr>
              <a:t>كلية التربية الاساسية</a:t>
            </a:r>
            <a:r>
              <a:rPr lang="en-US" sz="3600" dirty="0">
                <a:solidFill>
                  <a:prstClr val="black"/>
                </a:solidFill>
                <a:ea typeface="Calibri"/>
                <a:cs typeface="Arial"/>
              </a:rPr>
              <a:t/>
            </a:r>
            <a:br>
              <a:rPr lang="en-US" sz="3600" dirty="0">
                <a:solidFill>
                  <a:prstClr val="black"/>
                </a:solidFill>
                <a:ea typeface="Calibri"/>
                <a:cs typeface="Arial"/>
              </a:rPr>
            </a:br>
            <a:r>
              <a:rPr lang="ar-SA" sz="3600" b="1" dirty="0">
                <a:solidFill>
                  <a:prstClr val="black"/>
                </a:solidFill>
                <a:ea typeface="Calibri"/>
                <a:cs typeface="Arial"/>
              </a:rPr>
              <a:t>قسم التاريخ</a:t>
            </a:r>
            <a:r>
              <a:rPr lang="en-US" sz="3600" dirty="0">
                <a:solidFill>
                  <a:prstClr val="black"/>
                </a:solidFill>
                <a:ea typeface="Calibri"/>
                <a:cs typeface="Arial"/>
              </a:rPr>
              <a:t/>
            </a:r>
            <a:br>
              <a:rPr lang="en-US" sz="3600" dirty="0">
                <a:solidFill>
                  <a:prstClr val="black"/>
                </a:solidFill>
                <a:ea typeface="Calibri"/>
                <a:cs typeface="Arial"/>
              </a:rPr>
            </a:br>
            <a:r>
              <a:rPr lang="ar-SA" sz="3600" b="1" dirty="0">
                <a:solidFill>
                  <a:prstClr val="black"/>
                </a:solidFill>
                <a:ea typeface="Calibri"/>
                <a:cs typeface="Arial"/>
              </a:rPr>
              <a:t>المرحلة الاولى</a:t>
            </a:r>
            <a:endParaRPr lang="ar-IQ" sz="3600" dirty="0"/>
          </a:p>
        </p:txBody>
      </p:sp>
      <p:sp>
        <p:nvSpPr>
          <p:cNvPr id="3" name="عنوان فرعي 2"/>
          <p:cNvSpPr>
            <a:spLocks noGrp="1"/>
          </p:cNvSpPr>
          <p:nvPr>
            <p:ph type="subTitle" idx="1"/>
          </p:nvPr>
        </p:nvSpPr>
        <p:spPr/>
        <p:txBody>
          <a:bodyPr/>
          <a:lstStyle/>
          <a:p>
            <a:r>
              <a:rPr lang="ar-IQ" dirty="0" smtClean="0"/>
              <a:t>محاضرة اصول التربية</a:t>
            </a:r>
          </a:p>
          <a:p>
            <a:r>
              <a:rPr lang="ar-IQ" dirty="0" err="1" smtClean="0"/>
              <a:t>ا.م.منى</a:t>
            </a:r>
            <a:r>
              <a:rPr lang="ar-IQ" dirty="0" smtClean="0"/>
              <a:t> زهير حسين</a:t>
            </a:r>
          </a:p>
          <a:p>
            <a:r>
              <a:rPr lang="ar-IQ" dirty="0" smtClean="0"/>
              <a:t>2019-2020</a:t>
            </a:r>
            <a:endParaRPr lang="ar-IQ" dirty="0"/>
          </a:p>
        </p:txBody>
      </p:sp>
    </p:spTree>
    <p:extLst>
      <p:ext uri="{BB962C8B-B14F-4D97-AF65-F5344CB8AC3E}">
        <p14:creationId xmlns:p14="http://schemas.microsoft.com/office/powerpoint/2010/main" val="1599086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0"/>
            <a:ext cx="8856984" cy="5971250"/>
          </a:xfrm>
          <a:prstGeom prst="rect">
            <a:avLst/>
          </a:prstGeom>
        </p:spPr>
        <p:txBody>
          <a:bodyPr wrap="square">
            <a:spAutoFit/>
          </a:bodyPr>
          <a:lstStyle/>
          <a:p>
            <a:pPr marL="342900" lvl="0" indent="-342900">
              <a:lnSpc>
                <a:spcPct val="115000"/>
              </a:lnSpc>
              <a:spcAft>
                <a:spcPts val="1000"/>
              </a:spcAft>
              <a:buFont typeface="+mj-lt"/>
              <a:buAutoNum type="arabicPeriod"/>
            </a:pPr>
            <a:r>
              <a:rPr lang="ar-SA" sz="2400" b="1" u="sng" dirty="0">
                <a:ea typeface="Calibri"/>
              </a:rPr>
              <a:t>التربية البدائية </a:t>
            </a:r>
            <a:endParaRPr lang="en-US" sz="2400" b="1" dirty="0">
              <a:ea typeface="Calibri"/>
              <a:cs typeface="Arial"/>
            </a:endParaRPr>
          </a:p>
          <a:p>
            <a:pPr marL="228600">
              <a:lnSpc>
                <a:spcPct val="115000"/>
              </a:lnSpc>
              <a:spcAft>
                <a:spcPts val="1000"/>
              </a:spcAft>
            </a:pPr>
            <a:r>
              <a:rPr lang="ar-SA" sz="2400" b="1" dirty="0">
                <a:ea typeface="Calibri"/>
              </a:rPr>
              <a:t>امتازت التربية في المجتمعات البدائية ببساطتها وبدائية وسائلها وقلة مطالبها التي </a:t>
            </a:r>
            <a:r>
              <a:rPr lang="ar-SA" sz="2400" b="1" dirty="0" err="1">
                <a:ea typeface="Calibri"/>
              </a:rPr>
              <a:t>لاتعدو</a:t>
            </a:r>
            <a:r>
              <a:rPr lang="ar-SA" sz="2400" b="1" dirty="0">
                <a:ea typeface="Calibri"/>
              </a:rPr>
              <a:t> اشباع حاجات الجسم  من الطعام والشراب وكساء </a:t>
            </a:r>
            <a:r>
              <a:rPr lang="ar-SA" sz="2400" b="1" dirty="0" err="1">
                <a:ea typeface="Calibri"/>
              </a:rPr>
              <a:t>وماوى</a:t>
            </a:r>
            <a:r>
              <a:rPr lang="ar-SA" sz="2400" b="1" dirty="0">
                <a:ea typeface="Calibri"/>
              </a:rPr>
              <a:t> – كما اتسمت بالتقليد والمحاكاة وكان جوهرها التدريب الالي والتدريجي والمرحلي اذ كان </a:t>
            </a:r>
            <a:r>
              <a:rPr lang="ar-SA" sz="2400" b="1" dirty="0" err="1">
                <a:ea typeface="Calibri"/>
              </a:rPr>
              <a:t>الناشى</a:t>
            </a:r>
            <a:r>
              <a:rPr lang="ar-SA" sz="2400" b="1" dirty="0">
                <a:ea typeface="Calibri"/>
              </a:rPr>
              <a:t> يقلد عادات مجتمعة وطراز </a:t>
            </a:r>
            <a:r>
              <a:rPr lang="ar-SA" sz="2400" b="1" dirty="0" err="1">
                <a:ea typeface="Calibri"/>
              </a:rPr>
              <a:t>حياتة</a:t>
            </a:r>
            <a:r>
              <a:rPr lang="ar-SA" sz="2400" b="1" dirty="0">
                <a:ea typeface="Calibri"/>
              </a:rPr>
              <a:t> تقليدا </a:t>
            </a:r>
            <a:r>
              <a:rPr lang="ar-SA" sz="2400" b="1" dirty="0" err="1">
                <a:ea typeface="Calibri"/>
              </a:rPr>
              <a:t>عبوديا</a:t>
            </a:r>
            <a:r>
              <a:rPr lang="ar-SA" sz="2400" b="1" dirty="0">
                <a:ea typeface="Calibri"/>
              </a:rPr>
              <a:t> خالصا ونظر لان المتطلبات الحياتية لم تكن معقدة كثيرا فلم تكن هناك </a:t>
            </a:r>
            <a:r>
              <a:rPr lang="ar-SA" sz="2400" b="1" dirty="0" err="1">
                <a:ea typeface="Calibri"/>
              </a:rPr>
              <a:t>موسسة</a:t>
            </a:r>
            <a:r>
              <a:rPr lang="ar-SA" sz="2400" b="1" dirty="0">
                <a:ea typeface="Calibri"/>
              </a:rPr>
              <a:t> او مدرسة تقوم بنقل التراث وكان يقوم بالعملية التربوية او التدريبية وعملية تكيف الافراد مع البيئة الوالدان او العائلة او احد الاقارب وفي اواخر المرحلة البدائية كان يقوم بها الكاهن او شيخ قبيلة ومن هنا نجد التربية البدائية تنقسم الى نوعين هما:</a:t>
            </a:r>
            <a:endParaRPr lang="en-US" sz="2400" b="1" dirty="0">
              <a:ea typeface="Calibri"/>
              <a:cs typeface="Arial"/>
            </a:endParaRPr>
          </a:p>
          <a:p>
            <a:pPr marL="228600">
              <a:lnSpc>
                <a:spcPct val="115000"/>
              </a:lnSpc>
              <a:spcAft>
                <a:spcPts val="1000"/>
              </a:spcAft>
            </a:pPr>
            <a:r>
              <a:rPr lang="ar-SA" sz="2400" b="1" dirty="0">
                <a:ea typeface="Calibri"/>
              </a:rPr>
              <a:t>التربية العملية ( المرئية ) : وي تقوم على تنمية قدرة الانسان الجسدية اللازمة لسد احتياجات مثل الاكل والملبس </a:t>
            </a:r>
            <a:r>
              <a:rPr lang="ar-SA" sz="2400" b="1" dirty="0" err="1">
                <a:ea typeface="Calibri"/>
              </a:rPr>
              <a:t>والماوى</a:t>
            </a:r>
            <a:r>
              <a:rPr lang="ar-SA" sz="2400" b="1" dirty="0">
                <a:ea typeface="Calibri"/>
              </a:rPr>
              <a:t> وكان يقوم بها الابوان والاسرة .</a:t>
            </a:r>
            <a:endParaRPr lang="en-US" sz="2400" b="1" dirty="0">
              <a:ea typeface="Calibri"/>
              <a:cs typeface="Arial"/>
            </a:endParaRPr>
          </a:p>
          <a:p>
            <a:pPr marL="228600">
              <a:lnSpc>
                <a:spcPct val="115000"/>
              </a:lnSpc>
              <a:spcAft>
                <a:spcPts val="1000"/>
              </a:spcAft>
            </a:pPr>
            <a:r>
              <a:rPr lang="ar-SA" sz="2400" b="1" dirty="0">
                <a:ea typeface="Calibri"/>
              </a:rPr>
              <a:t>التربية النظرية ( غير المرئية ): وهي التي كان يقوم بها الكاهن او شيخ القبيلة من خلال اقامة الحفلات والطقوس الملائمة لعقيدة الجماعة .</a:t>
            </a:r>
            <a:endParaRPr lang="en-US" sz="2400" b="1" dirty="0">
              <a:ea typeface="Calibri"/>
              <a:cs typeface="Arial"/>
            </a:endParaRPr>
          </a:p>
        </p:txBody>
      </p:sp>
    </p:spTree>
    <p:extLst>
      <p:ext uri="{BB962C8B-B14F-4D97-AF65-F5344CB8AC3E}">
        <p14:creationId xmlns:p14="http://schemas.microsoft.com/office/powerpoint/2010/main" val="3397697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764704"/>
            <a:ext cx="8784976" cy="5168594"/>
          </a:xfrm>
          <a:prstGeom prst="rect">
            <a:avLst/>
          </a:prstGeom>
        </p:spPr>
        <p:txBody>
          <a:bodyPr wrap="square">
            <a:spAutoFit/>
          </a:bodyPr>
          <a:lstStyle/>
          <a:p>
            <a:pPr marL="228600">
              <a:lnSpc>
                <a:spcPct val="115000"/>
              </a:lnSpc>
              <a:spcAft>
                <a:spcPts val="1000"/>
              </a:spcAft>
            </a:pPr>
            <a:r>
              <a:rPr lang="ar-SA" sz="2400" b="1" dirty="0">
                <a:ea typeface="Calibri"/>
              </a:rPr>
              <a:t>اما اهم خصائص التربية في المجتمعات البدائية فهي :</a:t>
            </a:r>
            <a:endParaRPr lang="en-US" sz="2400" b="1" dirty="0">
              <a:ea typeface="Calibri"/>
              <a:cs typeface="Arial"/>
            </a:endParaRPr>
          </a:p>
          <a:p>
            <a:pPr marL="342900" lvl="0" indent="-342900">
              <a:lnSpc>
                <a:spcPct val="115000"/>
              </a:lnSpc>
              <a:buFont typeface="+mj-lt"/>
              <a:buAutoNum type="arabicPeriod"/>
            </a:pPr>
            <a:r>
              <a:rPr lang="ar-SA" sz="2400" b="1" dirty="0">
                <a:ea typeface="Calibri"/>
              </a:rPr>
              <a:t>تربية عشوائية .</a:t>
            </a:r>
            <a:endParaRPr lang="en-US" sz="2400" b="1" dirty="0">
              <a:ea typeface="Calibri"/>
              <a:cs typeface="Arial"/>
            </a:endParaRPr>
          </a:p>
          <a:p>
            <a:pPr marL="342900" lvl="0" indent="-342900">
              <a:lnSpc>
                <a:spcPct val="115000"/>
              </a:lnSpc>
              <a:buFont typeface="+mj-lt"/>
              <a:buAutoNum type="arabicPeriod"/>
            </a:pPr>
            <a:r>
              <a:rPr lang="ar-SA" sz="2400" b="1" dirty="0">
                <a:ea typeface="Calibri"/>
              </a:rPr>
              <a:t>اهدفها واضحة للجميع .</a:t>
            </a:r>
            <a:endParaRPr lang="en-US" sz="2400" b="1" dirty="0">
              <a:ea typeface="Calibri"/>
              <a:cs typeface="Arial"/>
            </a:endParaRPr>
          </a:p>
          <a:p>
            <a:pPr marL="342900" lvl="0" indent="-342900">
              <a:lnSpc>
                <a:spcPct val="115000"/>
              </a:lnSpc>
              <a:buFont typeface="+mj-lt"/>
              <a:buAutoNum type="arabicPeriod"/>
            </a:pPr>
            <a:r>
              <a:rPr lang="ar-SA" sz="2400" b="1" dirty="0">
                <a:ea typeface="Calibri"/>
              </a:rPr>
              <a:t>بسيطة الى ابعد الحدود .</a:t>
            </a:r>
            <a:endParaRPr lang="en-US" sz="2400" b="1" dirty="0">
              <a:ea typeface="Calibri"/>
              <a:cs typeface="Arial"/>
            </a:endParaRPr>
          </a:p>
          <a:p>
            <a:pPr marL="342900" lvl="0" indent="-342900">
              <a:lnSpc>
                <a:spcPct val="115000"/>
              </a:lnSpc>
              <a:buFont typeface="+mj-lt"/>
              <a:buAutoNum type="arabicPeriod"/>
            </a:pPr>
            <a:r>
              <a:rPr lang="ar-SA" sz="2400" b="1" dirty="0">
                <a:ea typeface="Calibri"/>
              </a:rPr>
              <a:t>يغلبها الطابع العملي .</a:t>
            </a:r>
            <a:endParaRPr lang="en-US" sz="2400" b="1" dirty="0">
              <a:ea typeface="Calibri"/>
              <a:cs typeface="Arial"/>
            </a:endParaRPr>
          </a:p>
          <a:p>
            <a:pPr marL="342900" lvl="0" indent="-342900">
              <a:lnSpc>
                <a:spcPct val="115000"/>
              </a:lnSpc>
              <a:buFont typeface="+mj-lt"/>
              <a:buAutoNum type="arabicPeriod"/>
            </a:pPr>
            <a:r>
              <a:rPr lang="ar-SA" sz="2400" b="1" dirty="0">
                <a:ea typeface="Calibri"/>
              </a:rPr>
              <a:t>تربية جامدة وشكلية . وهي ان يكزن ابناء المجتمع في قالب واحد.</a:t>
            </a:r>
            <a:endParaRPr lang="en-US" sz="2400" b="1" dirty="0">
              <a:ea typeface="Calibri"/>
              <a:cs typeface="Arial"/>
            </a:endParaRPr>
          </a:p>
          <a:p>
            <a:pPr marL="457200">
              <a:lnSpc>
                <a:spcPct val="115000"/>
              </a:lnSpc>
              <a:spcAft>
                <a:spcPts val="1000"/>
              </a:spcAft>
            </a:pPr>
            <a:r>
              <a:rPr lang="ar-SA" sz="2400" b="1" dirty="0">
                <a:ea typeface="Calibri"/>
              </a:rPr>
              <a:t>التربية في العصور القديمة.</a:t>
            </a:r>
            <a:endParaRPr lang="en-US" sz="2400" b="1" dirty="0">
              <a:ea typeface="Calibri"/>
              <a:cs typeface="Arial"/>
            </a:endParaRPr>
          </a:p>
          <a:p>
            <a:r>
              <a:rPr lang="ar-SA" sz="2400" b="1" dirty="0">
                <a:ea typeface="Calibri"/>
              </a:rPr>
              <a:t>بتطور الحياة وتعقدها اصبح من الصعب على الوالدين او العائلة القيام بعملية التربية ومن هنا </a:t>
            </a:r>
            <a:r>
              <a:rPr lang="ar-SA" sz="2400" b="1" dirty="0" err="1">
                <a:ea typeface="Calibri"/>
              </a:rPr>
              <a:t>نشات</a:t>
            </a:r>
            <a:r>
              <a:rPr lang="ar-SA" sz="2400" b="1" dirty="0">
                <a:ea typeface="Calibri"/>
              </a:rPr>
              <a:t> مهنة جديدة هي مهنة المربين او الاطار الذي يرضي عنة المجتمع وكانت العملية التربوية تتم في الساحات العامة او اماكن العبادة الى ان تطورت الامور ونشات المدارس النظامية ومع هذا التحول والتطور ظهرت الكتابة </a:t>
            </a:r>
            <a:r>
              <a:rPr lang="ar-SA" sz="2400" b="1" dirty="0" err="1">
                <a:ea typeface="Calibri"/>
              </a:rPr>
              <a:t>وبدات</a:t>
            </a:r>
            <a:r>
              <a:rPr lang="ar-SA" sz="2400" b="1" dirty="0">
                <a:ea typeface="Calibri"/>
              </a:rPr>
              <a:t> الحضارات تسجل نظمها وقوانينها وشرائعها ومن هنا وصلت الينا بعض المعلومات </a:t>
            </a:r>
            <a:endParaRPr lang="ar-IQ" sz="2400" b="1" dirty="0"/>
          </a:p>
        </p:txBody>
      </p:sp>
    </p:spTree>
    <p:extLst>
      <p:ext uri="{BB962C8B-B14F-4D97-AF65-F5344CB8AC3E}">
        <p14:creationId xmlns:p14="http://schemas.microsoft.com/office/powerpoint/2010/main" val="2252729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770324"/>
            <a:ext cx="8064896" cy="5290038"/>
          </a:xfrm>
          <a:prstGeom prst="rect">
            <a:avLst/>
          </a:prstGeom>
        </p:spPr>
        <p:txBody>
          <a:bodyPr wrap="square">
            <a:spAutoFit/>
          </a:bodyPr>
          <a:lstStyle/>
          <a:p>
            <a:pPr marL="457200">
              <a:lnSpc>
                <a:spcPct val="115000"/>
              </a:lnSpc>
            </a:pPr>
            <a:r>
              <a:rPr lang="ar-SA" sz="2400" b="1" dirty="0">
                <a:ea typeface="Calibri"/>
              </a:rPr>
              <a:t>عن تلك الحضارات القديمة واساليبها التربوية وطرقها في نقل التراث وتطبيع الافراد بطابع الجماعة.</a:t>
            </a:r>
            <a:endParaRPr lang="en-US" sz="2400" b="1" dirty="0">
              <a:ea typeface="Calibri"/>
              <a:cs typeface="Arial"/>
            </a:endParaRPr>
          </a:p>
          <a:p>
            <a:pPr marL="342900" lvl="0" indent="-342900">
              <a:lnSpc>
                <a:spcPct val="115000"/>
              </a:lnSpc>
              <a:spcAft>
                <a:spcPts val="1000"/>
              </a:spcAft>
              <a:buFont typeface="+mj-lt"/>
              <a:buAutoNum type="arabicPeriod"/>
            </a:pPr>
            <a:r>
              <a:rPr lang="ar-SA" sz="2400" b="1" dirty="0">
                <a:ea typeface="Calibri"/>
              </a:rPr>
              <a:t>التربية في حضارة بلاد الرافدين :</a:t>
            </a:r>
            <a:endParaRPr lang="en-US" sz="2400" b="1" dirty="0">
              <a:ea typeface="Calibri"/>
              <a:cs typeface="Arial"/>
            </a:endParaRPr>
          </a:p>
          <a:p>
            <a:pPr marL="228600">
              <a:lnSpc>
                <a:spcPct val="115000"/>
              </a:lnSpc>
              <a:spcAft>
                <a:spcPts val="1000"/>
              </a:spcAft>
            </a:pPr>
            <a:r>
              <a:rPr lang="ar-SA" sz="2400" b="1" dirty="0">
                <a:ea typeface="Calibri"/>
              </a:rPr>
              <a:t>تمتد جذور المعرفة والتعليم في حضارة وادي الرافدين الى فجر التاريخ اذ بدا التدوين </a:t>
            </a:r>
            <a:r>
              <a:rPr lang="ar-SA" sz="2400" b="1" dirty="0" err="1">
                <a:ea typeface="Calibri"/>
              </a:rPr>
              <a:t>لاول</a:t>
            </a:r>
            <a:r>
              <a:rPr lang="ar-SA" sz="2400" b="1" dirty="0">
                <a:ea typeface="Calibri"/>
              </a:rPr>
              <a:t> مرة في تاريخ البشرية في منتصف الالف الرابع قبل الميلاد ولعب العراق دورا بارزا في نقل مشعل الحضارة الى خارج </a:t>
            </a:r>
            <a:r>
              <a:rPr lang="ar-SA" sz="2400" b="1" dirty="0" err="1">
                <a:ea typeface="Calibri"/>
              </a:rPr>
              <a:t>رقعتة</a:t>
            </a:r>
            <a:r>
              <a:rPr lang="ar-SA" sz="2400" b="1" dirty="0">
                <a:ea typeface="Calibri"/>
              </a:rPr>
              <a:t> الجغرافية عبر المراكز الحضارية في سومر واكد التي ظلت ثقافتها مزدهرة على مدى </a:t>
            </a:r>
            <a:r>
              <a:rPr lang="ar-SA" sz="2400" b="1" dirty="0" err="1">
                <a:ea typeface="Calibri"/>
              </a:rPr>
              <a:t>مايقرب</a:t>
            </a:r>
            <a:r>
              <a:rPr lang="ar-SA" sz="2400" b="1" dirty="0">
                <a:ea typeface="Calibri"/>
              </a:rPr>
              <a:t> من ثلاثة الاف سنة وقد دل مسح النصوص التي يمكن ارجاعها </a:t>
            </a:r>
            <a:r>
              <a:rPr lang="ar-SA" sz="2400" b="1" dirty="0" err="1">
                <a:ea typeface="Calibri"/>
              </a:rPr>
              <a:t>للالف</a:t>
            </a:r>
            <a:r>
              <a:rPr lang="ar-SA" sz="2400" b="1" dirty="0">
                <a:ea typeface="Calibri"/>
              </a:rPr>
              <a:t> الثالث قبل الميلاد الى وجود مدارس رسمية في وادي الرافدين في فترة تسبق ظهور الازمنة البابلية القديمة كما ظهرت في عصر حمورابي  مدارس لنسخ الكتب وتعليم الناشئة . ولقد اسست اول مدرسة في العالم في بلاد </a:t>
            </a:r>
            <a:r>
              <a:rPr lang="ar-SA" sz="2400" b="1" dirty="0" err="1">
                <a:ea typeface="Calibri"/>
              </a:rPr>
              <a:t>مابين</a:t>
            </a:r>
            <a:r>
              <a:rPr lang="ar-SA" sz="2400" b="1" dirty="0">
                <a:ea typeface="Calibri"/>
              </a:rPr>
              <a:t> النهرين وغدا التعليم نظاميا في بلاد سومر بعد ان ازدادت المدارس زيادة ملحوظة.</a:t>
            </a:r>
            <a:endParaRPr lang="en-US" sz="2400" b="1" dirty="0">
              <a:ea typeface="Calibri"/>
              <a:cs typeface="Arial"/>
            </a:endParaRPr>
          </a:p>
        </p:txBody>
      </p:sp>
    </p:spTree>
    <p:extLst>
      <p:ext uri="{BB962C8B-B14F-4D97-AF65-F5344CB8AC3E}">
        <p14:creationId xmlns:p14="http://schemas.microsoft.com/office/powerpoint/2010/main" val="2840383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1088872"/>
            <a:ext cx="7200800" cy="5290038"/>
          </a:xfrm>
          <a:prstGeom prst="rect">
            <a:avLst/>
          </a:prstGeom>
        </p:spPr>
        <p:txBody>
          <a:bodyPr wrap="square">
            <a:spAutoFit/>
          </a:bodyPr>
          <a:lstStyle/>
          <a:p>
            <a:pPr marL="228600">
              <a:lnSpc>
                <a:spcPct val="115000"/>
              </a:lnSpc>
              <a:spcAft>
                <a:spcPts val="1000"/>
              </a:spcAft>
            </a:pPr>
            <a:r>
              <a:rPr lang="ar-SA" sz="2400" b="1" dirty="0">
                <a:ea typeface="Calibri"/>
              </a:rPr>
              <a:t>وفي اوائل القرن العشرين تم اكتشاف عدد من الالواح المدرسية كانت مادتها تتحدث عن الادارة والاقتصاد كما تظهر الالواح ان اعداد من مارسوا الكتابة </a:t>
            </a:r>
            <a:r>
              <a:rPr lang="ar-SA" sz="2400" b="1" dirty="0" err="1">
                <a:ea typeface="Calibri"/>
              </a:rPr>
              <a:t>كانوو</a:t>
            </a:r>
            <a:r>
              <a:rPr lang="ar-SA" sz="2400" b="1" dirty="0">
                <a:ea typeface="Calibri"/>
              </a:rPr>
              <a:t> </a:t>
            </a:r>
            <a:r>
              <a:rPr lang="ar-SA" sz="2400" b="1" dirty="0" err="1">
                <a:ea typeface="Calibri"/>
              </a:rPr>
              <a:t>بالالاف</a:t>
            </a:r>
            <a:r>
              <a:rPr lang="ar-SA" sz="2400" b="1" dirty="0">
                <a:ea typeface="Calibri"/>
              </a:rPr>
              <a:t> وقد مدتنا الاكتشافات الاثارية بما ينطلق بالمدرسة في بابل القديمة اذ بينت ان فيها غرفا تحتل وسطها </a:t>
            </a:r>
            <a:r>
              <a:rPr lang="ar-SA" sz="2400" b="1" dirty="0" err="1">
                <a:ea typeface="Calibri"/>
              </a:rPr>
              <a:t>مصطبات</a:t>
            </a:r>
            <a:r>
              <a:rPr lang="ar-SA" sz="2400" b="1" dirty="0">
                <a:ea typeface="Calibri"/>
              </a:rPr>
              <a:t> واطئة من الحجر تسع الواحدة منها لاثنين وثلاثة واربعة طلاب وكانت تنشر مجموعة من الالواح لممارسة الكتابة وقد عرف العراقيون القدماء علوم الجغرافيا والرياضيات والحيوان والنبات واللاهوت والتعدين وعلم اللغة فضلا عن </a:t>
            </a:r>
            <a:r>
              <a:rPr lang="ar-SA" sz="2400" b="1" dirty="0" err="1">
                <a:ea typeface="Calibri"/>
              </a:rPr>
              <a:t>الاداب</a:t>
            </a:r>
            <a:r>
              <a:rPr lang="ar-SA" sz="2400" b="1" dirty="0">
                <a:ea typeface="Calibri"/>
              </a:rPr>
              <a:t> .</a:t>
            </a:r>
            <a:endParaRPr lang="en-US" sz="2400" b="1" dirty="0">
              <a:ea typeface="Calibri"/>
              <a:cs typeface="Arial"/>
            </a:endParaRPr>
          </a:p>
          <a:p>
            <a:pPr marL="228600">
              <a:lnSpc>
                <a:spcPct val="115000"/>
              </a:lnSpc>
              <a:spcAft>
                <a:spcPts val="1000"/>
              </a:spcAft>
            </a:pPr>
            <a:r>
              <a:rPr lang="ar-SA" sz="2400" b="1" dirty="0">
                <a:ea typeface="Calibri"/>
              </a:rPr>
              <a:t>وكانت رواتب المدرسين تدفع من اجور الطلاب وان التعليم كان مقتصرا على الاغنياء وعدد قليل من الفقراء وقد كان </a:t>
            </a:r>
            <a:r>
              <a:rPr lang="ar-SA" sz="2400" b="1" dirty="0" err="1">
                <a:ea typeface="Calibri"/>
              </a:rPr>
              <a:t>للمراة</a:t>
            </a:r>
            <a:r>
              <a:rPr lang="ar-SA" sz="2400" b="1" dirty="0">
                <a:ea typeface="Calibri"/>
              </a:rPr>
              <a:t> نصيب من التعليم اذ دلت </a:t>
            </a:r>
            <a:r>
              <a:rPr lang="ar-SA" sz="2400" b="1" dirty="0" err="1">
                <a:ea typeface="Calibri"/>
              </a:rPr>
              <a:t>الالكتشافات</a:t>
            </a:r>
            <a:r>
              <a:rPr lang="ar-SA" sz="2400" b="1" dirty="0">
                <a:ea typeface="Calibri"/>
              </a:rPr>
              <a:t> ان الكثير من النساء في العصور البابلية كن متعلمات .</a:t>
            </a:r>
            <a:endParaRPr lang="en-US" sz="2400" b="1" dirty="0">
              <a:ea typeface="Calibri"/>
              <a:cs typeface="Arial"/>
            </a:endParaRPr>
          </a:p>
        </p:txBody>
      </p:sp>
    </p:spTree>
    <p:extLst>
      <p:ext uri="{BB962C8B-B14F-4D97-AF65-F5344CB8AC3E}">
        <p14:creationId xmlns:p14="http://schemas.microsoft.com/office/powerpoint/2010/main" val="1574470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70324"/>
            <a:ext cx="8136904" cy="4892621"/>
          </a:xfrm>
          <a:prstGeom prst="rect">
            <a:avLst/>
          </a:prstGeom>
        </p:spPr>
        <p:txBody>
          <a:bodyPr wrap="square">
            <a:spAutoFit/>
          </a:bodyPr>
          <a:lstStyle/>
          <a:p>
            <a:pPr marL="228600">
              <a:lnSpc>
                <a:spcPct val="115000"/>
              </a:lnSpc>
              <a:spcAft>
                <a:spcPts val="1000"/>
              </a:spcAft>
            </a:pPr>
            <a:r>
              <a:rPr lang="ar-SA" sz="2400" b="1" dirty="0">
                <a:ea typeface="Calibri"/>
              </a:rPr>
              <a:t>اما نظام التعليم فقد كان صعبا اذ كان على الطالب ان يواظب على </a:t>
            </a:r>
            <a:r>
              <a:rPr lang="ar-SA" sz="2400" b="1" dirty="0" err="1">
                <a:ea typeface="Calibri"/>
              </a:rPr>
              <a:t>دروسة</a:t>
            </a:r>
            <a:r>
              <a:rPr lang="ar-SA" sz="2400" b="1" dirty="0">
                <a:ea typeface="Calibri"/>
              </a:rPr>
              <a:t> يوميا من الشروق وحتى المغيب وسنين الدراسة كانت طويلة فالطالب كان علية ان يلازم المدرسة منذ </a:t>
            </a:r>
            <a:r>
              <a:rPr lang="ar-SA" sz="2400" b="1" dirty="0" err="1">
                <a:ea typeface="Calibri"/>
              </a:rPr>
              <a:t>صباة</a:t>
            </a:r>
            <a:r>
              <a:rPr lang="ar-SA" sz="2400" b="1" dirty="0">
                <a:ea typeface="Calibri"/>
              </a:rPr>
              <a:t> الى ان يصبح شابا وكان مدير </a:t>
            </a:r>
            <a:r>
              <a:rPr lang="ar-SA" sz="2400" b="1" dirty="0" err="1">
                <a:ea typeface="Calibri"/>
              </a:rPr>
              <a:t>الدرسة</a:t>
            </a:r>
            <a:r>
              <a:rPr lang="ar-SA" sz="2400" b="1" dirty="0">
                <a:ea typeface="Calibri"/>
              </a:rPr>
              <a:t> يدعى (( اب المدرسة )) وكان يلقب </a:t>
            </a:r>
            <a:r>
              <a:rPr lang="ar-SA" sz="2400" b="1" dirty="0" err="1">
                <a:ea typeface="Calibri"/>
              </a:rPr>
              <a:t>بالاستاذ</a:t>
            </a:r>
            <a:r>
              <a:rPr lang="ar-SA" sz="2400" b="1" dirty="0">
                <a:ea typeface="Calibri"/>
              </a:rPr>
              <a:t> احتراما </a:t>
            </a:r>
            <a:r>
              <a:rPr lang="ar-SA" sz="2400" b="1" dirty="0" err="1">
                <a:ea typeface="Calibri"/>
              </a:rPr>
              <a:t>لة</a:t>
            </a:r>
            <a:r>
              <a:rPr lang="ar-SA" sz="2400" b="1" dirty="0">
                <a:ea typeface="Calibri"/>
              </a:rPr>
              <a:t> وكان ينظر الية بعين الاجلال والوقار اما المعلم فكان يتمتع بمركز اجتماعي مرموق فهو اعلى من الكاهن </a:t>
            </a:r>
            <a:r>
              <a:rPr lang="ar-SA" sz="2400" b="1" dirty="0" err="1">
                <a:ea typeface="Calibri"/>
              </a:rPr>
              <a:t>والظابط</a:t>
            </a:r>
            <a:r>
              <a:rPr lang="ar-SA" sz="2400" b="1" dirty="0">
                <a:ea typeface="Calibri"/>
              </a:rPr>
              <a:t> والوالي ويلقب بالعلامة او الاستاذ اما التلاميذ فكانوا  يسمون انفسهم (( ابناء المدرسة )) </a:t>
            </a:r>
            <a:r>
              <a:rPr lang="ar-SA" sz="2400" b="1" dirty="0" err="1">
                <a:ea typeface="Calibri"/>
              </a:rPr>
              <a:t>وكانو</a:t>
            </a:r>
            <a:r>
              <a:rPr lang="ar-SA" sz="2400" b="1" dirty="0">
                <a:ea typeface="Calibri"/>
              </a:rPr>
              <a:t> يتمتعون ايضا بمكانة محترمة في المجتمع .</a:t>
            </a:r>
            <a:endParaRPr lang="en-US" sz="2400" b="1" dirty="0">
              <a:ea typeface="Calibri"/>
              <a:cs typeface="Arial"/>
            </a:endParaRPr>
          </a:p>
          <a:p>
            <a:pPr marL="228600">
              <a:lnSpc>
                <a:spcPct val="115000"/>
              </a:lnSpc>
              <a:spcAft>
                <a:spcPts val="1000"/>
              </a:spcAft>
            </a:pPr>
            <a:r>
              <a:rPr lang="ar-SA" sz="2400" b="1" dirty="0">
                <a:ea typeface="Calibri"/>
              </a:rPr>
              <a:t>اما فيما يخص المكتبات فقد كانت منتشرة في كل المدن الاقليمية تقريبا وعلى مسافة منتظمة لكل مكتبة وكانت توجد </a:t>
            </a:r>
            <a:r>
              <a:rPr lang="ar-SA" sz="2400" b="1" dirty="0" err="1">
                <a:ea typeface="Calibri"/>
              </a:rPr>
              <a:t>مدررسة</a:t>
            </a:r>
            <a:r>
              <a:rPr lang="ar-SA" sz="2400" b="1" dirty="0">
                <a:ea typeface="Calibri"/>
              </a:rPr>
              <a:t> للنسخ ملحقة بها وقد تم العثور على اكبر مجموعة من الالواح والتي كانت تتمثل بالمكتبة الخاصة </a:t>
            </a:r>
            <a:r>
              <a:rPr lang="ar-SA" sz="2400" b="1" dirty="0" err="1">
                <a:ea typeface="Calibri"/>
              </a:rPr>
              <a:t>باشور</a:t>
            </a:r>
            <a:r>
              <a:rPr lang="ar-SA" sz="2400" b="1" dirty="0">
                <a:ea typeface="Calibri"/>
              </a:rPr>
              <a:t> </a:t>
            </a:r>
            <a:r>
              <a:rPr lang="ar-SA" sz="2400" b="1" dirty="0" err="1">
                <a:ea typeface="Calibri"/>
              </a:rPr>
              <a:t>بانيبال</a:t>
            </a:r>
            <a:r>
              <a:rPr lang="ar-SA" sz="2400" b="1" dirty="0">
                <a:ea typeface="Calibri"/>
              </a:rPr>
              <a:t> في </a:t>
            </a:r>
            <a:r>
              <a:rPr lang="ar-SA" sz="2400" b="1" dirty="0" err="1">
                <a:ea typeface="Calibri"/>
              </a:rPr>
              <a:t>نينوى</a:t>
            </a:r>
            <a:r>
              <a:rPr lang="ar-SA" sz="2400" b="1" dirty="0">
                <a:ea typeface="Calibri"/>
              </a:rPr>
              <a:t> اذ عثر على (2500 ) لوحة سليمة ومحكمة في </a:t>
            </a:r>
            <a:r>
              <a:rPr lang="ar-SA" sz="2400" b="1" dirty="0" err="1">
                <a:ea typeface="Calibri"/>
              </a:rPr>
              <a:t>مجموعتة</a:t>
            </a:r>
            <a:r>
              <a:rPr lang="ar-SA" sz="2400" b="1" dirty="0">
                <a:ea typeface="Calibri"/>
              </a:rPr>
              <a:t>.</a:t>
            </a:r>
            <a:endParaRPr lang="en-US" sz="2400" b="1" dirty="0">
              <a:ea typeface="Calibri"/>
              <a:cs typeface="Arial"/>
            </a:endParaRPr>
          </a:p>
        </p:txBody>
      </p:sp>
    </p:spTree>
    <p:extLst>
      <p:ext uri="{BB962C8B-B14F-4D97-AF65-F5344CB8AC3E}">
        <p14:creationId xmlns:p14="http://schemas.microsoft.com/office/powerpoint/2010/main" val="394619402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651</Words>
  <Application>Microsoft Office PowerPoint</Application>
  <PresentationFormat>عرض على الشاشة (3:4)‏</PresentationFormat>
  <Paragraphs>23</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جامعة  ديالى كلية التربية الاساسية قسم التاريخ المرحلة الاولى</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ديالى كلية التربية الاساسية قسم التاريخ المرحلة الاولى</dc:title>
  <dc:creator>TAS TECH Office</dc:creator>
  <cp:lastModifiedBy>TAS TECH Office</cp:lastModifiedBy>
  <cp:revision>2</cp:revision>
  <dcterms:created xsi:type="dcterms:W3CDTF">2020-05-11T10:35:45Z</dcterms:created>
  <dcterms:modified xsi:type="dcterms:W3CDTF">2020-05-11T10:48:08Z</dcterms:modified>
</cp:coreProperties>
</file>