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3195786"/>
          </a:xfrm>
        </p:spPr>
        <p:txBody>
          <a:bodyPr>
            <a:normAutofit fontScale="90000"/>
          </a:bodyPr>
          <a:lstStyle/>
          <a:p>
            <a:pPr algn="r">
              <a:lnSpc>
                <a:spcPct val="115000"/>
              </a:lnSpc>
              <a:spcBef>
                <a:spcPts val="0"/>
              </a:spcBef>
              <a:spcAft>
                <a:spcPts val="1000"/>
              </a:spcAft>
            </a:pPr>
            <a:r>
              <a:rPr lang="ar-SA" b="1" dirty="0">
                <a:ea typeface="Calibri"/>
                <a:cs typeface="Arial"/>
              </a:rPr>
              <a:t>جامعة  ديالى</a:t>
            </a:r>
            <a:r>
              <a:rPr lang="en-US" sz="2400" dirty="0">
                <a:ea typeface="Calibri"/>
                <a:cs typeface="Arial"/>
              </a:rPr>
              <a:t/>
            </a:r>
            <a:br>
              <a:rPr lang="en-US" sz="2400" dirty="0">
                <a:ea typeface="Calibri"/>
                <a:cs typeface="Arial"/>
              </a:rPr>
            </a:br>
            <a:r>
              <a:rPr lang="ar-SA" b="1" dirty="0">
                <a:ea typeface="Calibri"/>
                <a:cs typeface="Arial"/>
              </a:rPr>
              <a:t>كلية التربية الاساسية</a:t>
            </a:r>
            <a:r>
              <a:rPr lang="en-US" sz="2400" dirty="0">
                <a:ea typeface="Calibri"/>
                <a:cs typeface="Arial"/>
              </a:rPr>
              <a:t/>
            </a:r>
            <a:br>
              <a:rPr lang="en-US" sz="2400" dirty="0">
                <a:ea typeface="Calibri"/>
                <a:cs typeface="Arial"/>
              </a:rPr>
            </a:br>
            <a:r>
              <a:rPr lang="ar-SA" b="1" dirty="0">
                <a:ea typeface="Calibri"/>
                <a:cs typeface="Arial"/>
              </a:rPr>
              <a:t>قسم التاريخ</a:t>
            </a:r>
            <a:r>
              <a:rPr lang="en-US" sz="2400" dirty="0">
                <a:ea typeface="Calibri"/>
                <a:cs typeface="Arial"/>
              </a:rPr>
              <a:t/>
            </a:r>
            <a:br>
              <a:rPr lang="en-US" sz="2400" dirty="0">
                <a:ea typeface="Calibri"/>
                <a:cs typeface="Arial"/>
              </a:rPr>
            </a:br>
            <a:r>
              <a:rPr lang="ar-SA" b="1" dirty="0">
                <a:ea typeface="Calibri"/>
                <a:cs typeface="Arial"/>
              </a:rPr>
              <a:t>المرحلة الاولى</a:t>
            </a:r>
            <a:r>
              <a:rPr lang="en-US" sz="2400" dirty="0">
                <a:ea typeface="Calibri"/>
                <a:cs typeface="Arial"/>
              </a:rPr>
              <a:t/>
            </a:r>
            <a:br>
              <a:rPr lang="en-US" sz="2400" dirty="0">
                <a:ea typeface="Calibri"/>
                <a:cs typeface="Arial"/>
              </a:rPr>
            </a:br>
            <a:endParaRPr lang="ar-IQ" dirty="0"/>
          </a:p>
        </p:txBody>
      </p:sp>
      <p:sp>
        <p:nvSpPr>
          <p:cNvPr id="3" name="عنوان فرعي 2"/>
          <p:cNvSpPr>
            <a:spLocks noGrp="1"/>
          </p:cNvSpPr>
          <p:nvPr>
            <p:ph type="subTitle" idx="1"/>
          </p:nvPr>
        </p:nvSpPr>
        <p:spPr/>
        <p:txBody>
          <a:bodyPr/>
          <a:lstStyle/>
          <a:p>
            <a:r>
              <a:rPr lang="ar-IQ" dirty="0" smtClean="0"/>
              <a:t>محاضرة اصول التربية</a:t>
            </a:r>
          </a:p>
          <a:p>
            <a:r>
              <a:rPr lang="ar-IQ" dirty="0" err="1" smtClean="0"/>
              <a:t>ا.م.منى</a:t>
            </a:r>
            <a:r>
              <a:rPr lang="ar-IQ" dirty="0" smtClean="0"/>
              <a:t> زهير حسين</a:t>
            </a:r>
          </a:p>
          <a:p>
            <a:r>
              <a:rPr lang="ar-IQ" dirty="0" smtClean="0"/>
              <a:t>2019-2020</a:t>
            </a:r>
            <a:endParaRPr lang="ar-IQ" dirty="0"/>
          </a:p>
        </p:txBody>
      </p:sp>
    </p:spTree>
    <p:extLst>
      <p:ext uri="{BB962C8B-B14F-4D97-AF65-F5344CB8AC3E}">
        <p14:creationId xmlns:p14="http://schemas.microsoft.com/office/powerpoint/2010/main" val="228848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29598"/>
            <a:ext cx="8496944" cy="4865306"/>
          </a:xfrm>
          <a:prstGeom prst="rect">
            <a:avLst/>
          </a:prstGeom>
        </p:spPr>
        <p:txBody>
          <a:bodyPr wrap="square">
            <a:spAutoFit/>
          </a:bodyPr>
          <a:lstStyle/>
          <a:p>
            <a:pPr algn="just">
              <a:lnSpc>
                <a:spcPct val="115000"/>
              </a:lnSpc>
              <a:spcAft>
                <a:spcPts val="1000"/>
              </a:spcAft>
            </a:pPr>
            <a:r>
              <a:rPr lang="ar-SA" sz="2400" b="1" dirty="0">
                <a:ea typeface="Calibri"/>
              </a:rPr>
              <a:t>5-التربية اليونانية  : </a:t>
            </a:r>
            <a:endParaRPr lang="en-US" sz="2400" b="1" dirty="0">
              <a:ea typeface="Calibri"/>
              <a:cs typeface="Arial"/>
            </a:endParaRPr>
          </a:p>
          <a:p>
            <a:pPr algn="just">
              <a:lnSpc>
                <a:spcPct val="115000"/>
              </a:lnSpc>
              <a:spcAft>
                <a:spcPts val="1000"/>
              </a:spcAft>
            </a:pPr>
            <a:r>
              <a:rPr lang="ar-SA" sz="2400" b="1" dirty="0">
                <a:ea typeface="Calibri"/>
              </a:rPr>
              <a:t> من اهم العوامل التي ساعدت على تقدم المجتمع اليوناني ورقية في المجالات الحياتية كافة والمجال التربوي بشكل خاص هو ما امتازت </a:t>
            </a:r>
            <a:r>
              <a:rPr lang="ar-SA" sz="2400" b="1" dirty="0" err="1">
                <a:ea typeface="Calibri"/>
              </a:rPr>
              <a:t>بة</a:t>
            </a:r>
            <a:r>
              <a:rPr lang="ar-SA" sz="2400" b="1" dirty="0">
                <a:ea typeface="Calibri"/>
              </a:rPr>
              <a:t> بلاد اليونان من جو لطيف قليل التغير يبعث النشاط في الانسان </a:t>
            </a:r>
            <a:r>
              <a:rPr lang="ar-SA" sz="2400" b="1" dirty="0" err="1">
                <a:ea typeface="Calibri"/>
              </a:rPr>
              <a:t>ويساعدة</a:t>
            </a:r>
            <a:r>
              <a:rPr lang="ar-SA" sz="2400" b="1" dirty="0">
                <a:ea typeface="Calibri"/>
              </a:rPr>
              <a:t> على التفكير والابداع والتصور فقد حظيت اليونان بنظام تربوي متميز اتخذت </a:t>
            </a:r>
            <a:r>
              <a:rPr lang="ar-SA" sz="2400" b="1" dirty="0" err="1">
                <a:ea typeface="Calibri"/>
              </a:rPr>
              <a:t>فية</a:t>
            </a:r>
            <a:r>
              <a:rPr lang="ar-SA" sz="2400" b="1" dirty="0">
                <a:ea typeface="Calibri"/>
              </a:rPr>
              <a:t> شكلا منظما كان  اساسا لما سارت علية التربية في العصور </a:t>
            </a:r>
            <a:r>
              <a:rPr lang="ar-SA" sz="2400" b="1" dirty="0" err="1">
                <a:ea typeface="Calibri"/>
              </a:rPr>
              <a:t>الاحقة</a:t>
            </a:r>
            <a:r>
              <a:rPr lang="ar-SA" sz="2400" b="1" dirty="0">
                <a:ea typeface="Calibri"/>
              </a:rPr>
              <a:t> وامتازت </a:t>
            </a:r>
            <a:r>
              <a:rPr lang="ar-SA" sz="2400" b="1" dirty="0" err="1">
                <a:ea typeface="Calibri"/>
              </a:rPr>
              <a:t>هذة</a:t>
            </a:r>
            <a:r>
              <a:rPr lang="ar-SA" sz="2400" b="1" dirty="0">
                <a:ea typeface="Calibri"/>
              </a:rPr>
              <a:t> التربية بكونها تربية ارستقراطية محصورة بفئة قليلة من المجتمع وفي ضوء هذا العدد المتميز من القلة المفضلة اتسمت التربية بروح التجديد والابتكار وفسح المجال لنمو الشخصية الفردية في الجوانب السياسية والعلمية والخلقية والفنية حيث كانت غاية التربية عندهم هي وصول الانسان الى الحياة السعيدة والجميلة وذلك عن طريق وصولة الى الكمال الجسمي والعقلي معا بصورة عامة ظهر في اليونان نموذجان تربويان هما:</a:t>
            </a:r>
            <a:endParaRPr lang="en-US" sz="2400" b="1" dirty="0">
              <a:ea typeface="Calibri"/>
              <a:cs typeface="Arial"/>
            </a:endParaRPr>
          </a:p>
        </p:txBody>
      </p:sp>
    </p:spTree>
    <p:extLst>
      <p:ext uri="{BB962C8B-B14F-4D97-AF65-F5344CB8AC3E}">
        <p14:creationId xmlns:p14="http://schemas.microsoft.com/office/powerpoint/2010/main" val="1743786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343301"/>
            <a:ext cx="8496944" cy="4144083"/>
          </a:xfrm>
          <a:prstGeom prst="rect">
            <a:avLst/>
          </a:prstGeom>
        </p:spPr>
        <p:txBody>
          <a:bodyPr wrap="square">
            <a:spAutoFit/>
          </a:bodyPr>
          <a:lstStyle/>
          <a:p>
            <a:pPr marL="342900" lvl="0" indent="-342900" algn="just">
              <a:lnSpc>
                <a:spcPct val="115000"/>
              </a:lnSpc>
              <a:spcAft>
                <a:spcPts val="1000"/>
              </a:spcAft>
              <a:buFont typeface="+mj-cs"/>
              <a:buAutoNum type="arabic1Minus"/>
            </a:pPr>
            <a:r>
              <a:rPr lang="ar-SA" sz="2400" b="1" dirty="0">
                <a:ea typeface="Calibri"/>
              </a:rPr>
              <a:t>التربية </a:t>
            </a:r>
            <a:r>
              <a:rPr lang="ar-SA" sz="2400" b="1" dirty="0" err="1">
                <a:ea typeface="Calibri"/>
              </a:rPr>
              <a:t>الاثينية</a:t>
            </a:r>
            <a:r>
              <a:rPr lang="ar-SA" sz="2400" b="1" dirty="0">
                <a:ea typeface="Calibri"/>
              </a:rPr>
              <a:t> :</a:t>
            </a:r>
            <a:endParaRPr lang="en-US" sz="2400" b="1" dirty="0">
              <a:ea typeface="Calibri"/>
              <a:cs typeface="Arial"/>
            </a:endParaRPr>
          </a:p>
          <a:p>
            <a:pPr marL="228600" algn="just">
              <a:lnSpc>
                <a:spcPct val="115000"/>
              </a:lnSpc>
              <a:spcAft>
                <a:spcPts val="1000"/>
              </a:spcAft>
            </a:pPr>
            <a:r>
              <a:rPr lang="ar-SA" sz="2400" b="1" dirty="0">
                <a:ea typeface="Calibri"/>
              </a:rPr>
              <a:t>تبدا التربية </a:t>
            </a:r>
            <a:r>
              <a:rPr lang="ar-SA" sz="2400" b="1" dirty="0" err="1">
                <a:ea typeface="Calibri"/>
              </a:rPr>
              <a:t>الاثينية</a:t>
            </a:r>
            <a:r>
              <a:rPr lang="ar-SA" sz="2400" b="1" dirty="0">
                <a:ea typeface="Calibri"/>
              </a:rPr>
              <a:t> من الاسرة حيث يعهد اليها بتربية الطفل حتى يبلغ السابعة من عمرة فيتم </a:t>
            </a:r>
            <a:r>
              <a:rPr lang="ar-SA" sz="2400" b="1" dirty="0" err="1">
                <a:ea typeface="Calibri"/>
              </a:rPr>
              <a:t>ارسالة</a:t>
            </a:r>
            <a:r>
              <a:rPr lang="ar-SA" sz="2400" b="1" dirty="0">
                <a:ea typeface="Calibri"/>
              </a:rPr>
              <a:t> الى المدرسة ويبقى فيها حتى الخامسة عشرة والسادسة عشر من عمرة  وكان يرافق التلميذ في </a:t>
            </a:r>
            <a:r>
              <a:rPr lang="ar-SA" sz="2400" b="1" dirty="0" err="1">
                <a:ea typeface="Calibri"/>
              </a:rPr>
              <a:t>ذهابة</a:t>
            </a:r>
            <a:r>
              <a:rPr lang="ar-SA" sz="2400" b="1" dirty="0">
                <a:ea typeface="Calibri"/>
              </a:rPr>
              <a:t> الى المدرسة  </a:t>
            </a:r>
            <a:r>
              <a:rPr lang="ar-SA" sz="2400" b="1" dirty="0" err="1">
                <a:ea typeface="Calibri"/>
              </a:rPr>
              <a:t>وايابة</a:t>
            </a:r>
            <a:r>
              <a:rPr lang="ar-SA" sz="2400" b="1" dirty="0">
                <a:ea typeface="Calibri"/>
              </a:rPr>
              <a:t> شيخ كبير  يقوم بمراقبة سلوك الصبي </a:t>
            </a:r>
            <a:r>
              <a:rPr lang="ar-SA" sz="2400" b="1" dirty="0" err="1">
                <a:ea typeface="Calibri"/>
              </a:rPr>
              <a:t>وعاداتة</a:t>
            </a:r>
            <a:r>
              <a:rPr lang="ar-SA" sz="2400" b="1" dirty="0">
                <a:ea typeface="Calibri"/>
              </a:rPr>
              <a:t> في الحديث ومعاملة الاخرين والمشي في الطريق كما اوكلت الية مهمة تقويم </a:t>
            </a:r>
            <a:r>
              <a:rPr lang="ar-SA" sz="2400" b="1" dirty="0" err="1">
                <a:ea typeface="Calibri"/>
              </a:rPr>
              <a:t>اخلاقة</a:t>
            </a:r>
            <a:r>
              <a:rPr lang="ar-SA" sz="2400" b="1" dirty="0">
                <a:ea typeface="Calibri"/>
              </a:rPr>
              <a:t> </a:t>
            </a:r>
            <a:r>
              <a:rPr lang="ar-SA" sz="2400" b="1" dirty="0" err="1">
                <a:ea typeface="Calibri"/>
              </a:rPr>
              <a:t>ومعاقبتة</a:t>
            </a:r>
            <a:r>
              <a:rPr lang="ar-SA" sz="2400" b="1" dirty="0">
                <a:ea typeface="Calibri"/>
              </a:rPr>
              <a:t> عند </a:t>
            </a:r>
            <a:r>
              <a:rPr lang="ar-SA" sz="2400" b="1" dirty="0" err="1">
                <a:ea typeface="Calibri"/>
              </a:rPr>
              <a:t>اخلالة</a:t>
            </a:r>
            <a:r>
              <a:rPr lang="ar-SA" sz="2400" b="1" dirty="0">
                <a:ea typeface="Calibri"/>
              </a:rPr>
              <a:t> </a:t>
            </a:r>
            <a:r>
              <a:rPr lang="ar-SA" sz="2400" b="1" dirty="0" err="1">
                <a:ea typeface="Calibri"/>
              </a:rPr>
              <a:t>باداب</a:t>
            </a:r>
            <a:r>
              <a:rPr lang="ar-SA" sz="2400" b="1" dirty="0">
                <a:ea typeface="Calibri"/>
              </a:rPr>
              <a:t> الياقة .</a:t>
            </a:r>
            <a:endParaRPr lang="en-US" sz="2400" b="1" dirty="0">
              <a:ea typeface="Calibri"/>
              <a:cs typeface="Arial"/>
            </a:endParaRPr>
          </a:p>
          <a:p>
            <a:pPr marL="228600" algn="just">
              <a:lnSpc>
                <a:spcPct val="115000"/>
              </a:lnSpc>
              <a:spcAft>
                <a:spcPts val="1000"/>
              </a:spcAft>
            </a:pPr>
            <a:r>
              <a:rPr lang="ar-SA" sz="2400" b="1" dirty="0">
                <a:ea typeface="Calibri"/>
              </a:rPr>
              <a:t>اما اهداف التربية </a:t>
            </a:r>
            <a:r>
              <a:rPr lang="ar-SA" sz="2400" b="1" dirty="0" err="1">
                <a:ea typeface="Calibri"/>
              </a:rPr>
              <a:t>الاثينية</a:t>
            </a:r>
            <a:r>
              <a:rPr lang="ar-SA" sz="2400" b="1" dirty="0">
                <a:ea typeface="Calibri"/>
              </a:rPr>
              <a:t> فكان يتمثل في ( اعداد المواطن </a:t>
            </a:r>
            <a:r>
              <a:rPr lang="ar-SA" sz="2400" b="1" dirty="0" err="1">
                <a:ea typeface="Calibri"/>
              </a:rPr>
              <a:t>الاثيني</a:t>
            </a:r>
            <a:r>
              <a:rPr lang="ar-SA" sz="2400" b="1" dirty="0">
                <a:ea typeface="Calibri"/>
              </a:rPr>
              <a:t> المتكامل من النواحي الجسمية والعقلية والخلقية بحيث يتمكن من الدفاع عن وطنة ويسهم بشكل فاعل في اغناء </a:t>
            </a:r>
            <a:r>
              <a:rPr lang="ar-SA" sz="2400" b="1" dirty="0" err="1">
                <a:ea typeface="Calibri"/>
              </a:rPr>
              <a:t>ثقافتة</a:t>
            </a:r>
            <a:r>
              <a:rPr lang="ar-SA" sz="2400" b="1" dirty="0">
                <a:ea typeface="Calibri"/>
              </a:rPr>
              <a:t> )</a:t>
            </a:r>
            <a:endParaRPr lang="en-US" sz="2400" b="1" dirty="0">
              <a:ea typeface="Calibri"/>
              <a:cs typeface="Arial"/>
            </a:endParaRPr>
          </a:p>
        </p:txBody>
      </p:sp>
    </p:spTree>
    <p:extLst>
      <p:ext uri="{BB962C8B-B14F-4D97-AF65-F5344CB8AC3E}">
        <p14:creationId xmlns:p14="http://schemas.microsoft.com/office/powerpoint/2010/main" val="279812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980399"/>
            <a:ext cx="7776864" cy="3294620"/>
          </a:xfrm>
          <a:prstGeom prst="rect">
            <a:avLst/>
          </a:prstGeom>
        </p:spPr>
        <p:txBody>
          <a:bodyPr wrap="square">
            <a:spAutoFit/>
          </a:bodyPr>
          <a:lstStyle/>
          <a:p>
            <a:pPr marL="228600" algn="just">
              <a:lnSpc>
                <a:spcPct val="115000"/>
              </a:lnSpc>
              <a:spcAft>
                <a:spcPts val="1000"/>
              </a:spcAft>
            </a:pPr>
            <a:r>
              <a:rPr lang="ar-SA" sz="2400" b="1" dirty="0">
                <a:ea typeface="Calibri"/>
              </a:rPr>
              <a:t>التربية </a:t>
            </a:r>
            <a:r>
              <a:rPr lang="ar-SA" sz="2400" b="1" dirty="0" err="1">
                <a:ea typeface="Calibri"/>
              </a:rPr>
              <a:t>الاسبرطية</a:t>
            </a:r>
            <a:r>
              <a:rPr lang="ar-SA" sz="2400" b="1" dirty="0">
                <a:ea typeface="Calibri"/>
              </a:rPr>
              <a:t> :</a:t>
            </a:r>
            <a:endParaRPr lang="en-US" sz="2400" b="1" dirty="0">
              <a:ea typeface="Calibri"/>
              <a:cs typeface="Arial"/>
            </a:endParaRPr>
          </a:p>
          <a:p>
            <a:pPr marL="228600" algn="just">
              <a:lnSpc>
                <a:spcPct val="115000"/>
              </a:lnSpc>
              <a:spcAft>
                <a:spcPts val="1000"/>
              </a:spcAft>
            </a:pPr>
            <a:r>
              <a:rPr lang="ar-SA" sz="2400" b="1" dirty="0">
                <a:ea typeface="Calibri"/>
              </a:rPr>
              <a:t>تمثل التربية </a:t>
            </a:r>
            <a:r>
              <a:rPr lang="ar-SA" sz="2400" b="1" dirty="0" err="1">
                <a:ea typeface="Calibri"/>
              </a:rPr>
              <a:t>الاسبرطية</a:t>
            </a:r>
            <a:r>
              <a:rPr lang="ar-SA" sz="2400" b="1" dirty="0">
                <a:ea typeface="Calibri"/>
              </a:rPr>
              <a:t> التربية اليونانية القديمة في اوضح صورها وظاهرها </a:t>
            </a:r>
            <a:r>
              <a:rPr lang="ar-SA" sz="2400" b="1" dirty="0" err="1">
                <a:ea typeface="Calibri"/>
              </a:rPr>
              <a:t>اذلم</a:t>
            </a:r>
            <a:r>
              <a:rPr lang="ar-SA" sz="2400" b="1" dirty="0">
                <a:ea typeface="Calibri"/>
              </a:rPr>
              <a:t> يطر ا على </a:t>
            </a:r>
            <a:r>
              <a:rPr lang="ar-SA" sz="2400" b="1" dirty="0" err="1">
                <a:ea typeface="Calibri"/>
              </a:rPr>
              <a:t>هذة</a:t>
            </a:r>
            <a:r>
              <a:rPr lang="ar-SA" sz="2400" b="1" dirty="0">
                <a:ea typeface="Calibri"/>
              </a:rPr>
              <a:t> التربية أي تغير او تعديل الا في حالات استثنائية نادرة حدثت عند انهيار دولة </a:t>
            </a:r>
            <a:r>
              <a:rPr lang="ar-SA" sz="2400" b="1" dirty="0" err="1">
                <a:ea typeface="Calibri"/>
              </a:rPr>
              <a:t>اسبارطة</a:t>
            </a:r>
            <a:r>
              <a:rPr lang="ar-SA" sz="2400" b="1" dirty="0">
                <a:ea typeface="Calibri"/>
              </a:rPr>
              <a:t> .</a:t>
            </a:r>
            <a:endParaRPr lang="en-US" sz="2400" b="1" dirty="0">
              <a:ea typeface="Calibri"/>
              <a:cs typeface="Arial"/>
            </a:endParaRPr>
          </a:p>
          <a:p>
            <a:pPr marL="228600" algn="just">
              <a:lnSpc>
                <a:spcPct val="115000"/>
              </a:lnSpc>
              <a:spcAft>
                <a:spcPts val="1000"/>
              </a:spcAft>
            </a:pPr>
            <a:r>
              <a:rPr lang="ar-SA" sz="2400" b="1" dirty="0">
                <a:ea typeface="Calibri"/>
              </a:rPr>
              <a:t>تبدا التربية </a:t>
            </a:r>
            <a:r>
              <a:rPr lang="ar-SA" sz="2400" b="1" dirty="0" err="1">
                <a:ea typeface="Calibri"/>
              </a:rPr>
              <a:t>الاسبرطية</a:t>
            </a:r>
            <a:r>
              <a:rPr lang="ar-SA" sz="2400" b="1" dirty="0">
                <a:ea typeface="Calibri"/>
              </a:rPr>
              <a:t> منذ مولد الطفل حيث يعرض على شيوخ الدولة </a:t>
            </a:r>
            <a:r>
              <a:rPr lang="ar-SA" sz="2400" b="1" dirty="0" err="1">
                <a:ea typeface="Calibri"/>
              </a:rPr>
              <a:t>ليقررو</a:t>
            </a:r>
            <a:r>
              <a:rPr lang="ar-SA" sz="2400" b="1" dirty="0">
                <a:ea typeface="Calibri"/>
              </a:rPr>
              <a:t> ا ن كان يستحق الحياة او الموت وذلك بعد اجراء عدد من التجارب والفحوص علية.</a:t>
            </a:r>
            <a:endParaRPr lang="en-US" sz="2400" b="1" dirty="0">
              <a:ea typeface="Calibri"/>
              <a:cs typeface="Arial"/>
            </a:endParaRPr>
          </a:p>
        </p:txBody>
      </p:sp>
    </p:spTree>
    <p:extLst>
      <p:ext uri="{BB962C8B-B14F-4D97-AF65-F5344CB8AC3E}">
        <p14:creationId xmlns:p14="http://schemas.microsoft.com/office/powerpoint/2010/main" val="328679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331246"/>
            <a:ext cx="8280920" cy="4301690"/>
          </a:xfrm>
          <a:prstGeom prst="rect">
            <a:avLst/>
          </a:prstGeom>
        </p:spPr>
        <p:txBody>
          <a:bodyPr wrap="square">
            <a:spAutoFit/>
          </a:bodyPr>
          <a:lstStyle/>
          <a:p>
            <a:pPr algn="just">
              <a:lnSpc>
                <a:spcPct val="115000"/>
              </a:lnSpc>
              <a:spcAft>
                <a:spcPts val="1000"/>
              </a:spcAft>
            </a:pPr>
            <a:r>
              <a:rPr lang="ar-SA" sz="2400" b="1" dirty="0">
                <a:ea typeface="Calibri"/>
              </a:rPr>
              <a:t>لاختبار قوة </a:t>
            </a:r>
            <a:r>
              <a:rPr lang="ar-SA" sz="2400" b="1" dirty="0" err="1">
                <a:ea typeface="Calibri"/>
              </a:rPr>
              <a:t>احتمالة</a:t>
            </a:r>
            <a:r>
              <a:rPr lang="ar-SA" sz="2400" b="1" dirty="0">
                <a:ea typeface="Calibri"/>
              </a:rPr>
              <a:t> – اذ كانت الدولة هي المسيطرة على التعليم بجميع مراحلة المختلفة – وبعد التثبيت من </a:t>
            </a:r>
            <a:r>
              <a:rPr lang="ar-SA" sz="2400" b="1" dirty="0" err="1">
                <a:ea typeface="Calibri"/>
              </a:rPr>
              <a:t>صلاحيتة</a:t>
            </a:r>
            <a:r>
              <a:rPr lang="ar-SA" sz="2400" b="1" dirty="0">
                <a:ea typeface="Calibri"/>
              </a:rPr>
              <a:t> للحياة يعاد الى امة لتقوم </a:t>
            </a:r>
            <a:r>
              <a:rPr lang="ar-SA" sz="2400" b="1" dirty="0" err="1">
                <a:ea typeface="Calibri"/>
              </a:rPr>
              <a:t>بارضاعة</a:t>
            </a:r>
            <a:r>
              <a:rPr lang="ar-SA" sz="2400" b="1" dirty="0">
                <a:ea typeface="Calibri"/>
              </a:rPr>
              <a:t> </a:t>
            </a:r>
            <a:r>
              <a:rPr lang="ar-SA" sz="2400" b="1" dirty="0" err="1">
                <a:ea typeface="Calibri"/>
              </a:rPr>
              <a:t>وتربيتة</a:t>
            </a:r>
            <a:r>
              <a:rPr lang="ar-SA" sz="2400" b="1" dirty="0">
                <a:ea typeface="Calibri"/>
              </a:rPr>
              <a:t> حتى السابعة ولكن الام كانت تسير على نظام  نصحت </a:t>
            </a:r>
            <a:r>
              <a:rPr lang="ar-SA" sz="2400" b="1" dirty="0" err="1">
                <a:ea typeface="Calibri"/>
              </a:rPr>
              <a:t>بة</a:t>
            </a:r>
            <a:r>
              <a:rPr lang="ar-SA" sz="2400" b="1" dirty="0">
                <a:ea typeface="Calibri"/>
              </a:rPr>
              <a:t> الدولة في تربية الطفل </a:t>
            </a:r>
            <a:r>
              <a:rPr lang="ar-SA" sz="2400" b="1" dirty="0" err="1">
                <a:ea typeface="Calibri"/>
              </a:rPr>
              <a:t>وتنشئتة</a:t>
            </a:r>
            <a:r>
              <a:rPr lang="ar-SA" sz="2400" b="1" dirty="0">
                <a:ea typeface="Calibri"/>
              </a:rPr>
              <a:t> وهو عدم التقيد </a:t>
            </a:r>
            <a:r>
              <a:rPr lang="ar-SA" sz="2400" b="1" dirty="0" err="1">
                <a:ea typeface="Calibri"/>
              </a:rPr>
              <a:t>نموة</a:t>
            </a:r>
            <a:r>
              <a:rPr lang="ar-SA" sz="2400" b="1" dirty="0">
                <a:ea typeface="Calibri"/>
              </a:rPr>
              <a:t> </a:t>
            </a:r>
            <a:r>
              <a:rPr lang="ar-SA" sz="2400" b="1" dirty="0" err="1">
                <a:ea typeface="Calibri"/>
              </a:rPr>
              <a:t>وحركاتة</a:t>
            </a:r>
            <a:r>
              <a:rPr lang="ar-SA" sz="2400" b="1" dirty="0">
                <a:ea typeface="Calibri"/>
              </a:rPr>
              <a:t> </a:t>
            </a:r>
            <a:r>
              <a:rPr lang="ar-SA" sz="2400" b="1" dirty="0" err="1">
                <a:ea typeface="Calibri"/>
              </a:rPr>
              <a:t>وانتقسو</a:t>
            </a:r>
            <a:r>
              <a:rPr lang="ar-SA" sz="2400" b="1" dirty="0">
                <a:ea typeface="Calibri"/>
              </a:rPr>
              <a:t> علية في </a:t>
            </a:r>
            <a:r>
              <a:rPr lang="ar-SA" sz="2400" b="1" dirty="0" err="1">
                <a:ea typeface="Calibri"/>
              </a:rPr>
              <a:t>معاملتة</a:t>
            </a:r>
            <a:r>
              <a:rPr lang="ar-SA" sz="2400" b="1" dirty="0">
                <a:ea typeface="Calibri"/>
              </a:rPr>
              <a:t> وان </a:t>
            </a:r>
            <a:r>
              <a:rPr lang="ar-SA" sz="2400" b="1" dirty="0" err="1">
                <a:ea typeface="Calibri"/>
              </a:rPr>
              <a:t>لاتستجيب</a:t>
            </a:r>
            <a:r>
              <a:rPr lang="ar-SA" sz="2400" b="1" dirty="0">
                <a:ea typeface="Calibri"/>
              </a:rPr>
              <a:t> لمطالبة وكذلك </a:t>
            </a:r>
            <a:r>
              <a:rPr lang="ar-SA" sz="2400" b="1" dirty="0" err="1">
                <a:ea typeface="Calibri"/>
              </a:rPr>
              <a:t>تمنعة</a:t>
            </a:r>
            <a:r>
              <a:rPr lang="ar-SA" sz="2400" b="1" dirty="0">
                <a:ea typeface="Calibri"/>
              </a:rPr>
              <a:t> من البكاء </a:t>
            </a:r>
            <a:r>
              <a:rPr lang="ar-SA" sz="2400" b="1" dirty="0" err="1">
                <a:ea typeface="Calibri"/>
              </a:rPr>
              <a:t>وتتركة</a:t>
            </a:r>
            <a:r>
              <a:rPr lang="ar-SA" sz="2400" b="1" dirty="0">
                <a:ea typeface="Calibri"/>
              </a:rPr>
              <a:t> في الظلام حتى يتعود على الصبر وتحمل المشاق وكذلك تحمل الجوع والالم وعند </a:t>
            </a:r>
            <a:r>
              <a:rPr lang="ar-SA" sz="2400" b="1" dirty="0" err="1">
                <a:ea typeface="Calibri"/>
              </a:rPr>
              <a:t>بلوغة</a:t>
            </a:r>
            <a:r>
              <a:rPr lang="ar-SA" sz="2400" b="1" dirty="0">
                <a:ea typeface="Calibri"/>
              </a:rPr>
              <a:t> السابعة يرسل الى المعسكر العام لتلقي التدريب العسكري.</a:t>
            </a:r>
            <a:endParaRPr lang="en-US" sz="2400" b="1" dirty="0">
              <a:ea typeface="Calibri"/>
              <a:cs typeface="Arial"/>
            </a:endParaRPr>
          </a:p>
          <a:p>
            <a:r>
              <a:rPr lang="ar-SA" sz="2400" b="1" dirty="0">
                <a:ea typeface="Calibri"/>
              </a:rPr>
              <a:t>اما هدف التربية </a:t>
            </a:r>
            <a:r>
              <a:rPr lang="ar-SA" sz="2400" b="1" dirty="0" err="1">
                <a:ea typeface="Calibri"/>
              </a:rPr>
              <a:t>الاسبرطية</a:t>
            </a:r>
            <a:r>
              <a:rPr lang="ar-SA" sz="2400" b="1" dirty="0">
                <a:ea typeface="Calibri"/>
              </a:rPr>
              <a:t> فكان يتمثل في (( اعداد المواطن </a:t>
            </a:r>
            <a:r>
              <a:rPr lang="ar-SA" sz="2400" b="1" dirty="0" err="1">
                <a:ea typeface="Calibri"/>
              </a:rPr>
              <a:t>الاسبرطي</a:t>
            </a:r>
            <a:r>
              <a:rPr lang="ar-SA" sz="2400" b="1" dirty="0">
                <a:ea typeface="Calibri"/>
              </a:rPr>
              <a:t> المزود بقدر كاف من الكمال الجسماني والشجاعة </a:t>
            </a:r>
            <a:r>
              <a:rPr lang="ar-SA" sz="2400" b="1" dirty="0" err="1">
                <a:ea typeface="Calibri"/>
              </a:rPr>
              <a:t>المتحلي</a:t>
            </a:r>
            <a:r>
              <a:rPr lang="ar-SA" sz="2400" b="1" dirty="0">
                <a:ea typeface="Calibri"/>
              </a:rPr>
              <a:t> بعادات الطاعة العمياء للقانون حتى يكون الجندي المثالي الذي </a:t>
            </a:r>
            <a:r>
              <a:rPr lang="ar-SA" sz="2400" b="1" dirty="0" err="1">
                <a:ea typeface="Calibri"/>
              </a:rPr>
              <a:t>لايهزم</a:t>
            </a:r>
            <a:r>
              <a:rPr lang="ar-SA" sz="2400" b="1" dirty="0">
                <a:ea typeface="Calibri"/>
              </a:rPr>
              <a:t>))</a:t>
            </a:r>
            <a:endParaRPr lang="ar-IQ" sz="2400" b="1" dirty="0"/>
          </a:p>
        </p:txBody>
      </p:sp>
    </p:spTree>
    <p:extLst>
      <p:ext uri="{BB962C8B-B14F-4D97-AF65-F5344CB8AC3E}">
        <p14:creationId xmlns:p14="http://schemas.microsoft.com/office/powerpoint/2010/main" val="339468745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403</Words>
  <Application>Microsoft Office PowerPoint</Application>
  <PresentationFormat>عرض على الشاشة (3:4)‏</PresentationFormat>
  <Paragraphs>14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جامعة  ديالى كلية التربية الاساسية قسم التاريخ المرحلة الاولى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الاساسية قسم التاريخ المرحلة الاولى </dc:title>
  <dc:creator>TAS TECH Office</dc:creator>
  <cp:lastModifiedBy>TAS TECH Office</cp:lastModifiedBy>
  <cp:revision>1</cp:revision>
  <dcterms:created xsi:type="dcterms:W3CDTF">2020-05-11T11:06:33Z</dcterms:created>
  <dcterms:modified xsi:type="dcterms:W3CDTF">2020-05-11T11:13:03Z</dcterms:modified>
</cp:coreProperties>
</file>