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24745"/>
            <a:ext cx="7772400" cy="2475706"/>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74999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32392"/>
            <a:ext cx="7632848" cy="4953536"/>
          </a:xfrm>
          <a:prstGeom prst="rect">
            <a:avLst/>
          </a:prstGeom>
        </p:spPr>
        <p:txBody>
          <a:bodyPr wrap="square">
            <a:spAutoFit/>
          </a:bodyPr>
          <a:lstStyle/>
          <a:p>
            <a:pPr marL="457200" algn="just">
              <a:lnSpc>
                <a:spcPct val="115000"/>
              </a:lnSpc>
              <a:spcAft>
                <a:spcPts val="1000"/>
              </a:spcAft>
            </a:pPr>
            <a:r>
              <a:rPr lang="ar-SA" sz="2400" b="1" dirty="0">
                <a:ea typeface="Calibri"/>
              </a:rPr>
              <a:t>والكونفوشية ليست نظاما دينيا ولا هي نظام عبادة وانما هي نظام فلسفي يجمع بين </a:t>
            </a:r>
            <a:r>
              <a:rPr lang="ar-SA" sz="2400" b="1" dirty="0" err="1">
                <a:ea typeface="Calibri"/>
              </a:rPr>
              <a:t>الاداب</a:t>
            </a:r>
            <a:r>
              <a:rPr lang="ar-SA" sz="2400" b="1" dirty="0">
                <a:ea typeface="Calibri"/>
              </a:rPr>
              <a:t> السياسية والاجتماعية وبين الاخلاق الخاصة واستمدت الكونفوشية قوتها من الديانتين البوذية </a:t>
            </a:r>
            <a:r>
              <a:rPr lang="ar-SA" sz="2400" b="1" dirty="0" err="1">
                <a:ea typeface="Calibri"/>
              </a:rPr>
              <a:t>والتاوية</a:t>
            </a:r>
            <a:r>
              <a:rPr lang="ar-SA" sz="2400" b="1" dirty="0">
                <a:ea typeface="Calibri"/>
              </a:rPr>
              <a:t> في تعاليمها </a:t>
            </a:r>
            <a:r>
              <a:rPr lang="ar-SA" sz="2400" b="1" dirty="0" err="1">
                <a:ea typeface="Calibri"/>
              </a:rPr>
              <a:t>هذة</a:t>
            </a:r>
            <a:r>
              <a:rPr lang="ar-SA" sz="2400" b="1" dirty="0">
                <a:ea typeface="Calibri"/>
              </a:rPr>
              <a:t> حيث اوجبت على الطفل تعلم التعاليم الاخلاقية والواجبات الاجتماعية  باعتبارها جزا اساسيا من </a:t>
            </a:r>
            <a:r>
              <a:rPr lang="ar-SA" sz="2400" b="1" dirty="0" err="1">
                <a:ea typeface="Calibri"/>
              </a:rPr>
              <a:t>المبادى</a:t>
            </a:r>
            <a:r>
              <a:rPr lang="ar-SA" sz="2400" b="1" dirty="0">
                <a:ea typeface="Calibri"/>
              </a:rPr>
              <a:t> الرئيسة للسلوك .</a:t>
            </a:r>
            <a:endParaRPr lang="en-US" sz="2400" b="1" dirty="0">
              <a:ea typeface="Calibri"/>
              <a:cs typeface="Arial"/>
            </a:endParaRPr>
          </a:p>
          <a:p>
            <a:pPr marL="457200" algn="just">
              <a:lnSpc>
                <a:spcPct val="115000"/>
              </a:lnSpc>
              <a:spcAft>
                <a:spcPts val="1000"/>
              </a:spcAft>
            </a:pPr>
            <a:r>
              <a:rPr lang="ar-SA" sz="2400" b="1" dirty="0">
                <a:ea typeface="Calibri"/>
              </a:rPr>
              <a:t>اما اهم اهداف التربية الصينية   فيمكن اجمالها بما </a:t>
            </a:r>
            <a:r>
              <a:rPr lang="ar-SA" sz="2400" b="1" dirty="0" err="1">
                <a:ea typeface="Calibri"/>
              </a:rPr>
              <a:t>ياتي</a:t>
            </a:r>
            <a:r>
              <a:rPr lang="ar-SA" sz="2400" b="1" dirty="0">
                <a:ea typeface="Calibri"/>
              </a:rPr>
              <a:t>:</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تدعيم الاخلاق.</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تربية ابناء المجتمع ونقل ثقافته.</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اعداد القادة لتولي </a:t>
            </a:r>
            <a:r>
              <a:rPr lang="ar-SA" sz="2400" b="1" dirty="0" err="1">
                <a:ea typeface="Calibri"/>
              </a:rPr>
              <a:t>شوون</a:t>
            </a:r>
            <a:r>
              <a:rPr lang="ar-SA" sz="2400" b="1" dirty="0">
                <a:ea typeface="Calibri"/>
              </a:rPr>
              <a:t> الحكم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الوصول </a:t>
            </a:r>
            <a:r>
              <a:rPr lang="ar-SA" sz="2400" b="1" dirty="0" err="1">
                <a:ea typeface="Calibri"/>
              </a:rPr>
              <a:t>بابناء</a:t>
            </a:r>
            <a:r>
              <a:rPr lang="ar-SA" sz="2400" b="1" dirty="0">
                <a:ea typeface="Calibri"/>
              </a:rPr>
              <a:t> المجتمع الى طريق الواجب من خلال التربية والتعليم.</a:t>
            </a:r>
            <a:endParaRPr lang="en-US" sz="2400" b="1" dirty="0">
              <a:ea typeface="Calibri"/>
              <a:cs typeface="Arial"/>
            </a:endParaRPr>
          </a:p>
        </p:txBody>
      </p:sp>
    </p:spTree>
    <p:extLst>
      <p:ext uri="{BB962C8B-B14F-4D97-AF65-F5344CB8AC3E}">
        <p14:creationId xmlns:p14="http://schemas.microsoft.com/office/powerpoint/2010/main" val="391683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566696"/>
            <a:ext cx="7776864" cy="4015843"/>
          </a:xfrm>
          <a:prstGeom prst="rect">
            <a:avLst/>
          </a:prstGeom>
        </p:spPr>
        <p:txBody>
          <a:bodyPr wrap="square">
            <a:spAutoFit/>
          </a:bodyPr>
          <a:lstStyle/>
          <a:p>
            <a:pPr marL="457200" algn="just">
              <a:lnSpc>
                <a:spcPct val="115000"/>
              </a:lnSpc>
              <a:spcAft>
                <a:spcPts val="1000"/>
              </a:spcAft>
            </a:pPr>
            <a:r>
              <a:rPr lang="ar-SA" sz="2400" b="1" dirty="0">
                <a:ea typeface="Calibri"/>
              </a:rPr>
              <a:t>نظام المدارس في التربية الصينية :</a:t>
            </a:r>
            <a:endParaRPr lang="en-US" sz="2400" b="1" dirty="0">
              <a:ea typeface="Calibri"/>
              <a:cs typeface="Arial"/>
            </a:endParaRPr>
          </a:p>
          <a:p>
            <a:pPr algn="just">
              <a:lnSpc>
                <a:spcPct val="115000"/>
              </a:lnSpc>
              <a:spcAft>
                <a:spcPts val="1000"/>
              </a:spcAft>
            </a:pPr>
            <a:r>
              <a:rPr lang="ar-SA" sz="2400" b="1" dirty="0">
                <a:ea typeface="Calibri"/>
              </a:rPr>
              <a:t>اتسم هذا النظام بطابعة الخاص والمتميز الذي يهدف الى سيادة </a:t>
            </a:r>
            <a:r>
              <a:rPr lang="ar-SA" sz="2400" b="1" dirty="0" err="1">
                <a:ea typeface="Calibri"/>
              </a:rPr>
              <a:t>الغة</a:t>
            </a:r>
            <a:r>
              <a:rPr lang="ar-SA" sz="2400" b="1" dirty="0">
                <a:ea typeface="Calibri"/>
              </a:rPr>
              <a:t> الصينية والادب المقدس وبث القدرة على كتابة المقالات وقد اشتمل على مراحل ثلاث خصصت المرحلة الاولى  لاستذكار اشكال الرموز المختلفة وذلك بحفظ بعض النصوص التي اختيرت للطلبة وحفظ الكتب الدينية اما المرحلة الثانية فهي مخصصة للترجمة أي حل الرموز التي سبق وان تعلمها في المرحلة الاولى في حين خصصت المرحلة الثالثة لكتابة المقالات والموضوعات الانسانية الى ان يحصل التلاميذ على مهارة وقدرة كافية في هذا الفن تمكنهم وتوهلهم لدخول الامتحانات والنجاح فيها .</a:t>
            </a:r>
            <a:endParaRPr lang="en-US" sz="2400" b="1" dirty="0">
              <a:ea typeface="Calibri"/>
              <a:cs typeface="Arial"/>
            </a:endParaRPr>
          </a:p>
        </p:txBody>
      </p:sp>
    </p:spTree>
    <p:extLst>
      <p:ext uri="{BB962C8B-B14F-4D97-AF65-F5344CB8AC3E}">
        <p14:creationId xmlns:p14="http://schemas.microsoft.com/office/powerpoint/2010/main" val="341168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934"/>
            <a:ext cx="8136904" cy="7037183"/>
          </a:xfrm>
          <a:prstGeom prst="rect">
            <a:avLst/>
          </a:prstGeom>
        </p:spPr>
        <p:txBody>
          <a:bodyPr wrap="square">
            <a:spAutoFit/>
          </a:bodyPr>
          <a:lstStyle/>
          <a:p>
            <a:pPr algn="just">
              <a:lnSpc>
                <a:spcPct val="115000"/>
              </a:lnSpc>
              <a:spcAft>
                <a:spcPts val="1000"/>
              </a:spcAft>
            </a:pPr>
            <a:r>
              <a:rPr lang="ar-SA" sz="2400" b="1" dirty="0">
                <a:ea typeface="Calibri"/>
              </a:rPr>
              <a:t>نظام الامتحانات في التربية الصينية:</a:t>
            </a:r>
            <a:endParaRPr lang="en-US" sz="2400" b="1" dirty="0">
              <a:ea typeface="Calibri"/>
              <a:cs typeface="Arial"/>
            </a:endParaRPr>
          </a:p>
          <a:p>
            <a:pPr algn="just">
              <a:lnSpc>
                <a:spcPct val="115000"/>
              </a:lnSpc>
              <a:spcAft>
                <a:spcPts val="1000"/>
              </a:spcAft>
            </a:pPr>
            <a:r>
              <a:rPr lang="ar-SA" sz="2400" b="1" dirty="0">
                <a:ea typeface="Calibri"/>
              </a:rPr>
              <a:t>يعتبر الامتحان والتعاليم الكونفوشية التي يعتنقها الصينيون من اهم القوى والنظم التي اثرت في المجتمع الصيني ونظم الامتحانات هي الوسيلة الوحيدة التي بوساطتها تمت السيطرة على الطبقة العاملة وبالتالي على الحكومة وتتكون </a:t>
            </a:r>
            <a:r>
              <a:rPr lang="ar-SA" sz="2400" b="1" dirty="0" err="1">
                <a:ea typeface="Calibri"/>
              </a:rPr>
              <a:t>هذة</a:t>
            </a:r>
            <a:r>
              <a:rPr lang="ar-SA" sz="2400" b="1" dirty="0">
                <a:ea typeface="Calibri"/>
              </a:rPr>
              <a:t> الامتحانات من ثلاثة انواع  تتدرج حسب صعوبتها وهي كما </a:t>
            </a:r>
            <a:r>
              <a:rPr lang="ar-SA" sz="2400" b="1" dirty="0" err="1">
                <a:ea typeface="Calibri"/>
              </a:rPr>
              <a:t>ياتي</a:t>
            </a:r>
            <a:r>
              <a:rPr lang="ar-SA" sz="2400" b="1" dirty="0">
                <a:ea typeface="Calibri"/>
              </a:rPr>
              <a:t> :</a:t>
            </a:r>
            <a:endParaRPr lang="en-US" sz="2400" b="1" dirty="0">
              <a:ea typeface="Calibri"/>
              <a:cs typeface="Arial"/>
            </a:endParaRPr>
          </a:p>
          <a:p>
            <a:pPr algn="just">
              <a:lnSpc>
                <a:spcPct val="115000"/>
              </a:lnSpc>
              <a:spcAft>
                <a:spcPts val="1000"/>
              </a:spcAft>
            </a:pPr>
            <a:r>
              <a:rPr lang="ar-SA" sz="2400" b="1" dirty="0">
                <a:ea typeface="Calibri"/>
              </a:rPr>
              <a:t>ا – امتحانات الدرجة الاولى : وتتميز بما </a:t>
            </a:r>
            <a:r>
              <a:rPr lang="ar-SA" sz="2400" b="1" dirty="0" err="1">
                <a:ea typeface="Calibri"/>
              </a:rPr>
              <a:t>ياتي</a:t>
            </a:r>
            <a:r>
              <a:rPr lang="ar-SA" sz="2400" b="1" dirty="0">
                <a:ea typeface="Calibri"/>
              </a:rPr>
              <a:t>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تجري مرة واحدة كل ثلاثة اعوام في عاصمة المقاطعة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يشرف عليها العميد الادبي  ذو النفوذ التشريعي على المقاطعة </a:t>
            </a:r>
            <a:r>
              <a:rPr lang="ar-SA" sz="2400" b="1" dirty="0" err="1">
                <a:ea typeface="Calibri"/>
              </a:rPr>
              <a:t>باكملها</a:t>
            </a:r>
            <a:r>
              <a:rPr lang="ar-SA" sz="2400" b="1" dirty="0">
                <a:ea typeface="Calibri"/>
              </a:rPr>
              <a:t>.</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مدة الامتحان </a:t>
            </a:r>
            <a:r>
              <a:rPr lang="ar-SA" sz="2400" b="1" dirty="0" err="1">
                <a:ea typeface="Calibri"/>
              </a:rPr>
              <a:t>مابين</a:t>
            </a:r>
            <a:r>
              <a:rPr lang="ar-SA" sz="2400" b="1" dirty="0">
                <a:ea typeface="Calibri"/>
              </a:rPr>
              <a:t> (18-24) ساعة.</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يطلب فيها من الطالب كتابة ثلاث مقالات في موضوعات مختارة من كتاب كونفوشيوس.</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 نسبة النجاح فيها هي خمسة بالمئة ويكرر الامتحان ارب عاو خمس مرات لانتقاء العدد الطلوب.</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الناجحون في هذا الامتحان هم فقط من يحق لهم اداء امتحان الدرجة الثانية</a:t>
            </a:r>
            <a:endParaRPr lang="en-US" sz="2400" b="1" dirty="0">
              <a:ea typeface="Calibri"/>
              <a:cs typeface="Arial"/>
            </a:endParaRPr>
          </a:p>
        </p:txBody>
      </p:sp>
    </p:spTree>
    <p:extLst>
      <p:ext uri="{BB962C8B-B14F-4D97-AF65-F5344CB8AC3E}">
        <p14:creationId xmlns:p14="http://schemas.microsoft.com/office/powerpoint/2010/main" val="135446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670314"/>
            <a:ext cx="7776864" cy="4445319"/>
          </a:xfrm>
          <a:prstGeom prst="rect">
            <a:avLst/>
          </a:prstGeom>
        </p:spPr>
        <p:txBody>
          <a:bodyPr wrap="square">
            <a:spAutoFit/>
          </a:bodyPr>
          <a:lstStyle/>
          <a:p>
            <a:pPr algn="just">
              <a:lnSpc>
                <a:spcPct val="115000"/>
              </a:lnSpc>
              <a:spcAft>
                <a:spcPts val="1000"/>
              </a:spcAft>
            </a:pPr>
            <a:r>
              <a:rPr lang="ar-SA" dirty="0">
                <a:ea typeface="Calibri"/>
              </a:rPr>
              <a:t>ب </a:t>
            </a:r>
            <a:r>
              <a:rPr lang="ar-SA" sz="2400" b="1" dirty="0">
                <a:ea typeface="Calibri"/>
              </a:rPr>
              <a:t>-  امتحانات الدرجة الثانية : وتتميز بما </a:t>
            </a:r>
            <a:r>
              <a:rPr lang="ar-SA" sz="2400" b="1" dirty="0" err="1">
                <a:ea typeface="Calibri"/>
              </a:rPr>
              <a:t>ياتي</a:t>
            </a:r>
            <a:r>
              <a:rPr lang="ar-SA" sz="2400" b="1" dirty="0">
                <a:ea typeface="Calibri"/>
              </a:rPr>
              <a:t>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الغرض منها هو قياس قدرة الطالب على </a:t>
            </a:r>
            <a:r>
              <a:rPr lang="ar-SA" sz="2400" b="1" dirty="0" err="1">
                <a:ea typeface="Calibri"/>
              </a:rPr>
              <a:t>القراة</a:t>
            </a:r>
            <a:r>
              <a:rPr lang="ar-SA" sz="2400" b="1" dirty="0">
                <a:ea typeface="Calibri"/>
              </a:rPr>
              <a:t> ومدى </a:t>
            </a:r>
            <a:r>
              <a:rPr lang="ar-SA" sz="2400" b="1" dirty="0" err="1">
                <a:ea typeface="Calibri"/>
              </a:rPr>
              <a:t>كفايتة</a:t>
            </a:r>
            <a:r>
              <a:rPr lang="ar-SA" sz="2400" b="1" dirty="0">
                <a:ea typeface="Calibri"/>
              </a:rPr>
              <a:t> في كتابة الموضوعات الانشائية.</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تجري مرة واحدة كل ثلاثة اعوام في عاصمة المديرية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مدة الامتحان ثلاثة ايام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شبيهة بامتحانات الدرجة الاولى  من حيث اسلوبها ونهجها </a:t>
            </a:r>
            <a:r>
              <a:rPr lang="ar-SA" sz="2400" b="1" dirty="0" err="1">
                <a:ea typeface="Calibri"/>
              </a:rPr>
              <a:t>الاانها</a:t>
            </a:r>
            <a:r>
              <a:rPr lang="ar-SA" sz="2400" b="1" dirty="0">
                <a:ea typeface="Calibri"/>
              </a:rPr>
              <a:t> اكثر صعوبة واشمل .</a:t>
            </a:r>
            <a:endParaRPr lang="en-US" sz="2400" b="1" dirty="0">
              <a:ea typeface="Calibri"/>
              <a:cs typeface="Arial"/>
            </a:endParaRPr>
          </a:p>
          <a:p>
            <a:r>
              <a:rPr lang="ar-SA" sz="2400" b="1" dirty="0">
                <a:ea typeface="Calibri"/>
              </a:rPr>
              <a:t>نسبة النجاح فيها ي واحد بالمئة وتكرر ثلاث او اربع مرات لانتقاء العدد المطلوب </a:t>
            </a:r>
            <a:endParaRPr lang="ar-IQ" sz="2400" b="1" dirty="0"/>
          </a:p>
        </p:txBody>
      </p:sp>
    </p:spTree>
    <p:extLst>
      <p:ext uri="{BB962C8B-B14F-4D97-AF65-F5344CB8AC3E}">
        <p14:creationId xmlns:p14="http://schemas.microsoft.com/office/powerpoint/2010/main" val="100078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446919"/>
            <a:ext cx="8064896" cy="3779496"/>
          </a:xfrm>
          <a:prstGeom prst="rect">
            <a:avLst/>
          </a:prstGeom>
        </p:spPr>
        <p:txBody>
          <a:bodyPr wrap="square">
            <a:spAutoFit/>
          </a:bodyPr>
          <a:lstStyle/>
          <a:p>
            <a:pPr algn="just">
              <a:lnSpc>
                <a:spcPct val="115000"/>
              </a:lnSpc>
              <a:spcAft>
                <a:spcPts val="1000"/>
              </a:spcAft>
              <a:tabLst>
                <a:tab pos="3323590" algn="l"/>
              </a:tabLst>
            </a:pPr>
            <a:r>
              <a:rPr lang="ar-SA" sz="2400" b="1" dirty="0">
                <a:ea typeface="Calibri"/>
              </a:rPr>
              <a:t>ج – امتحانات الدرجة الثالثة : وتتميز بما </a:t>
            </a:r>
            <a:r>
              <a:rPr lang="ar-SA" sz="2400" b="1" dirty="0" err="1">
                <a:ea typeface="Calibri"/>
              </a:rPr>
              <a:t>ياتي</a:t>
            </a:r>
            <a:r>
              <a:rPr lang="ar-SA" sz="2400" b="1" dirty="0">
                <a:ea typeface="Calibri"/>
              </a:rPr>
              <a:t> :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تعقد في العاصمة بكين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مدة الامتحان ثلاثة عشر يوما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تتكون قاعة الامتحان من عشرة الاف غرفة حيث تتخصص لكل طالب غرفة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تتعلق الاسئلة بالكتابة عن كونفوشيوس والادب والاخلاق والفلسفة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عدم اشتراط أي سن محدد للدخول في </a:t>
            </a:r>
            <a:r>
              <a:rPr lang="ar-SA" sz="2400" b="1" dirty="0" err="1">
                <a:ea typeface="Calibri"/>
              </a:rPr>
              <a:t>هذة</a:t>
            </a:r>
            <a:r>
              <a:rPr lang="ar-SA" sz="2400" b="1" dirty="0">
                <a:ea typeface="Calibri"/>
              </a:rPr>
              <a:t> الامتحانات .</a:t>
            </a:r>
            <a:endParaRPr lang="en-US" sz="2400" b="1" dirty="0">
              <a:ea typeface="Calibri"/>
              <a:cs typeface="Arial"/>
            </a:endParaRPr>
          </a:p>
          <a:p>
            <a:r>
              <a:rPr lang="ar-SA" sz="2400" b="1" dirty="0">
                <a:ea typeface="Calibri"/>
              </a:rPr>
              <a:t>الناجحون في </a:t>
            </a:r>
            <a:r>
              <a:rPr lang="ar-SA" sz="2400" b="1" dirty="0" err="1">
                <a:ea typeface="Calibri"/>
              </a:rPr>
              <a:t>هذة</a:t>
            </a:r>
            <a:r>
              <a:rPr lang="ar-SA" sz="2400" b="1" dirty="0">
                <a:ea typeface="Calibri"/>
              </a:rPr>
              <a:t> الامتحانات </a:t>
            </a:r>
            <a:r>
              <a:rPr lang="ar-SA" sz="2400" b="1" dirty="0" err="1">
                <a:ea typeface="Calibri"/>
              </a:rPr>
              <a:t>يومل</a:t>
            </a:r>
            <a:r>
              <a:rPr lang="ar-SA" sz="2400" b="1" dirty="0">
                <a:ea typeface="Calibri"/>
              </a:rPr>
              <a:t>  ان يكونوا تلاميذ </a:t>
            </a:r>
            <a:r>
              <a:rPr lang="ar-SA" sz="2400" b="1" dirty="0" err="1">
                <a:ea typeface="Calibri"/>
              </a:rPr>
              <a:t>ظباطا</a:t>
            </a:r>
            <a:r>
              <a:rPr lang="ar-SA" sz="2400" b="1" dirty="0">
                <a:ea typeface="Calibri"/>
              </a:rPr>
              <a:t> في حكومة الصين </a:t>
            </a:r>
            <a:endParaRPr lang="ar-IQ" sz="2400" b="1" dirty="0"/>
          </a:p>
        </p:txBody>
      </p:sp>
    </p:spTree>
    <p:extLst>
      <p:ext uri="{BB962C8B-B14F-4D97-AF65-F5344CB8AC3E}">
        <p14:creationId xmlns:p14="http://schemas.microsoft.com/office/powerpoint/2010/main" val="251377462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391</Words>
  <Application>Microsoft Office PowerPoint</Application>
  <PresentationFormat>عرض على الشاشة (3:4)‏</PresentationFormat>
  <Paragraphs>34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1</cp:revision>
  <dcterms:created xsi:type="dcterms:W3CDTF">2020-05-11T10:58:13Z</dcterms:created>
  <dcterms:modified xsi:type="dcterms:W3CDTF">2020-05-11T11:06:19Z</dcterms:modified>
</cp:coreProperties>
</file>