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19/09/1441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19/09/1441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19/09/1441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19/09/1441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19/09/1441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19/09/1441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19/09/1441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19/09/1441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19/09/1441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19/09/1441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19/09/1441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19/09/1441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3123779"/>
          </a:xfrm>
        </p:spPr>
        <p:txBody>
          <a:bodyPr>
            <a:normAutofit fontScale="90000"/>
          </a:bodyPr>
          <a:lstStyle/>
          <a:p>
            <a:pPr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SA" b="1" dirty="0">
                <a:ea typeface="Calibri"/>
                <a:cs typeface="Arial"/>
              </a:rPr>
              <a:t>جامعة  ديالى</a:t>
            </a:r>
            <a:r>
              <a:rPr lang="en-US" sz="2400" dirty="0">
                <a:ea typeface="Calibri"/>
                <a:cs typeface="Arial"/>
              </a:rPr>
              <a:t/>
            </a:r>
            <a:br>
              <a:rPr lang="en-US" sz="2400" dirty="0">
                <a:ea typeface="Calibri"/>
                <a:cs typeface="Arial"/>
              </a:rPr>
            </a:br>
            <a:r>
              <a:rPr lang="ar-SA" b="1" dirty="0">
                <a:ea typeface="Calibri"/>
                <a:cs typeface="Arial"/>
              </a:rPr>
              <a:t>كلية التربية الاساسية</a:t>
            </a:r>
            <a:r>
              <a:rPr lang="en-US" sz="2400" dirty="0">
                <a:ea typeface="Calibri"/>
                <a:cs typeface="Arial"/>
              </a:rPr>
              <a:t/>
            </a:r>
            <a:br>
              <a:rPr lang="en-US" sz="2400" dirty="0">
                <a:ea typeface="Calibri"/>
                <a:cs typeface="Arial"/>
              </a:rPr>
            </a:br>
            <a:r>
              <a:rPr lang="ar-SA" b="1" dirty="0">
                <a:ea typeface="Calibri"/>
                <a:cs typeface="Arial"/>
              </a:rPr>
              <a:t>قسم التاريخ</a:t>
            </a:r>
            <a:r>
              <a:rPr lang="en-US" sz="2400" dirty="0">
                <a:ea typeface="Calibri"/>
                <a:cs typeface="Arial"/>
              </a:rPr>
              <a:t/>
            </a:r>
            <a:br>
              <a:rPr lang="en-US" sz="2400" dirty="0">
                <a:ea typeface="Calibri"/>
                <a:cs typeface="Arial"/>
              </a:rPr>
            </a:br>
            <a:r>
              <a:rPr lang="ar-SA" b="1" dirty="0">
                <a:ea typeface="Calibri"/>
                <a:cs typeface="Arial"/>
              </a:rPr>
              <a:t>المرحلة الاولى</a:t>
            </a:r>
            <a:r>
              <a:rPr lang="en-US" sz="2400" dirty="0">
                <a:ea typeface="Calibri"/>
                <a:cs typeface="Arial"/>
              </a:rPr>
              <a:t/>
            </a:r>
            <a:br>
              <a:rPr lang="en-US" sz="2400" dirty="0">
                <a:ea typeface="Calibri"/>
                <a:cs typeface="Arial"/>
              </a:rPr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محاضرة اصول التربية</a:t>
            </a:r>
          </a:p>
          <a:p>
            <a:r>
              <a:rPr lang="ar-IQ" dirty="0" err="1" smtClean="0"/>
              <a:t>ا.م.منى</a:t>
            </a:r>
            <a:r>
              <a:rPr lang="ar-IQ" dirty="0" smtClean="0"/>
              <a:t> زهير حسين</a:t>
            </a:r>
          </a:p>
          <a:p>
            <a:r>
              <a:rPr lang="ar-IQ" dirty="0" smtClean="0"/>
              <a:t>2019-2020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18605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67544" y="387655"/>
            <a:ext cx="8280920" cy="6593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sz="2400" b="1" dirty="0">
                <a:ea typeface="Calibri"/>
              </a:rPr>
              <a:t>اهداف التربية الاسلامية :</a:t>
            </a:r>
            <a:endParaRPr lang="en-US" sz="2400" b="1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sz="2400" b="1" dirty="0">
                <a:ea typeface="Calibri"/>
              </a:rPr>
              <a:t>نتطرق هنا الى ذكر مجموعة من الاهداف التي تعتبر من ابرز سمات التربية الاسلامية وهي كالاتي :</a:t>
            </a:r>
            <a:endParaRPr lang="en-US" sz="2400" b="1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ar-SA" sz="2400" b="1" dirty="0">
                <a:ea typeface="Calibri"/>
              </a:rPr>
              <a:t>اهداف دينية :تتمثل في اعداد الانسان المومن </a:t>
            </a:r>
            <a:r>
              <a:rPr lang="ar-SA" sz="2400" b="1" dirty="0" err="1">
                <a:ea typeface="Calibri"/>
              </a:rPr>
              <a:t>باللة</a:t>
            </a:r>
            <a:r>
              <a:rPr lang="ar-SA" sz="2400" b="1" dirty="0">
                <a:ea typeface="Calibri"/>
              </a:rPr>
              <a:t> العابد </a:t>
            </a:r>
            <a:r>
              <a:rPr lang="ar-SA" sz="2400" b="1" dirty="0" err="1">
                <a:ea typeface="Calibri"/>
              </a:rPr>
              <a:t>لة</a:t>
            </a:r>
            <a:r>
              <a:rPr lang="ar-SA" sz="2400" b="1" dirty="0">
                <a:ea typeface="Calibri"/>
              </a:rPr>
              <a:t> العامل </a:t>
            </a:r>
            <a:r>
              <a:rPr lang="ar-SA" sz="2400" b="1" dirty="0" err="1">
                <a:ea typeface="Calibri"/>
              </a:rPr>
              <a:t>باوامرة</a:t>
            </a:r>
            <a:r>
              <a:rPr lang="ar-SA" sz="2400" b="1" dirty="0">
                <a:ea typeface="Calibri"/>
              </a:rPr>
              <a:t> </a:t>
            </a:r>
            <a:r>
              <a:rPr lang="ar-SA" sz="2400" b="1" dirty="0" err="1">
                <a:ea typeface="Calibri"/>
              </a:rPr>
              <a:t>ونواهية</a:t>
            </a:r>
            <a:r>
              <a:rPr lang="ar-SA" sz="2400" b="1" dirty="0">
                <a:ea typeface="Calibri"/>
              </a:rPr>
              <a:t> .</a:t>
            </a:r>
            <a:endParaRPr lang="en-US" sz="2400" b="1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ar-SA" sz="2400" b="1" dirty="0">
                <a:ea typeface="Calibri"/>
              </a:rPr>
              <a:t>اهداف روحية : تتمثل في تدعيم القيم الروحية في الانسان والمجتمع .</a:t>
            </a:r>
            <a:endParaRPr lang="en-US" sz="2400" b="1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ar-SA" sz="2400" b="1" dirty="0">
                <a:ea typeface="Calibri"/>
              </a:rPr>
              <a:t>اهداف اخلاقية : تتمثل في اعداد الانسان على خلق عظيم وتدعيم القيم الاخلاقية.</a:t>
            </a:r>
            <a:endParaRPr lang="en-US" sz="2400" b="1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ar-SA" sz="2400" b="1" dirty="0">
                <a:ea typeface="Calibri"/>
              </a:rPr>
              <a:t>اهداف معرفية : تتمثل في تنمية وترقية القوى العقلية مثل التفكير والتذكر.</a:t>
            </a:r>
            <a:endParaRPr lang="en-US" sz="2400" b="1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ar-SA" sz="2400" b="1" dirty="0">
                <a:ea typeface="Calibri"/>
              </a:rPr>
              <a:t>اهداف اجتماعية : تتمثل في بناء المجتمع المسلم على اسس </a:t>
            </a:r>
            <a:r>
              <a:rPr lang="ar-SA" sz="2400" b="1" dirty="0" err="1">
                <a:ea typeface="Calibri"/>
              </a:rPr>
              <a:t>التعون</a:t>
            </a:r>
            <a:r>
              <a:rPr lang="ar-SA" sz="2400" b="1" dirty="0">
                <a:ea typeface="Calibri"/>
              </a:rPr>
              <a:t> والتكافل الاجتماعي وتدعيم القيم الاجتماعية .</a:t>
            </a:r>
            <a:endParaRPr lang="en-US" sz="2400" b="1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ar-SA" sz="2400" b="1" dirty="0">
                <a:ea typeface="Calibri"/>
              </a:rPr>
              <a:t>اهداف جهادية : تتمثل في الدفاع عن العقيدة الاسلامية واعداد الانسان جسميا وعسكريا.</a:t>
            </a:r>
            <a:endParaRPr lang="en-US" sz="2400" b="1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ar-SA" sz="2400" b="1" dirty="0">
                <a:ea typeface="Calibri"/>
              </a:rPr>
              <a:t>اهداف جسمية : تتمثل بالنظافة والطهارة الجسدية.</a:t>
            </a:r>
            <a:endParaRPr lang="en-US" sz="2400" b="1" dirty="0">
              <a:ea typeface="Calibri"/>
              <a:cs typeface="Arial"/>
            </a:endParaRPr>
          </a:p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 </a:t>
            </a:r>
            <a:endParaRPr lang="en-US" sz="1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98677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043608" y="1630816"/>
            <a:ext cx="7272808" cy="43123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15000"/>
              </a:lnSpc>
            </a:pPr>
            <a:r>
              <a:rPr lang="ar-SA" sz="2400" b="1" dirty="0">
                <a:ea typeface="Calibri"/>
              </a:rPr>
              <a:t>اطوار التربية  الاسلامية :</a:t>
            </a:r>
            <a:endParaRPr lang="en-US" sz="2400" b="1" dirty="0">
              <a:ea typeface="Calibri"/>
              <a:cs typeface="Arial"/>
            </a:endParaRPr>
          </a:p>
          <a:p>
            <a:pPr marL="457200" algn="just">
              <a:lnSpc>
                <a:spcPct val="115000"/>
              </a:lnSpc>
            </a:pPr>
            <a:r>
              <a:rPr lang="ar-SA" sz="2400" b="1" dirty="0">
                <a:ea typeface="Calibri"/>
              </a:rPr>
              <a:t>لقد مرت التربية الاسلامية </a:t>
            </a:r>
            <a:r>
              <a:rPr lang="ar-SA" sz="2400" b="1" dirty="0" err="1">
                <a:ea typeface="Calibri"/>
              </a:rPr>
              <a:t>باربعة</a:t>
            </a:r>
            <a:r>
              <a:rPr lang="ar-SA" sz="2400" b="1" dirty="0">
                <a:ea typeface="Calibri"/>
              </a:rPr>
              <a:t> اطوار هي كالاتي :</a:t>
            </a:r>
            <a:endParaRPr lang="en-US" sz="2400" b="1" dirty="0">
              <a:ea typeface="Calibri"/>
              <a:cs typeface="Arial"/>
            </a:endParaRPr>
          </a:p>
          <a:p>
            <a:pPr marL="457200" algn="just">
              <a:lnSpc>
                <a:spcPct val="115000"/>
              </a:lnSpc>
            </a:pPr>
            <a:r>
              <a:rPr lang="ar-SA" sz="2400" b="1" dirty="0">
                <a:ea typeface="Calibri"/>
              </a:rPr>
              <a:t>الطور الاول : يتمثل في نمو الاسلام في عهد الرسول الاكرم محمد صلى </a:t>
            </a:r>
            <a:r>
              <a:rPr lang="ar-SA" sz="2400" b="1" dirty="0" err="1">
                <a:ea typeface="Calibri"/>
              </a:rPr>
              <a:t>اللة</a:t>
            </a:r>
            <a:r>
              <a:rPr lang="ar-SA" sz="2400" b="1" dirty="0">
                <a:ea typeface="Calibri"/>
              </a:rPr>
              <a:t> علية والة وسلم .</a:t>
            </a:r>
            <a:endParaRPr lang="en-US" sz="2400" b="1" dirty="0">
              <a:ea typeface="Calibri"/>
              <a:cs typeface="Arial"/>
            </a:endParaRPr>
          </a:p>
          <a:p>
            <a:pPr marL="457200" algn="just">
              <a:lnSpc>
                <a:spcPct val="115000"/>
              </a:lnSpc>
            </a:pPr>
            <a:r>
              <a:rPr lang="ar-SA" sz="2400" b="1" dirty="0">
                <a:ea typeface="Calibri"/>
              </a:rPr>
              <a:t>الطور الثاني : يتمثل في عصر الفتوحات الاسلامية.</a:t>
            </a:r>
            <a:endParaRPr lang="en-US" sz="2400" b="1" dirty="0">
              <a:ea typeface="Calibri"/>
              <a:cs typeface="Arial"/>
            </a:endParaRPr>
          </a:p>
          <a:p>
            <a:pPr marL="457200" algn="just">
              <a:lnSpc>
                <a:spcPct val="115000"/>
              </a:lnSpc>
            </a:pPr>
            <a:r>
              <a:rPr lang="ar-SA" sz="2400" b="1" dirty="0">
                <a:ea typeface="Calibri"/>
              </a:rPr>
              <a:t>الطور الثالث : يتمثل في تكوين الحضارة العربية وامتزاج الثقافات مع امتداد الدولة الاسلامية في العهد العباسي حتى ظهور السلاجقة في القرن الحادي العشر الميلادي.</a:t>
            </a:r>
            <a:endParaRPr lang="en-US" sz="2400" b="1" dirty="0">
              <a:ea typeface="Calibri"/>
              <a:cs typeface="Arial"/>
            </a:endParaRPr>
          </a:p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r>
              <a:rPr lang="ar-SA" sz="2400" b="1" dirty="0">
                <a:ea typeface="Calibri"/>
              </a:rPr>
              <a:t>الطور الرابع : بدا مع الاتراك السلاجقة وحتى سقوط بغداد على يد المغول في القرن الثالث عشر الميلادي.</a:t>
            </a:r>
            <a:endParaRPr lang="en-US" sz="2400" b="1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935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971600" y="969466"/>
            <a:ext cx="7294016" cy="5586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15000"/>
              </a:lnSpc>
            </a:pPr>
            <a:r>
              <a:rPr lang="ar-SA" sz="2400" b="1" dirty="0">
                <a:ea typeface="Calibri"/>
              </a:rPr>
              <a:t>وسائط التربية الاسلامية :</a:t>
            </a:r>
            <a:endParaRPr lang="en-US" sz="2400" b="1" dirty="0">
              <a:ea typeface="Calibri"/>
              <a:cs typeface="Arial"/>
            </a:endParaRPr>
          </a:p>
          <a:p>
            <a:pPr marL="457200" algn="just">
              <a:lnSpc>
                <a:spcPct val="115000"/>
              </a:lnSpc>
            </a:pPr>
            <a:r>
              <a:rPr lang="ar-SA" sz="2400" b="1" dirty="0">
                <a:ea typeface="Calibri"/>
              </a:rPr>
              <a:t>تعددت وسائط التربية واماكن التعليم  في الاسلام ويمكن اعتبار الاسرة من اهم </a:t>
            </a:r>
            <a:r>
              <a:rPr lang="ar-SA" sz="2400" b="1" dirty="0" err="1">
                <a:ea typeface="Calibri"/>
              </a:rPr>
              <a:t>هذة</a:t>
            </a:r>
            <a:r>
              <a:rPr lang="ar-SA" sz="2400" b="1" dirty="0">
                <a:ea typeface="Calibri"/>
              </a:rPr>
              <a:t> الوسائط كما لعب المسجد في التاريخ الاسلامي دورا هاما في التربية والتعليم حيث انطلقت منة حلقات العلم سواء كانت لتعليم </a:t>
            </a:r>
            <a:r>
              <a:rPr lang="ar-SA" sz="2400" b="1" dirty="0" err="1">
                <a:ea typeface="Calibri"/>
              </a:rPr>
              <a:t>القراة</a:t>
            </a:r>
            <a:r>
              <a:rPr lang="ar-SA" sz="2400" b="1" dirty="0">
                <a:ea typeface="Calibri"/>
              </a:rPr>
              <a:t> والكتابة او المخصصة للعلم  الشرعي </a:t>
            </a:r>
            <a:r>
              <a:rPr lang="ar-SA" sz="2400" b="1" dirty="0" err="1">
                <a:ea typeface="Calibri"/>
              </a:rPr>
              <a:t>بالاضافة</a:t>
            </a:r>
            <a:r>
              <a:rPr lang="ar-SA" sz="2400" b="1" dirty="0">
                <a:ea typeface="Calibri"/>
              </a:rPr>
              <a:t> الى الكتاتيب وحوانيت الوراقين حتى ظهور المدارس وعلى العموم يمكن اجمال اهم </a:t>
            </a:r>
            <a:r>
              <a:rPr lang="ar-SA" sz="2400" b="1" dirty="0" err="1">
                <a:ea typeface="Calibri"/>
              </a:rPr>
              <a:t>الموسسات</a:t>
            </a:r>
            <a:r>
              <a:rPr lang="ar-SA" sz="2400" b="1" dirty="0">
                <a:ea typeface="Calibri"/>
              </a:rPr>
              <a:t> والمعاهد التربوية في التربية الاسلامية بما </a:t>
            </a:r>
            <a:r>
              <a:rPr lang="ar-SA" sz="2400" b="1" dirty="0" err="1">
                <a:ea typeface="Calibri"/>
              </a:rPr>
              <a:t>ياتي</a:t>
            </a:r>
            <a:r>
              <a:rPr lang="ar-SA" sz="2400" b="1" dirty="0">
                <a:ea typeface="Calibri"/>
              </a:rPr>
              <a:t>:</a:t>
            </a:r>
            <a:endParaRPr lang="en-US" sz="2400" b="1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+mj-cs"/>
              <a:buAutoNum type="arabic1Minus"/>
            </a:pPr>
            <a:r>
              <a:rPr lang="ar-SA" sz="2400" b="1" dirty="0">
                <a:ea typeface="Calibri"/>
              </a:rPr>
              <a:t>المسجد : لشرح تعاليم الدين او التعلم </a:t>
            </a:r>
            <a:r>
              <a:rPr lang="ar-SA" sz="2400" b="1" dirty="0" err="1">
                <a:ea typeface="Calibri"/>
              </a:rPr>
              <a:t>القراة</a:t>
            </a:r>
            <a:r>
              <a:rPr lang="ar-SA" sz="2400" b="1" dirty="0">
                <a:ea typeface="Calibri"/>
              </a:rPr>
              <a:t> الكتابة.</a:t>
            </a:r>
            <a:endParaRPr lang="en-US" sz="2400" b="1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+mj-cs"/>
              <a:buAutoNum type="arabic1Minus"/>
            </a:pPr>
            <a:r>
              <a:rPr lang="ar-SA" sz="2400" b="1" dirty="0">
                <a:ea typeface="Calibri"/>
              </a:rPr>
              <a:t>الكتاتيب : ظهرت قبل الاسلام واستمرت معه لتعلم </a:t>
            </a:r>
            <a:r>
              <a:rPr lang="ar-SA" sz="2400" b="1" dirty="0" err="1">
                <a:ea typeface="Calibri"/>
              </a:rPr>
              <a:t>القراة</a:t>
            </a:r>
            <a:r>
              <a:rPr lang="ar-SA" sz="2400" b="1" dirty="0">
                <a:ea typeface="Calibri"/>
              </a:rPr>
              <a:t> الكتابة.</a:t>
            </a:r>
            <a:endParaRPr lang="en-US" sz="2400" b="1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+mj-cs"/>
              <a:buAutoNum type="arabic1Minus"/>
            </a:pPr>
            <a:r>
              <a:rPr lang="ar-SA" sz="2400" b="1" dirty="0">
                <a:ea typeface="Calibri"/>
              </a:rPr>
              <a:t>حوانيت الوراقين : ظهرت عند </a:t>
            </a:r>
            <a:r>
              <a:rPr lang="ar-SA" sz="2400" b="1" dirty="0" err="1">
                <a:ea typeface="Calibri"/>
              </a:rPr>
              <a:t>العباسين</a:t>
            </a:r>
            <a:r>
              <a:rPr lang="ar-SA" sz="2400" b="1" dirty="0">
                <a:ea typeface="Calibri"/>
              </a:rPr>
              <a:t> لغرض تجاري ثم اصبحت ملتقى للعلماء والطلاب .</a:t>
            </a:r>
            <a:endParaRPr lang="en-US" sz="2400" b="1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cs"/>
              <a:buAutoNum type="arabic1Minus"/>
            </a:pPr>
            <a:r>
              <a:rPr lang="ar-SA" sz="2400" b="1" dirty="0">
                <a:ea typeface="Calibri"/>
              </a:rPr>
              <a:t>منازل العلماء : مثل دار الارقم .</a:t>
            </a:r>
            <a:endParaRPr lang="en-US" sz="2400" b="1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32369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827584" y="1788295"/>
            <a:ext cx="7992888" cy="3507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buFont typeface="+mj-cs"/>
              <a:buAutoNum type="arabic1Minus"/>
            </a:pPr>
            <a:r>
              <a:rPr lang="ar-SA" sz="2400" b="1" dirty="0">
                <a:ea typeface="Calibri"/>
              </a:rPr>
              <a:t>البادية : التي تعتبر مواطن اللغة .</a:t>
            </a:r>
            <a:endParaRPr lang="en-US" sz="2400" b="1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+mj-cs"/>
              <a:buAutoNum type="arabic1Minus"/>
            </a:pPr>
            <a:r>
              <a:rPr lang="ar-SA" sz="2400" b="1" dirty="0">
                <a:ea typeface="Calibri"/>
              </a:rPr>
              <a:t>القصور : لتعليم ابناء الملوك والوزراء.</a:t>
            </a:r>
            <a:endParaRPr lang="en-US" sz="2400" b="1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+mj-cs"/>
              <a:buAutoNum type="arabic1Minus"/>
            </a:pPr>
            <a:r>
              <a:rPr lang="ar-SA" sz="2400" b="1" dirty="0">
                <a:ea typeface="Calibri"/>
              </a:rPr>
              <a:t>الصالون الادبي : ظهرت في العصر الاموي واستمرت في العباسي للنقاش والحوار في مختلف العلوم والفنون </a:t>
            </a:r>
            <a:r>
              <a:rPr lang="ar-SA" sz="2400" b="1" dirty="0" err="1">
                <a:ea typeface="Calibri"/>
              </a:rPr>
              <a:t>والاداب</a:t>
            </a:r>
            <a:r>
              <a:rPr lang="ar-SA" sz="2400" b="1" dirty="0">
                <a:ea typeface="Calibri"/>
              </a:rPr>
              <a:t>.</a:t>
            </a:r>
            <a:endParaRPr lang="en-US" sz="2400" b="1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+mj-cs"/>
              <a:buAutoNum type="arabic1Minus"/>
            </a:pPr>
            <a:r>
              <a:rPr lang="ar-SA" sz="2400" b="1" dirty="0">
                <a:ea typeface="Calibri"/>
              </a:rPr>
              <a:t>المكتبات : التي كان من اهدافها تلقي العلم .</a:t>
            </a:r>
            <a:endParaRPr lang="en-US" sz="2400" b="1" dirty="0"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cs"/>
              <a:buAutoNum type="arabic1Minus"/>
            </a:pPr>
            <a:r>
              <a:rPr lang="ar-SA" sz="2400" b="1" dirty="0">
                <a:ea typeface="Calibri"/>
              </a:rPr>
              <a:t>المدارس : مثل المدرسة </a:t>
            </a:r>
            <a:r>
              <a:rPr lang="ar-SA" sz="2400" b="1" dirty="0" err="1">
                <a:ea typeface="Calibri"/>
              </a:rPr>
              <a:t>البيهقية</a:t>
            </a:r>
            <a:r>
              <a:rPr lang="ar-SA" sz="2400" b="1" dirty="0">
                <a:ea typeface="Calibri"/>
              </a:rPr>
              <a:t> والمدرسة النظامية.</a:t>
            </a:r>
            <a:endParaRPr lang="en-US" sz="2400" b="1" dirty="0">
              <a:ea typeface="Calibri"/>
              <a:cs typeface="Arial"/>
            </a:endParaRPr>
          </a:p>
          <a:p>
            <a:r>
              <a:rPr lang="ar-SA" sz="2400" b="1" dirty="0">
                <a:ea typeface="Calibri"/>
              </a:rPr>
              <a:t>نجد مما تقدم ان اهم الخصائص التربية الاسلامية هي انها تربية ( شاملة ، متنوعة ، سلوكية ، مستمرة ، واقعية ، نفعية ، عالمية ، ضميرية ،......)</a:t>
            </a:r>
            <a:endParaRPr lang="ar-IQ" sz="2400" b="1" dirty="0"/>
          </a:p>
        </p:txBody>
      </p:sp>
    </p:spTree>
    <p:extLst>
      <p:ext uri="{BB962C8B-B14F-4D97-AF65-F5344CB8AC3E}">
        <p14:creationId xmlns:p14="http://schemas.microsoft.com/office/powerpoint/2010/main" val="155676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755576" y="1630816"/>
            <a:ext cx="7704856" cy="3462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sz="2400" b="1" dirty="0">
                <a:ea typeface="Calibri"/>
              </a:rPr>
              <a:t>وهنا نجد من الجدير ( كل الجدارة ) ان نشير بالذكر الى ان التربية الاسلامية الحقيقية التي ارسى جميع اسسها وتطبيقاتها الرسول الاعظم محمد صلى </a:t>
            </a:r>
            <a:r>
              <a:rPr lang="ar-SA" sz="2400" b="1" dirty="0" err="1">
                <a:ea typeface="Calibri"/>
              </a:rPr>
              <a:t>اللة</a:t>
            </a:r>
            <a:r>
              <a:rPr lang="ar-SA" sz="2400" b="1" dirty="0">
                <a:ea typeface="Calibri"/>
              </a:rPr>
              <a:t> علية والة وسلم الذي ادبة ربة فاحسن </a:t>
            </a:r>
            <a:r>
              <a:rPr lang="ar-SA" sz="2400" b="1" dirty="0" err="1">
                <a:ea typeface="Calibri"/>
              </a:rPr>
              <a:t>تاديبة</a:t>
            </a:r>
            <a:r>
              <a:rPr lang="ar-SA" sz="2400" b="1" dirty="0">
                <a:ea typeface="Calibri"/>
              </a:rPr>
              <a:t> وقال </a:t>
            </a:r>
            <a:r>
              <a:rPr lang="ar-SA" sz="2400" b="1" dirty="0" err="1">
                <a:ea typeface="Calibri"/>
              </a:rPr>
              <a:t>فية</a:t>
            </a:r>
            <a:r>
              <a:rPr lang="ar-SA" sz="2400" b="1" dirty="0">
                <a:ea typeface="Calibri"/>
              </a:rPr>
              <a:t> ( وانك لعلى خلق عظيم ) ومن بعد اهل بيتة الطيبين الطاهرين المعصومين  الذين قال </a:t>
            </a:r>
            <a:r>
              <a:rPr lang="ar-SA" sz="2400" b="1" dirty="0" err="1">
                <a:ea typeface="Calibri"/>
              </a:rPr>
              <a:t>اللة</a:t>
            </a:r>
            <a:r>
              <a:rPr lang="ar-SA" sz="2400" b="1" dirty="0">
                <a:ea typeface="Calibri"/>
              </a:rPr>
              <a:t> فيهم ( انما يريد </a:t>
            </a:r>
            <a:r>
              <a:rPr lang="ar-SA" sz="2400" b="1" dirty="0" err="1">
                <a:ea typeface="Calibri"/>
              </a:rPr>
              <a:t>اللة</a:t>
            </a:r>
            <a:r>
              <a:rPr lang="ar-SA" sz="2400" b="1" dirty="0">
                <a:ea typeface="Calibri"/>
              </a:rPr>
              <a:t> ليذهب عنكم  الرجس اهل البيت ويطهركم تطهيرا )  وكذلك صحبهم </a:t>
            </a:r>
            <a:r>
              <a:rPr lang="ar-SA" sz="2400" b="1" dirty="0" err="1">
                <a:ea typeface="Calibri"/>
              </a:rPr>
              <a:t>المنتجبين</a:t>
            </a:r>
            <a:r>
              <a:rPr lang="ar-SA" sz="2400" b="1" dirty="0">
                <a:ea typeface="Calibri"/>
              </a:rPr>
              <a:t> الذين  </a:t>
            </a:r>
            <a:r>
              <a:rPr lang="ar-SA" sz="2400" b="1" dirty="0" err="1">
                <a:ea typeface="Calibri"/>
              </a:rPr>
              <a:t>الذين</a:t>
            </a:r>
            <a:r>
              <a:rPr lang="ar-SA" sz="2400" b="1" dirty="0">
                <a:ea typeface="Calibri"/>
              </a:rPr>
              <a:t> نهلوا من علومهم واخلاقهم تمثل اسمى  اهداف وغايات التربية الانسانية الربانية الجامعة لكل </a:t>
            </a:r>
            <a:r>
              <a:rPr lang="ar-SA" sz="2400" b="1" dirty="0" err="1">
                <a:ea typeface="Calibri"/>
              </a:rPr>
              <a:t>مايصب</a:t>
            </a:r>
            <a:r>
              <a:rPr lang="ar-SA" sz="2400" b="1" dirty="0">
                <a:ea typeface="Calibri"/>
              </a:rPr>
              <a:t> في خدمة ومصلحة الانسان ورقية منذ خلق </a:t>
            </a:r>
            <a:r>
              <a:rPr lang="ar-SA" sz="2400" b="1" dirty="0" err="1">
                <a:ea typeface="Calibri"/>
              </a:rPr>
              <a:t>اللة</a:t>
            </a:r>
            <a:r>
              <a:rPr lang="ar-SA" sz="2400" b="1" dirty="0">
                <a:ea typeface="Calibri"/>
              </a:rPr>
              <a:t> الخليقة وحتى انتهائها الية.</a:t>
            </a:r>
            <a:endParaRPr lang="en-US" sz="2400" b="1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61869679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489</Words>
  <Application>Microsoft Office PowerPoint</Application>
  <PresentationFormat>عرض على الشاشة (3:4)‏</PresentationFormat>
  <Paragraphs>33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سمة Office</vt:lpstr>
      <vt:lpstr>جامعة  ديالى كلية التربية الاساسية قسم التاريخ المرحلة الاولى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جامعة  ديالى كلية التربية الاساسية قسم التاريخ المرحلة الاولى </dc:title>
  <dc:creator>TAS TECH Office</dc:creator>
  <cp:lastModifiedBy>TAS TECH Office</cp:lastModifiedBy>
  <cp:revision>1</cp:revision>
  <dcterms:created xsi:type="dcterms:W3CDTF">2020-05-11T11:23:46Z</dcterms:created>
  <dcterms:modified xsi:type="dcterms:W3CDTF">2020-05-11T11:30:11Z</dcterms:modified>
</cp:coreProperties>
</file>