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19/09/1441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19/09/1441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620689"/>
            <a:ext cx="7772400" cy="2979762"/>
          </a:xfrm>
        </p:spPr>
        <p:txBody>
          <a:bodyPr>
            <a:normAutofit fontScale="90000"/>
          </a:bodyPr>
          <a:lstStyle/>
          <a:p>
            <a:pPr algn="r">
              <a:lnSpc>
                <a:spcPct val="115000"/>
              </a:lnSpc>
              <a:spcBef>
                <a:spcPts val="0"/>
              </a:spcBef>
              <a:spcAft>
                <a:spcPts val="1000"/>
              </a:spcAft>
            </a:pPr>
            <a:r>
              <a:rPr lang="ar-SA" b="1" dirty="0">
                <a:ea typeface="Calibri"/>
                <a:cs typeface="Arial"/>
              </a:rPr>
              <a:t>جامعة  ديالى</a:t>
            </a:r>
            <a:r>
              <a:rPr lang="en-US" sz="2400" dirty="0">
                <a:ea typeface="Calibri"/>
                <a:cs typeface="Arial"/>
              </a:rPr>
              <a:t/>
            </a:r>
            <a:br>
              <a:rPr lang="en-US" sz="2400" dirty="0">
                <a:ea typeface="Calibri"/>
                <a:cs typeface="Arial"/>
              </a:rPr>
            </a:br>
            <a:r>
              <a:rPr lang="ar-SA" b="1" dirty="0">
                <a:ea typeface="Calibri"/>
                <a:cs typeface="Arial"/>
              </a:rPr>
              <a:t>كلية التربية الاساسية</a:t>
            </a:r>
            <a:r>
              <a:rPr lang="en-US" sz="2400" dirty="0">
                <a:ea typeface="Calibri"/>
                <a:cs typeface="Arial"/>
              </a:rPr>
              <a:t/>
            </a:r>
            <a:br>
              <a:rPr lang="en-US" sz="2400" dirty="0">
                <a:ea typeface="Calibri"/>
                <a:cs typeface="Arial"/>
              </a:rPr>
            </a:br>
            <a:r>
              <a:rPr lang="ar-SA" b="1" dirty="0">
                <a:ea typeface="Calibri"/>
                <a:cs typeface="Arial"/>
              </a:rPr>
              <a:t>قسم التاريخ</a:t>
            </a:r>
            <a:r>
              <a:rPr lang="en-US" sz="2400" dirty="0">
                <a:ea typeface="Calibri"/>
                <a:cs typeface="Arial"/>
              </a:rPr>
              <a:t/>
            </a:r>
            <a:br>
              <a:rPr lang="en-US" sz="2400" dirty="0">
                <a:ea typeface="Calibri"/>
                <a:cs typeface="Arial"/>
              </a:rPr>
            </a:br>
            <a:r>
              <a:rPr lang="ar-SA" b="1" dirty="0">
                <a:ea typeface="Calibri"/>
                <a:cs typeface="Arial"/>
              </a:rPr>
              <a:t>المرحلة الاولى</a:t>
            </a:r>
            <a:r>
              <a:rPr lang="en-US" sz="2400" dirty="0">
                <a:ea typeface="Calibri"/>
                <a:cs typeface="Arial"/>
              </a:rPr>
              <a:t/>
            </a:r>
            <a:br>
              <a:rPr lang="en-US" sz="2400" dirty="0">
                <a:ea typeface="Calibri"/>
                <a:cs typeface="Arial"/>
              </a:rPr>
            </a:br>
            <a:endParaRPr lang="ar-IQ" dirty="0"/>
          </a:p>
        </p:txBody>
      </p:sp>
      <p:sp>
        <p:nvSpPr>
          <p:cNvPr id="3" name="عنوان فرعي 2"/>
          <p:cNvSpPr>
            <a:spLocks noGrp="1"/>
          </p:cNvSpPr>
          <p:nvPr>
            <p:ph type="subTitle" idx="1"/>
          </p:nvPr>
        </p:nvSpPr>
        <p:spPr/>
        <p:txBody>
          <a:bodyPr/>
          <a:lstStyle/>
          <a:p>
            <a:r>
              <a:rPr lang="ar-IQ" dirty="0" smtClean="0"/>
              <a:t>محاضرة اصول التربية</a:t>
            </a:r>
          </a:p>
          <a:p>
            <a:r>
              <a:rPr lang="ar-IQ" dirty="0" err="1" smtClean="0"/>
              <a:t>ا.م.منى</a:t>
            </a:r>
            <a:r>
              <a:rPr lang="ar-IQ" dirty="0" smtClean="0"/>
              <a:t> زهير حسين</a:t>
            </a:r>
          </a:p>
          <a:p>
            <a:r>
              <a:rPr lang="ar-IQ" dirty="0" smtClean="0"/>
              <a:t>2019-2020</a:t>
            </a:r>
            <a:endParaRPr lang="ar-IQ" dirty="0"/>
          </a:p>
        </p:txBody>
      </p:sp>
    </p:spTree>
    <p:extLst>
      <p:ext uri="{BB962C8B-B14F-4D97-AF65-F5344CB8AC3E}">
        <p14:creationId xmlns:p14="http://schemas.microsoft.com/office/powerpoint/2010/main" val="3294558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28380"/>
            <a:ext cx="8784976" cy="6267741"/>
          </a:xfrm>
          <a:prstGeom prst="rect">
            <a:avLst/>
          </a:prstGeom>
        </p:spPr>
        <p:txBody>
          <a:bodyPr wrap="square">
            <a:spAutoFit/>
          </a:bodyPr>
          <a:lstStyle/>
          <a:p>
            <a:pPr algn="just">
              <a:lnSpc>
                <a:spcPct val="115000"/>
              </a:lnSpc>
              <a:spcAft>
                <a:spcPts val="1000"/>
              </a:spcAft>
            </a:pPr>
            <a:r>
              <a:rPr lang="ar-IQ" dirty="0" smtClean="0">
                <a:ea typeface="Calibri"/>
              </a:rPr>
              <a:t>5-</a:t>
            </a:r>
            <a:r>
              <a:rPr lang="ar-SA" dirty="0" smtClean="0">
                <a:ea typeface="Calibri"/>
              </a:rPr>
              <a:t> </a:t>
            </a:r>
            <a:r>
              <a:rPr lang="ar-SA" sz="2400" b="1" dirty="0">
                <a:ea typeface="Calibri"/>
              </a:rPr>
              <a:t>التربية في القرون الوسطى :</a:t>
            </a:r>
            <a:endParaRPr lang="en-US" sz="2400" b="1" dirty="0">
              <a:ea typeface="Calibri"/>
              <a:cs typeface="Arial"/>
            </a:endParaRPr>
          </a:p>
          <a:p>
            <a:pPr algn="just">
              <a:lnSpc>
                <a:spcPct val="115000"/>
              </a:lnSpc>
              <a:spcAft>
                <a:spcPts val="1000"/>
              </a:spcAft>
            </a:pPr>
            <a:r>
              <a:rPr lang="ar-SA" sz="2400" b="1" dirty="0">
                <a:ea typeface="Calibri"/>
              </a:rPr>
              <a:t>تميزت </a:t>
            </a:r>
            <a:r>
              <a:rPr lang="ar-SA" sz="2400" b="1" dirty="0" err="1">
                <a:ea typeface="Calibri"/>
              </a:rPr>
              <a:t>هذة</a:t>
            </a:r>
            <a:r>
              <a:rPr lang="ar-SA" sz="2400" b="1" dirty="0">
                <a:ea typeface="Calibri"/>
              </a:rPr>
              <a:t> الفترة بظهور الدين المسيحي الذي احدث تغيرا واضحا في الحياة الاجتماعية وقد اتبع هذا التغير تغير في النظرة الى التربية واهدافها حيث تميزت التربية المسيحية </a:t>
            </a:r>
            <a:r>
              <a:rPr lang="ar-SA" sz="2400" b="1" dirty="0" err="1">
                <a:ea typeface="Calibri"/>
              </a:rPr>
              <a:t>فيالبدء</a:t>
            </a:r>
            <a:r>
              <a:rPr lang="ar-SA" sz="2400" b="1" dirty="0">
                <a:ea typeface="Calibri"/>
              </a:rPr>
              <a:t> بنظام رهباني صارم يشتمل على قدر من العلم  والعمل اليدوي وكانت تتبع كل دير تقريبا مدرسة تقبل الاطفال في سن العاشرة وتستمر الدراسة فيها لثمان سنوات يتعلم التلاميذ فيها </a:t>
            </a:r>
            <a:r>
              <a:rPr lang="ar-SA" sz="2400" b="1" dirty="0" err="1">
                <a:ea typeface="Calibri"/>
              </a:rPr>
              <a:t>القراة</a:t>
            </a:r>
            <a:r>
              <a:rPr lang="ar-SA" sz="2400" b="1" dirty="0">
                <a:ea typeface="Calibri"/>
              </a:rPr>
              <a:t> والكتابة وبعض مبادى النحو والفلك والمنطق والبلاغة والحساب والهندسة والموسيقى.</a:t>
            </a:r>
            <a:endParaRPr lang="en-US" sz="2400" b="1" dirty="0">
              <a:ea typeface="Calibri"/>
              <a:cs typeface="Arial"/>
            </a:endParaRPr>
          </a:p>
          <a:p>
            <a:pPr algn="just">
              <a:lnSpc>
                <a:spcPct val="115000"/>
              </a:lnSpc>
              <a:spcAft>
                <a:spcPts val="1000"/>
              </a:spcAft>
            </a:pPr>
            <a:r>
              <a:rPr lang="ar-SA" sz="2400" b="1" dirty="0">
                <a:ea typeface="Calibri"/>
              </a:rPr>
              <a:t>وما لبثت التربية المسيحية ان واجهت </a:t>
            </a:r>
            <a:r>
              <a:rPr lang="ar-SA" sz="2400" b="1" dirty="0" err="1">
                <a:ea typeface="Calibri"/>
              </a:rPr>
              <a:t>خظوتين</a:t>
            </a:r>
            <a:r>
              <a:rPr lang="ar-SA" sz="2400" b="1" dirty="0">
                <a:ea typeface="Calibri"/>
              </a:rPr>
              <a:t> </a:t>
            </a:r>
            <a:r>
              <a:rPr lang="ar-SA" sz="2400" b="1" dirty="0" err="1">
                <a:ea typeface="Calibri"/>
              </a:rPr>
              <a:t>تطويرتين</a:t>
            </a:r>
            <a:r>
              <a:rPr lang="ar-SA" sz="2400" b="1" dirty="0">
                <a:ea typeface="Calibri"/>
              </a:rPr>
              <a:t> الاولى هي حركة احياء العلوم الاولى  قام بها </a:t>
            </a:r>
            <a:r>
              <a:rPr lang="ar-SA" sz="2400" b="1" dirty="0" err="1">
                <a:ea typeface="Calibri"/>
              </a:rPr>
              <a:t>شارلمان</a:t>
            </a:r>
            <a:r>
              <a:rPr lang="ar-SA" sz="2400" b="1" dirty="0">
                <a:ea typeface="Calibri"/>
              </a:rPr>
              <a:t> وملوك </a:t>
            </a:r>
            <a:r>
              <a:rPr lang="ar-SA" sz="2400" b="1" dirty="0" err="1">
                <a:ea typeface="Calibri"/>
              </a:rPr>
              <a:t>جاوا</a:t>
            </a:r>
            <a:r>
              <a:rPr lang="ar-SA" sz="2400" b="1" dirty="0">
                <a:ea typeface="Calibri"/>
              </a:rPr>
              <a:t> من بعدة </a:t>
            </a:r>
            <a:r>
              <a:rPr lang="ar-SA" sz="2400" b="1" dirty="0" smtClean="0">
                <a:ea typeface="Calibri"/>
              </a:rPr>
              <a:t>واع</a:t>
            </a:r>
            <a:r>
              <a:rPr lang="ar-IQ" sz="2400" b="1" dirty="0" smtClean="0">
                <a:ea typeface="Calibri"/>
              </a:rPr>
              <a:t>ت</a:t>
            </a:r>
            <a:r>
              <a:rPr lang="ar-SA" sz="2400" b="1" dirty="0" smtClean="0">
                <a:ea typeface="Calibri"/>
              </a:rPr>
              <a:t>برت </a:t>
            </a:r>
            <a:r>
              <a:rPr lang="ar-SA" sz="2400" b="1" dirty="0" err="1">
                <a:ea typeface="Calibri"/>
              </a:rPr>
              <a:t>هذة</a:t>
            </a:r>
            <a:r>
              <a:rPr lang="ar-SA" sz="2400" b="1" dirty="0">
                <a:ea typeface="Calibri"/>
              </a:rPr>
              <a:t> الحركة ان </a:t>
            </a:r>
            <a:r>
              <a:rPr lang="ar-SA" sz="2400" b="1" dirty="0" smtClean="0">
                <a:ea typeface="Calibri"/>
              </a:rPr>
              <a:t>الت</a:t>
            </a:r>
            <a:r>
              <a:rPr lang="ar-IQ" sz="2400" b="1" dirty="0" smtClean="0">
                <a:ea typeface="Calibri"/>
              </a:rPr>
              <a:t>ع</a:t>
            </a:r>
            <a:r>
              <a:rPr lang="ar-SA" sz="2400" b="1" dirty="0" smtClean="0">
                <a:ea typeface="Calibri"/>
              </a:rPr>
              <a:t>ليم </a:t>
            </a:r>
            <a:r>
              <a:rPr lang="ar-SA" sz="2400" b="1" dirty="0">
                <a:ea typeface="Calibri"/>
              </a:rPr>
              <a:t>هي الوسيلة  الوحيدة لتوحيد الشعب وتحسين </a:t>
            </a:r>
            <a:r>
              <a:rPr lang="ar-SA" sz="2400" b="1" dirty="0" err="1">
                <a:ea typeface="Calibri"/>
              </a:rPr>
              <a:t>احوالة</a:t>
            </a:r>
            <a:r>
              <a:rPr lang="ar-SA" sz="2400" b="1" dirty="0">
                <a:ea typeface="Calibri"/>
              </a:rPr>
              <a:t> ومن اجل ذلك عقدت صلة قوية بين المعرفة الدينية الروحية والتعليم الحر اما الخطوة التطورية الثانية فهي الحركة </a:t>
            </a:r>
            <a:r>
              <a:rPr lang="ar-SA" sz="2400" b="1" dirty="0" err="1">
                <a:ea typeface="Calibri"/>
              </a:rPr>
              <a:t>الاكلامية</a:t>
            </a:r>
            <a:r>
              <a:rPr lang="ar-SA" sz="2400" b="1" dirty="0">
                <a:ea typeface="Calibri"/>
              </a:rPr>
              <a:t> المدرسية التي اعلت من شان المنطق الارسطي واعترفت </a:t>
            </a:r>
            <a:r>
              <a:rPr lang="ar-SA" sz="2400" b="1" dirty="0" err="1">
                <a:ea typeface="Calibri"/>
              </a:rPr>
              <a:t>بامكانية</a:t>
            </a:r>
            <a:r>
              <a:rPr lang="ar-SA" sz="2400" b="1" dirty="0">
                <a:ea typeface="Calibri"/>
              </a:rPr>
              <a:t> التوفيق بين الدين والعلم وان جرى خلاف في تقديم احدهما على الاخر اما اهم اهداف التربية المسيحية في القرون الوسطى فيمكن اجمالها فيما </a:t>
            </a:r>
            <a:r>
              <a:rPr lang="ar-SA" sz="2400" b="1" dirty="0" err="1">
                <a:ea typeface="Calibri"/>
              </a:rPr>
              <a:t>ياتي</a:t>
            </a:r>
            <a:r>
              <a:rPr lang="ar-SA" sz="2400" b="1" dirty="0">
                <a:ea typeface="Calibri"/>
              </a:rPr>
              <a:t> :</a:t>
            </a:r>
            <a:endParaRPr lang="en-US" sz="2400" b="1" dirty="0">
              <a:ea typeface="Calibri"/>
              <a:cs typeface="Arial"/>
            </a:endParaRPr>
          </a:p>
        </p:txBody>
      </p:sp>
    </p:spTree>
    <p:extLst>
      <p:ext uri="{BB962C8B-B14F-4D97-AF65-F5344CB8AC3E}">
        <p14:creationId xmlns:p14="http://schemas.microsoft.com/office/powerpoint/2010/main" val="1722017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936523"/>
            <a:ext cx="8280920" cy="5834418"/>
          </a:xfrm>
          <a:prstGeom prst="rect">
            <a:avLst/>
          </a:prstGeom>
        </p:spPr>
        <p:txBody>
          <a:bodyPr wrap="square">
            <a:spAutoFit/>
          </a:bodyPr>
          <a:lstStyle/>
          <a:p>
            <a:pPr marL="342900" lvl="0" indent="-342900" algn="just">
              <a:lnSpc>
                <a:spcPct val="115000"/>
              </a:lnSpc>
              <a:buFont typeface="+mj-lt"/>
              <a:buAutoNum type="arabicPeriod"/>
            </a:pPr>
            <a:r>
              <a:rPr lang="ar-SA" sz="2400" b="1" dirty="0">
                <a:ea typeface="Calibri"/>
              </a:rPr>
              <a:t>اعداد الفرد المسيحي لمعرفة الرب.</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تدعيم المثل الانسانية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تطهير الروح وتهذيب الاخلاق .</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اصلاح المجتمع من فساد الثقافة اليونانية والرومانية.</a:t>
            </a:r>
            <a:endParaRPr lang="en-US" sz="2400" b="1" dirty="0">
              <a:ea typeface="Calibri"/>
              <a:cs typeface="Arial"/>
            </a:endParaRPr>
          </a:p>
          <a:p>
            <a:pPr marL="342900" lvl="0" indent="-342900" algn="just">
              <a:lnSpc>
                <a:spcPct val="115000"/>
              </a:lnSpc>
              <a:buFont typeface="+mj-lt"/>
              <a:buAutoNum type="arabicPeriod"/>
            </a:pPr>
            <a:r>
              <a:rPr lang="ar-SA" sz="2400" b="1" dirty="0">
                <a:ea typeface="Calibri"/>
              </a:rPr>
              <a:t>تحقيق النموذج الانساني المثالي في الفرد المسيحي.</a:t>
            </a:r>
            <a:endParaRPr lang="en-US" sz="2400" b="1" dirty="0">
              <a:ea typeface="Calibri"/>
              <a:cs typeface="Arial"/>
            </a:endParaRPr>
          </a:p>
          <a:p>
            <a:pPr marL="457200" algn="just">
              <a:lnSpc>
                <a:spcPct val="115000"/>
              </a:lnSpc>
            </a:pPr>
            <a:r>
              <a:rPr lang="ar-SA" sz="2400" b="1" dirty="0">
                <a:ea typeface="Calibri"/>
              </a:rPr>
              <a:t> </a:t>
            </a:r>
            <a:endParaRPr lang="en-US" sz="2400" b="1" dirty="0">
              <a:ea typeface="Calibri"/>
              <a:cs typeface="Arial"/>
            </a:endParaRPr>
          </a:p>
          <a:p>
            <a:pPr marL="457200" algn="just">
              <a:lnSpc>
                <a:spcPct val="115000"/>
              </a:lnSpc>
            </a:pPr>
            <a:r>
              <a:rPr lang="ar-SA" sz="2400" b="1" dirty="0">
                <a:ea typeface="Calibri"/>
              </a:rPr>
              <a:t>ثالثا: التربية </a:t>
            </a:r>
            <a:endParaRPr lang="en-US" sz="2400" b="1" dirty="0">
              <a:ea typeface="Calibri"/>
              <a:cs typeface="Arial"/>
            </a:endParaRPr>
          </a:p>
          <a:p>
            <a:pPr marL="342900" lvl="0" indent="-342900" algn="just">
              <a:lnSpc>
                <a:spcPct val="115000"/>
              </a:lnSpc>
              <a:spcAft>
                <a:spcPts val="1000"/>
              </a:spcAft>
              <a:buFont typeface="+mj-cs"/>
              <a:buAutoNum type="arabic1Minus"/>
            </a:pPr>
            <a:r>
              <a:rPr lang="ar-SA" sz="2400" b="1" dirty="0">
                <a:ea typeface="Calibri"/>
              </a:rPr>
              <a:t>التربية  قبل الاسلام :</a:t>
            </a:r>
            <a:endParaRPr lang="en-US" sz="2400" b="1" dirty="0">
              <a:ea typeface="Calibri"/>
              <a:cs typeface="Arial"/>
            </a:endParaRPr>
          </a:p>
          <a:p>
            <a:r>
              <a:rPr lang="ar-SA" sz="2400" b="1" dirty="0">
                <a:ea typeface="Calibri"/>
              </a:rPr>
              <a:t>امتازت التربية في </a:t>
            </a:r>
            <a:r>
              <a:rPr lang="ar-SA" sz="2400" b="1" dirty="0" err="1">
                <a:ea typeface="Calibri"/>
              </a:rPr>
              <a:t>ذة</a:t>
            </a:r>
            <a:r>
              <a:rPr lang="ar-SA" sz="2400" b="1" dirty="0">
                <a:ea typeface="Calibri"/>
              </a:rPr>
              <a:t> المرحلة ببساطتها وكان هدفها الاساس والمنشود هو ( اعداد جيل قادر وموهل للحصول على ضروريات الحياة والحفاظ عليها ) ويحكم البيئة الصحراوية لشبة الجزيرة العربية  ساد ذلك النوع من التربية القائم على التقليد والمحاكاة والتدرب على القيام </a:t>
            </a:r>
            <a:r>
              <a:rPr lang="ar-SA" sz="2400" b="1" dirty="0" err="1">
                <a:ea typeface="Calibri"/>
              </a:rPr>
              <a:t>باعمال</a:t>
            </a:r>
            <a:r>
              <a:rPr lang="ar-SA" sz="2400" b="1" dirty="0">
                <a:ea typeface="Calibri"/>
              </a:rPr>
              <a:t> الكبار بغية تمكين الفرد من كسب العيش والمحافظة على </a:t>
            </a:r>
            <a:r>
              <a:rPr lang="ar-SA" sz="2400" b="1" dirty="0" err="1">
                <a:ea typeface="Calibri"/>
              </a:rPr>
              <a:t>حياتة</a:t>
            </a:r>
            <a:r>
              <a:rPr lang="ar-SA" sz="2400" b="1" dirty="0">
                <a:ea typeface="Calibri"/>
              </a:rPr>
              <a:t> بالدفاع عن نفسة </a:t>
            </a:r>
            <a:r>
              <a:rPr lang="ar-SA" sz="2400" b="1" dirty="0" err="1">
                <a:ea typeface="Calibri"/>
              </a:rPr>
              <a:t>وعائلتة</a:t>
            </a:r>
            <a:r>
              <a:rPr lang="ar-SA" sz="2400" b="1" dirty="0">
                <a:ea typeface="Calibri"/>
              </a:rPr>
              <a:t> </a:t>
            </a:r>
            <a:r>
              <a:rPr lang="ar-SA" sz="2400" b="1" dirty="0" err="1">
                <a:ea typeface="Calibri"/>
              </a:rPr>
              <a:t>وقبيلتة</a:t>
            </a:r>
            <a:r>
              <a:rPr lang="ar-SA" sz="2400" b="1" dirty="0">
                <a:ea typeface="Calibri"/>
              </a:rPr>
              <a:t> ضد </a:t>
            </a:r>
            <a:r>
              <a:rPr lang="ar-SA" sz="2400" b="1" dirty="0" err="1">
                <a:ea typeface="Calibri"/>
              </a:rPr>
              <a:t>اعدائة</a:t>
            </a:r>
            <a:r>
              <a:rPr lang="ar-SA" sz="2400" b="1" dirty="0">
                <a:ea typeface="Calibri"/>
              </a:rPr>
              <a:t> من بني </a:t>
            </a:r>
            <a:r>
              <a:rPr lang="ar-SA" sz="2400" b="1" dirty="0" err="1">
                <a:ea typeface="Calibri"/>
              </a:rPr>
              <a:t>جنسة</a:t>
            </a:r>
            <a:r>
              <a:rPr lang="ar-SA" sz="2400" b="1" dirty="0">
                <a:ea typeface="Calibri"/>
              </a:rPr>
              <a:t> وضد الوحوش الضارية </a:t>
            </a:r>
            <a:endParaRPr lang="ar-IQ" sz="2400" b="1" dirty="0"/>
          </a:p>
        </p:txBody>
      </p:sp>
    </p:spTree>
    <p:extLst>
      <p:ext uri="{BB962C8B-B14F-4D97-AF65-F5344CB8AC3E}">
        <p14:creationId xmlns:p14="http://schemas.microsoft.com/office/powerpoint/2010/main" val="3711584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95536" y="451775"/>
            <a:ext cx="8208912" cy="5714770"/>
          </a:xfrm>
          <a:prstGeom prst="rect">
            <a:avLst/>
          </a:prstGeom>
        </p:spPr>
        <p:txBody>
          <a:bodyPr wrap="square">
            <a:spAutoFit/>
          </a:bodyPr>
          <a:lstStyle/>
          <a:p>
            <a:pPr algn="just">
              <a:lnSpc>
                <a:spcPct val="115000"/>
              </a:lnSpc>
              <a:spcAft>
                <a:spcPts val="1000"/>
              </a:spcAft>
            </a:pPr>
            <a:r>
              <a:rPr lang="ar-SA" sz="2400" b="1" dirty="0">
                <a:ea typeface="Calibri"/>
              </a:rPr>
              <a:t>احتلت الاسرة البدوية دورا كبيرا في عملية التربية واعتبرت من اهم وسائل في ذلك العصر اضافة الى دور العشيرة الواضح في </a:t>
            </a:r>
            <a:r>
              <a:rPr lang="ar-SA" sz="2400" b="1" dirty="0" err="1">
                <a:ea typeface="Calibri"/>
              </a:rPr>
              <a:t>هذة</a:t>
            </a:r>
            <a:r>
              <a:rPr lang="ar-SA" sz="2400" b="1" dirty="0">
                <a:ea typeface="Calibri"/>
              </a:rPr>
              <a:t> المهمة والتي يمكن اعتبارها صور مكبرة </a:t>
            </a:r>
            <a:r>
              <a:rPr lang="ar-SA" sz="2400" b="1" dirty="0" err="1">
                <a:ea typeface="Calibri"/>
              </a:rPr>
              <a:t>للاسرة</a:t>
            </a:r>
            <a:r>
              <a:rPr lang="ar-SA" sz="2400" b="1" dirty="0">
                <a:ea typeface="Calibri"/>
              </a:rPr>
              <a:t>  وتقوم العشيرة والاسرة بتدريب اطفالها منذ نعومة اضفارهم على بعض الفنون والصناعات الضرورية لهم كرمي  الرماح والسهام واعداد ادوات الحرب ولم يكن لدى عرب البادية  معاهد </a:t>
            </a:r>
            <a:r>
              <a:rPr lang="ar-SA" sz="2400" b="1" dirty="0" err="1">
                <a:ea typeface="Calibri"/>
              </a:rPr>
              <a:t>اومحلات</a:t>
            </a:r>
            <a:r>
              <a:rPr lang="ar-SA" sz="2400" b="1" dirty="0">
                <a:ea typeface="Calibri"/>
              </a:rPr>
              <a:t> مخصصة للتعليم بل كانت المحلات العامة والمجالس والاسواق والبيوت هي الاماكن التي يحصل بها الناس على بعض العلوم المعارف كالتنجيم والفلك والطب.</a:t>
            </a:r>
            <a:endParaRPr lang="en-US" sz="2400" b="1" dirty="0">
              <a:ea typeface="Calibri"/>
              <a:cs typeface="Arial"/>
            </a:endParaRPr>
          </a:p>
          <a:p>
            <a:pPr algn="just">
              <a:lnSpc>
                <a:spcPct val="115000"/>
              </a:lnSpc>
              <a:spcAft>
                <a:spcPts val="1000"/>
              </a:spcAft>
            </a:pPr>
            <a:r>
              <a:rPr lang="ar-SA" sz="2400" b="1" dirty="0">
                <a:ea typeface="Calibri"/>
              </a:rPr>
              <a:t>اما التربية عند الحضر فقد امتازت بكونها منظمة تنظيما  يتفق والمستوى العمري للطلبة حيث يدرس الاطفال في المرحلة الاولى بعض المواد الدراسية المحددة كالهجاء والمطالعة والحساب وقواعد </a:t>
            </a:r>
            <a:r>
              <a:rPr lang="ar-SA" sz="2400" b="1" dirty="0" err="1">
                <a:ea typeface="Calibri"/>
              </a:rPr>
              <a:t>الغة</a:t>
            </a:r>
            <a:r>
              <a:rPr lang="ar-SA" sz="2400" b="1" dirty="0">
                <a:ea typeface="Calibri"/>
              </a:rPr>
              <a:t>  وهي </a:t>
            </a:r>
            <a:r>
              <a:rPr lang="ar-SA" sz="2400" b="1" dirty="0" err="1">
                <a:ea typeface="Calibri"/>
              </a:rPr>
              <a:t>اشبة</a:t>
            </a:r>
            <a:r>
              <a:rPr lang="ar-SA" sz="2400" b="1" dirty="0">
                <a:ea typeface="Calibri"/>
              </a:rPr>
              <a:t> بمرحلة التعليم الابتدائي وفي المرحلة الثانية التي </a:t>
            </a:r>
            <a:r>
              <a:rPr lang="ar-SA" sz="2400" b="1" dirty="0" err="1">
                <a:ea typeface="Calibri"/>
              </a:rPr>
              <a:t>تشبة</a:t>
            </a:r>
            <a:r>
              <a:rPr lang="ar-SA" sz="2400" b="1" dirty="0">
                <a:ea typeface="Calibri"/>
              </a:rPr>
              <a:t> التعليم العالي حاليا كان الطلبة يدرسون علوما تتناسب ومستوى قدراتهم العقلية وقابليتهم </a:t>
            </a:r>
            <a:r>
              <a:rPr lang="ar-SA" sz="2400" b="1" dirty="0" err="1">
                <a:ea typeface="Calibri"/>
              </a:rPr>
              <a:t>واستعدادتهم</a:t>
            </a:r>
            <a:r>
              <a:rPr lang="ar-SA" sz="2400" b="1" dirty="0">
                <a:ea typeface="Calibri"/>
              </a:rPr>
              <a:t> كالهندسة العملية وعلم الفلك والطب وفن العمارة .</a:t>
            </a:r>
            <a:endParaRPr lang="en-US" sz="2400" b="1" dirty="0">
              <a:ea typeface="Calibri"/>
              <a:cs typeface="Arial"/>
            </a:endParaRPr>
          </a:p>
        </p:txBody>
      </p:sp>
    </p:spTree>
    <p:extLst>
      <p:ext uri="{BB962C8B-B14F-4D97-AF65-F5344CB8AC3E}">
        <p14:creationId xmlns:p14="http://schemas.microsoft.com/office/powerpoint/2010/main" val="2385196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64260"/>
            <a:ext cx="8136904" cy="6395982"/>
          </a:xfrm>
          <a:prstGeom prst="rect">
            <a:avLst/>
          </a:prstGeom>
        </p:spPr>
        <p:txBody>
          <a:bodyPr wrap="square">
            <a:spAutoFit/>
          </a:bodyPr>
          <a:lstStyle/>
          <a:p>
            <a:pPr algn="just">
              <a:lnSpc>
                <a:spcPct val="115000"/>
              </a:lnSpc>
              <a:spcAft>
                <a:spcPts val="1000"/>
              </a:spcAft>
            </a:pPr>
            <a:r>
              <a:rPr lang="ar-SA" sz="2400" b="1" dirty="0">
                <a:ea typeface="Calibri"/>
              </a:rPr>
              <a:t>اما الطريقة التدريس فقد اتخذت طابع التدريس الفردي حيث كان المعلم يخصص جزا من وقتة لكل تلميذ.</a:t>
            </a:r>
            <a:endParaRPr lang="en-US" sz="2400" b="1" dirty="0">
              <a:ea typeface="Calibri"/>
              <a:cs typeface="Arial"/>
            </a:endParaRPr>
          </a:p>
          <a:p>
            <a:pPr marL="342900" lvl="0" indent="-342900" algn="just">
              <a:lnSpc>
                <a:spcPct val="115000"/>
              </a:lnSpc>
              <a:spcAft>
                <a:spcPts val="1000"/>
              </a:spcAft>
              <a:buFont typeface="+mj-cs"/>
              <a:buAutoNum type="arabic1Minus"/>
            </a:pPr>
            <a:r>
              <a:rPr lang="ar-SA" sz="2400" b="1" dirty="0">
                <a:ea typeface="Calibri"/>
              </a:rPr>
              <a:t>التربية الاسلامية :</a:t>
            </a:r>
            <a:endParaRPr lang="en-US" sz="2400" b="1" dirty="0">
              <a:ea typeface="Calibri"/>
              <a:cs typeface="Arial"/>
            </a:endParaRPr>
          </a:p>
          <a:p>
            <a:pPr algn="just">
              <a:lnSpc>
                <a:spcPct val="115000"/>
              </a:lnSpc>
              <a:spcAft>
                <a:spcPts val="1000"/>
              </a:spcAft>
            </a:pPr>
            <a:r>
              <a:rPr lang="ar-SA" sz="2400" b="1" dirty="0">
                <a:ea typeface="Calibri"/>
              </a:rPr>
              <a:t>بعد ان كانت التربية قبل الاسلام مقتصرة على النوع من التعليم المحدود نوعا ما جاء الاسلام بتربية جديدة فحرص على التعليم وحث </a:t>
            </a:r>
            <a:r>
              <a:rPr lang="ar-SA" sz="2400" b="1" dirty="0" err="1">
                <a:ea typeface="Calibri"/>
              </a:rPr>
              <a:t>المومنين</a:t>
            </a:r>
            <a:r>
              <a:rPr lang="ar-SA" sz="2400" b="1" dirty="0">
                <a:ea typeface="Calibri"/>
              </a:rPr>
              <a:t> على طلب التعليم  وحث </a:t>
            </a:r>
            <a:r>
              <a:rPr lang="ar-SA" sz="2400" b="1" dirty="0" err="1">
                <a:ea typeface="Calibri"/>
              </a:rPr>
              <a:t>المومنين</a:t>
            </a:r>
            <a:r>
              <a:rPr lang="ar-SA" sz="2400" b="1" dirty="0">
                <a:ea typeface="Calibri"/>
              </a:rPr>
              <a:t> على طلب العلم فقال تعالى ( هل يستوي الذين يعلمون والذين </a:t>
            </a:r>
            <a:r>
              <a:rPr lang="ar-SA" sz="2400" b="1" dirty="0" err="1">
                <a:ea typeface="Calibri"/>
              </a:rPr>
              <a:t>لايعلمون</a:t>
            </a:r>
            <a:r>
              <a:rPr lang="ar-SA" sz="2400" b="1" dirty="0">
                <a:ea typeface="Calibri"/>
              </a:rPr>
              <a:t> ) قال تعالى ( وقل ربي زدني علما ) وقال رسوا </a:t>
            </a:r>
            <a:r>
              <a:rPr lang="ar-SA" sz="2400" b="1" dirty="0" err="1">
                <a:ea typeface="Calibri"/>
              </a:rPr>
              <a:t>اللة</a:t>
            </a:r>
            <a:r>
              <a:rPr lang="ar-SA" sz="2400" b="1" dirty="0">
                <a:ea typeface="Calibri"/>
              </a:rPr>
              <a:t> صلى </a:t>
            </a:r>
            <a:r>
              <a:rPr lang="ar-SA" sz="2400" b="1" dirty="0" err="1">
                <a:ea typeface="Calibri"/>
              </a:rPr>
              <a:t>اللة</a:t>
            </a:r>
            <a:r>
              <a:rPr lang="ar-SA" sz="2400" b="1" dirty="0">
                <a:ea typeface="Calibri"/>
              </a:rPr>
              <a:t> علية وسلم ( طلب العلم فريضة على كل مسلم ومسلمة ) وكان التربية الاسلامية خلفية جسدية تهتم </a:t>
            </a:r>
            <a:r>
              <a:rPr lang="ar-SA" sz="2400" b="1" dirty="0" err="1">
                <a:ea typeface="Calibri"/>
              </a:rPr>
              <a:t>باخلاق</a:t>
            </a:r>
            <a:r>
              <a:rPr lang="ar-SA" sz="2400" b="1" dirty="0">
                <a:ea typeface="Calibri"/>
              </a:rPr>
              <a:t> الفرد وتنمية </a:t>
            </a:r>
            <a:r>
              <a:rPr lang="ar-SA" sz="2400" b="1" dirty="0" err="1">
                <a:ea typeface="Calibri"/>
              </a:rPr>
              <a:t>قواة</a:t>
            </a:r>
            <a:r>
              <a:rPr lang="ar-SA" sz="2400" b="1" dirty="0">
                <a:ea typeface="Calibri"/>
              </a:rPr>
              <a:t> الجسدية وخلق المحارب وبث روح الفضيلة وغرس الصفات النبيلة </a:t>
            </a:r>
            <a:r>
              <a:rPr lang="ar-SA" sz="2400" b="1" dirty="0" err="1">
                <a:ea typeface="Calibri"/>
              </a:rPr>
              <a:t>عندة</a:t>
            </a:r>
            <a:r>
              <a:rPr lang="ar-SA" sz="2400" b="1" dirty="0">
                <a:ea typeface="Calibri"/>
              </a:rPr>
              <a:t> </a:t>
            </a:r>
            <a:r>
              <a:rPr lang="ar-SA" sz="2400" b="1" dirty="0" err="1">
                <a:ea typeface="Calibri"/>
              </a:rPr>
              <a:t>كالاخلاص</a:t>
            </a:r>
            <a:r>
              <a:rPr lang="ar-SA" sz="2400" b="1" dirty="0">
                <a:ea typeface="Calibri"/>
              </a:rPr>
              <a:t> والوفاء وكرم الضيافة .</a:t>
            </a:r>
            <a:endParaRPr lang="en-US" sz="2400" b="1" dirty="0">
              <a:ea typeface="Calibri"/>
              <a:cs typeface="Arial"/>
            </a:endParaRPr>
          </a:p>
          <a:p>
            <a:pPr algn="just">
              <a:lnSpc>
                <a:spcPct val="115000"/>
              </a:lnSpc>
              <a:spcAft>
                <a:spcPts val="1000"/>
              </a:spcAft>
            </a:pPr>
            <a:r>
              <a:rPr lang="ar-SA" sz="2400" b="1" dirty="0">
                <a:ea typeface="Calibri"/>
              </a:rPr>
              <a:t>ان جوهر التربية الاسلامية نابع من الفلسفة الدينية الاسلامية وهي ان الاسلام ليس مجرد شريعة ودين وانما هو فلسفة كاملة وطريقة حياة شاملة تدعو العقول للعمل والتفكير اما بالنسبة للمدارس في العصر الاسلامي </a:t>
            </a:r>
            <a:r>
              <a:rPr lang="ar-SA" sz="2400" b="1" dirty="0" err="1">
                <a:ea typeface="Calibri"/>
              </a:rPr>
              <a:t>فانها</a:t>
            </a:r>
            <a:r>
              <a:rPr lang="ar-SA" sz="2400" b="1" dirty="0">
                <a:ea typeface="Calibri"/>
              </a:rPr>
              <a:t> لم تكن موجودة بالمفهوم الحديث فقد كان التعليم يتم في المساجد والكتاتيب وحوانيت الوراقين .</a:t>
            </a:r>
            <a:endParaRPr lang="en-US" sz="2400" b="1" dirty="0">
              <a:ea typeface="Calibri"/>
              <a:cs typeface="Arial"/>
            </a:endParaRPr>
          </a:p>
        </p:txBody>
      </p:sp>
    </p:spTree>
    <p:extLst>
      <p:ext uri="{BB962C8B-B14F-4D97-AF65-F5344CB8AC3E}">
        <p14:creationId xmlns:p14="http://schemas.microsoft.com/office/powerpoint/2010/main" val="27434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790090"/>
            <a:ext cx="8064896" cy="3462871"/>
          </a:xfrm>
          <a:prstGeom prst="rect">
            <a:avLst/>
          </a:prstGeom>
        </p:spPr>
        <p:txBody>
          <a:bodyPr wrap="square">
            <a:spAutoFit/>
          </a:bodyPr>
          <a:lstStyle/>
          <a:p>
            <a:pPr algn="just">
              <a:lnSpc>
                <a:spcPct val="115000"/>
              </a:lnSpc>
              <a:spcAft>
                <a:spcPts val="1000"/>
              </a:spcAft>
            </a:pPr>
            <a:r>
              <a:rPr lang="ar-SA" sz="2400" b="1" dirty="0">
                <a:ea typeface="Calibri"/>
              </a:rPr>
              <a:t>ان اهتمام التربية الاسلامية المتوازن بالدنيا والاخرة انعكس على اهتمامها بتربية الانسان حيث اهتمت بجوانب الشخصية المختلفة اهتماما متوازنا  فجمعت بين تهذيب النفس  وتصفية الروح وتثقيف العقل وتقوية الجسم ومن ثم اهتمت بتدريس جميع انواع العلوم وهدفها في ذلك تعميق الايمان </a:t>
            </a:r>
            <a:r>
              <a:rPr lang="ar-SA" sz="2400" b="1" dirty="0" err="1">
                <a:ea typeface="Calibri"/>
              </a:rPr>
              <a:t>باللة</a:t>
            </a:r>
            <a:r>
              <a:rPr lang="ar-SA" sz="2400" b="1" dirty="0">
                <a:ea typeface="Calibri"/>
              </a:rPr>
              <a:t> تعالى في نفوس المسلمين من خلال فهمهم لقوانين الكون </a:t>
            </a:r>
            <a:r>
              <a:rPr lang="ar-SA" sz="2400" b="1" dirty="0" err="1">
                <a:ea typeface="Calibri"/>
              </a:rPr>
              <a:t>ونظامة</a:t>
            </a:r>
            <a:r>
              <a:rPr lang="ar-SA" sz="2400" b="1" dirty="0">
                <a:ea typeface="Calibri"/>
              </a:rPr>
              <a:t> المحكم الذي يدل على عظمة الخالق </a:t>
            </a:r>
            <a:r>
              <a:rPr lang="ar-SA" sz="2400" b="1" dirty="0" err="1">
                <a:ea typeface="Calibri"/>
              </a:rPr>
              <a:t>عزوجل</a:t>
            </a:r>
            <a:r>
              <a:rPr lang="ar-SA" sz="2400" b="1" dirty="0">
                <a:ea typeface="Calibri"/>
              </a:rPr>
              <a:t> </a:t>
            </a:r>
            <a:r>
              <a:rPr lang="ar-SA" sz="2400" b="1" dirty="0" err="1">
                <a:ea typeface="Calibri"/>
              </a:rPr>
              <a:t>وقدرتة</a:t>
            </a:r>
            <a:r>
              <a:rPr lang="ar-SA" sz="2400" b="1" dirty="0">
                <a:ea typeface="Calibri"/>
              </a:rPr>
              <a:t> وهكذا كان للتربية الاسلامية مكانة واضحة وملحوظة في هذا الاطار الحضاري وكان لها اصولها التي جات من العصور الجاهلية القديمة وتبلورت </a:t>
            </a:r>
            <a:r>
              <a:rPr lang="ar-SA" sz="2400" b="1" dirty="0" err="1">
                <a:ea typeface="Calibri"/>
              </a:rPr>
              <a:t>بالاسلام</a:t>
            </a:r>
            <a:r>
              <a:rPr lang="ar-SA" sz="2400" b="1" dirty="0">
                <a:ea typeface="Calibri"/>
              </a:rPr>
              <a:t> الذي رفعها الى التقدم والانتشار .</a:t>
            </a:r>
            <a:endParaRPr lang="en-US" sz="2400" b="1" dirty="0">
              <a:ea typeface="Calibri"/>
              <a:cs typeface="Arial"/>
            </a:endParaRPr>
          </a:p>
        </p:txBody>
      </p:sp>
    </p:spTree>
    <p:extLst>
      <p:ext uri="{BB962C8B-B14F-4D97-AF65-F5344CB8AC3E}">
        <p14:creationId xmlns:p14="http://schemas.microsoft.com/office/powerpoint/2010/main" val="7505665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591</Words>
  <Application>Microsoft Office PowerPoint</Application>
  <PresentationFormat>عرض على الشاشة (3:4)‏</PresentationFormat>
  <Paragraphs>23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سمة Office</vt:lpstr>
      <vt:lpstr>جامعة  ديالى كلية التربية الاساسية قسم التاريخ المرحلة الاولى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ديالى كلية التربية الاساسية قسم التاريخ المرحلة الاولى </dc:title>
  <dc:creator>TAS TECH Office</dc:creator>
  <cp:lastModifiedBy>TAS TECH Office</cp:lastModifiedBy>
  <cp:revision>1</cp:revision>
  <dcterms:created xsi:type="dcterms:W3CDTF">2020-05-11T11:13:47Z</dcterms:created>
  <dcterms:modified xsi:type="dcterms:W3CDTF">2020-05-11T11:22:58Z</dcterms:modified>
</cp:coreProperties>
</file>