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3051770"/>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2985412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25306"/>
            <a:ext cx="8676456" cy="6771341"/>
          </a:xfrm>
          <a:prstGeom prst="rect">
            <a:avLst/>
          </a:prstGeom>
        </p:spPr>
        <p:txBody>
          <a:bodyPr wrap="square">
            <a:spAutoFit/>
          </a:bodyPr>
          <a:lstStyle/>
          <a:p>
            <a:pPr>
              <a:lnSpc>
                <a:spcPct val="115000"/>
              </a:lnSpc>
              <a:spcAft>
                <a:spcPts val="1000"/>
              </a:spcAft>
            </a:pPr>
            <a:r>
              <a:rPr lang="ar-IQ" sz="2400" b="1" dirty="0">
                <a:ea typeface="Calibri"/>
              </a:rPr>
              <a:t>النظرة العامة للتربية )  وهكذا تكون فلسفة التربية : ( النشاط الفكري المنظم الذي </a:t>
            </a:r>
            <a:r>
              <a:rPr lang="ar-IQ" sz="2400" b="1" dirty="0" err="1">
                <a:ea typeface="Calibri"/>
              </a:rPr>
              <a:t>يتخذة</a:t>
            </a:r>
            <a:r>
              <a:rPr lang="ar-IQ" sz="2400" b="1" dirty="0">
                <a:ea typeface="Calibri"/>
              </a:rPr>
              <a:t> الفلسفة وسيلة لتنظيم العملية التربوية وتنسيقها والعمل على انسجامها وتوضيح القيم والاهداف التي تسعى الى تحقيقها)</a:t>
            </a:r>
            <a:endParaRPr lang="en-US" sz="2400" b="1" dirty="0">
              <a:ea typeface="Calibri"/>
              <a:cs typeface="Arial"/>
            </a:endParaRPr>
          </a:p>
          <a:p>
            <a:pPr marL="342900" lvl="0" indent="-342900">
              <a:lnSpc>
                <a:spcPct val="115000"/>
              </a:lnSpc>
              <a:spcAft>
                <a:spcPts val="1000"/>
              </a:spcAft>
              <a:buFont typeface="+mj-cs"/>
              <a:buAutoNum type="arabic1Minus"/>
            </a:pPr>
            <a:r>
              <a:rPr lang="ar-IQ" sz="2400" b="1" u="sng" dirty="0">
                <a:ea typeface="Calibri"/>
              </a:rPr>
              <a:t>وظائف فلسفة التربية :</a:t>
            </a:r>
            <a:endParaRPr lang="en-US" sz="2400" b="1"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تساعد على فهم العملية التربوية وتعديلها .</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تساعد على اقتراح خطوط جد\</a:t>
            </a:r>
            <a:r>
              <a:rPr lang="ar-IQ" sz="2400" b="1" u="sng" dirty="0" err="1">
                <a:ea typeface="Calibri"/>
              </a:rPr>
              <a:t>يدة</a:t>
            </a:r>
            <a:r>
              <a:rPr lang="ar-IQ" sz="2400" b="1" u="sng" dirty="0">
                <a:ea typeface="Calibri"/>
              </a:rPr>
              <a:t> للنمو التربوي .</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ان فلسفة التربية فلسفة تجريبية تنظم الفكر التربوي.</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تساعد على فهم العملية التربوية بطريقة افضل واعمق .</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تعمل على توضيح المفاهيم والفروض التي تقوم عليها النظريات التربوية.</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تساعد على روية العلم التربوي في </a:t>
            </a:r>
            <a:r>
              <a:rPr lang="ar-IQ" sz="2400" b="1" u="sng" dirty="0" err="1">
                <a:ea typeface="Calibri"/>
              </a:rPr>
              <a:t>كليتة</a:t>
            </a:r>
            <a:r>
              <a:rPr lang="ar-IQ" sz="2400" b="1" u="sng" dirty="0">
                <a:ea typeface="Calibri"/>
              </a:rPr>
              <a:t> وفي </a:t>
            </a:r>
            <a:r>
              <a:rPr lang="ar-IQ" sz="2400" b="1" u="sng" dirty="0" err="1">
                <a:ea typeface="Calibri"/>
              </a:rPr>
              <a:t>علاقتة</a:t>
            </a:r>
            <a:r>
              <a:rPr lang="ar-IQ" sz="2400" b="1" u="sng" dirty="0">
                <a:ea typeface="Calibri"/>
              </a:rPr>
              <a:t> مع </a:t>
            </a:r>
            <a:r>
              <a:rPr lang="ar-IQ" sz="2400" b="1" u="sng" dirty="0" err="1">
                <a:ea typeface="Calibri"/>
              </a:rPr>
              <a:t>مظاعر</a:t>
            </a:r>
            <a:r>
              <a:rPr lang="ar-IQ" sz="2400" b="1" u="sng" dirty="0">
                <a:ea typeface="Calibri"/>
              </a:rPr>
              <a:t> الحياة الاخرى .</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تمد الانسان بوسائل التعرف على الصراعات والتناقضات بين النظرية وتطبيقاتها.</a:t>
            </a:r>
            <a:endParaRPr lang="en-US" sz="2400" b="1" u="sng" dirty="0">
              <a:ea typeface="Calibri"/>
              <a:cs typeface="Arial"/>
            </a:endParaRPr>
          </a:p>
          <a:p>
            <a:pPr marL="342900" lvl="0" indent="-342900">
              <a:lnSpc>
                <a:spcPct val="115000"/>
              </a:lnSpc>
              <a:spcAft>
                <a:spcPts val="1000"/>
              </a:spcAft>
              <a:buFont typeface="+mj-lt"/>
              <a:buAutoNum type="arabicPeriod"/>
            </a:pPr>
            <a:r>
              <a:rPr lang="ar-IQ" sz="2400" b="1" u="sng" dirty="0">
                <a:ea typeface="Calibri"/>
              </a:rPr>
              <a:t>تنمي قدرة الانسان على اثارة الاسئلة مما يساعد على تحقيق الحيوية التربوية.</a:t>
            </a:r>
            <a:endParaRPr lang="en-US" sz="2400" b="1" u="sng" dirty="0">
              <a:ea typeface="Calibri"/>
              <a:cs typeface="Arial"/>
            </a:endParaRPr>
          </a:p>
          <a:p>
            <a:pPr>
              <a:lnSpc>
                <a:spcPct val="115000"/>
              </a:lnSpc>
              <a:spcAft>
                <a:spcPts val="1000"/>
              </a:spcAft>
            </a:pPr>
            <a:r>
              <a:rPr lang="en-US" dirty="0">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3713181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27546"/>
            <a:ext cx="7416824" cy="4232312"/>
          </a:xfrm>
          <a:prstGeom prst="rect">
            <a:avLst/>
          </a:prstGeom>
        </p:spPr>
        <p:txBody>
          <a:bodyPr wrap="square">
            <a:spAutoFit/>
          </a:bodyPr>
          <a:lstStyle/>
          <a:p>
            <a:pPr>
              <a:lnSpc>
                <a:spcPct val="115000"/>
              </a:lnSpc>
              <a:spcAft>
                <a:spcPts val="1000"/>
              </a:spcAft>
            </a:pPr>
            <a:r>
              <a:rPr lang="ar-SA" sz="2400" b="1" u="sng" dirty="0">
                <a:ea typeface="Calibri"/>
              </a:rPr>
              <a:t>اهم </a:t>
            </a:r>
            <a:r>
              <a:rPr lang="ar-SA" sz="2400" b="1" u="sng" dirty="0" err="1">
                <a:ea typeface="Calibri"/>
              </a:rPr>
              <a:t>الاراء</a:t>
            </a:r>
            <a:r>
              <a:rPr lang="ar-SA" sz="2400" b="1" u="sng" dirty="0">
                <a:ea typeface="Calibri"/>
              </a:rPr>
              <a:t> التربوية </a:t>
            </a:r>
            <a:r>
              <a:rPr lang="ar-SA" sz="2400" b="1" u="sng" dirty="0" smtClean="0">
                <a:ea typeface="Calibri"/>
              </a:rPr>
              <a:t>ل( </a:t>
            </a:r>
            <a:r>
              <a:rPr lang="ar-SA" sz="2400" b="1" u="sng" dirty="0">
                <a:ea typeface="Calibri"/>
              </a:rPr>
              <a:t>ديوي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اعتبر ان المدرسة يجب ان تكون وسيلة لتغيير المجتمع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ان تكون التربية عملية تجديد لبناء خبرة الفرد والمجتمع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err="1">
                <a:ea typeface="Calibri"/>
              </a:rPr>
              <a:t>التاكيد</a:t>
            </a:r>
            <a:r>
              <a:rPr lang="ar-SA" sz="2400" b="1" dirty="0">
                <a:ea typeface="Calibri"/>
              </a:rPr>
              <a:t> على ضرورة ان يكون لكل درس طريقة خاصة </a:t>
            </a:r>
            <a:r>
              <a:rPr lang="ar-SA" sz="2400" b="1" dirty="0" err="1">
                <a:ea typeface="Calibri"/>
              </a:rPr>
              <a:t>بة</a:t>
            </a:r>
            <a:r>
              <a:rPr lang="ar-SA" sz="2400" b="1" dirty="0">
                <a:ea typeface="Calibri"/>
              </a:rPr>
              <a:t>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err="1">
                <a:ea typeface="Calibri"/>
              </a:rPr>
              <a:t>التاكيد</a:t>
            </a:r>
            <a:r>
              <a:rPr lang="ar-SA" sz="2400" b="1" dirty="0">
                <a:ea typeface="Calibri"/>
              </a:rPr>
              <a:t> على اهمية الخبرة المباشرة في التعليم ( التعلم بالعمل)</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err="1">
                <a:ea typeface="Calibri"/>
              </a:rPr>
              <a:t>التاكيد</a:t>
            </a:r>
            <a:r>
              <a:rPr lang="ar-SA" sz="2400" b="1" dirty="0">
                <a:ea typeface="Calibri"/>
              </a:rPr>
              <a:t> على اهمية الرحلات ( المزارع ، المصانع ) وليس التحدث فقط.</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يرى ان التربية </a:t>
            </a:r>
            <a:r>
              <a:rPr lang="ar-SA" sz="2400" b="1" dirty="0" err="1">
                <a:ea typeface="Calibri"/>
              </a:rPr>
              <a:t>ضاهرة</a:t>
            </a:r>
            <a:r>
              <a:rPr lang="ar-SA" sz="2400" b="1" dirty="0">
                <a:ea typeface="Calibri"/>
              </a:rPr>
              <a:t> طبيعية في الجنس البشري اذ من خلالها يصبح الفرد وريثا لما </a:t>
            </a:r>
            <a:r>
              <a:rPr lang="ar-SA" sz="2400" b="1" dirty="0" err="1">
                <a:ea typeface="Calibri"/>
              </a:rPr>
              <a:t>حصلتة</a:t>
            </a:r>
            <a:r>
              <a:rPr lang="ar-SA" sz="2400" b="1" dirty="0">
                <a:ea typeface="Calibri"/>
              </a:rPr>
              <a:t> الانسانية من حضارة.</a:t>
            </a:r>
            <a:endParaRPr lang="en-US" sz="2400" b="1" dirty="0">
              <a:ea typeface="Calibri"/>
              <a:cs typeface="Arial"/>
            </a:endParaRPr>
          </a:p>
        </p:txBody>
      </p:sp>
    </p:spTree>
    <p:extLst>
      <p:ext uri="{BB962C8B-B14F-4D97-AF65-F5344CB8AC3E}">
        <p14:creationId xmlns:p14="http://schemas.microsoft.com/office/powerpoint/2010/main" val="685410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56340"/>
            <a:ext cx="8568952" cy="5719514"/>
          </a:xfrm>
          <a:prstGeom prst="rect">
            <a:avLst/>
          </a:prstGeom>
        </p:spPr>
        <p:txBody>
          <a:bodyPr wrap="square">
            <a:spAutoFit/>
          </a:bodyPr>
          <a:lstStyle/>
          <a:p>
            <a:pPr marL="457200">
              <a:lnSpc>
                <a:spcPct val="115000"/>
              </a:lnSpc>
              <a:spcAft>
                <a:spcPts val="1000"/>
              </a:spcAft>
            </a:pPr>
            <a:r>
              <a:rPr lang="ar-SA" sz="2000" b="1" dirty="0">
                <a:ea typeface="Calibri"/>
              </a:rPr>
              <a:t>ج</a:t>
            </a:r>
            <a:r>
              <a:rPr lang="ar-SA" sz="2000" b="1" u="sng" dirty="0">
                <a:ea typeface="Calibri"/>
              </a:rPr>
              <a:t>- اعلام الفكر التربوي الاغريقي.</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سقراط :</a:t>
            </a:r>
            <a:endParaRPr lang="en-US" sz="2000" b="1" dirty="0">
              <a:ea typeface="Calibri"/>
              <a:cs typeface="Arial"/>
            </a:endParaRPr>
          </a:p>
          <a:p>
            <a:pPr>
              <a:lnSpc>
                <a:spcPct val="115000"/>
              </a:lnSpc>
              <a:spcAft>
                <a:spcPts val="1000"/>
              </a:spcAft>
            </a:pPr>
            <a:r>
              <a:rPr lang="ar-SA" sz="2000" b="1" dirty="0">
                <a:ea typeface="Calibri"/>
              </a:rPr>
              <a:t>فيلسوف ومعلم يوناني جعلت منة </a:t>
            </a:r>
            <a:r>
              <a:rPr lang="ar-SA" sz="2000" b="1" dirty="0" err="1">
                <a:ea typeface="Calibri"/>
              </a:rPr>
              <a:t>حياتة</a:t>
            </a:r>
            <a:r>
              <a:rPr lang="ar-SA" sz="2000" b="1" dirty="0">
                <a:ea typeface="Calibri"/>
              </a:rPr>
              <a:t> </a:t>
            </a:r>
            <a:r>
              <a:rPr lang="ar-SA" sz="2000" b="1" dirty="0" err="1">
                <a:ea typeface="Calibri"/>
              </a:rPr>
              <a:t>واراوة</a:t>
            </a:r>
            <a:r>
              <a:rPr lang="ar-SA" sz="2000" b="1" dirty="0">
                <a:ea typeface="Calibri"/>
              </a:rPr>
              <a:t> وطريقة موتة الشجاعة احد اشهر الشخصيات التي نالت الاعجاب في التاريخ صرف سقراط </a:t>
            </a:r>
            <a:r>
              <a:rPr lang="ar-SA" sz="2000" b="1" dirty="0" err="1">
                <a:ea typeface="Calibri"/>
              </a:rPr>
              <a:t>حياتة</a:t>
            </a:r>
            <a:r>
              <a:rPr lang="ar-SA" sz="2000" b="1" dirty="0">
                <a:ea typeface="Calibri"/>
              </a:rPr>
              <a:t> تماما للبحث عن الحقيقة والخير ولم يعرف </a:t>
            </a:r>
            <a:r>
              <a:rPr lang="ar-SA" sz="2000" b="1" dirty="0" err="1">
                <a:ea typeface="Calibri"/>
              </a:rPr>
              <a:t>لة</a:t>
            </a:r>
            <a:r>
              <a:rPr lang="ar-SA" sz="2000" b="1" dirty="0">
                <a:ea typeface="Calibri"/>
              </a:rPr>
              <a:t> اية </a:t>
            </a:r>
            <a:r>
              <a:rPr lang="ar-SA" sz="2000" b="1" dirty="0" err="1">
                <a:ea typeface="Calibri"/>
              </a:rPr>
              <a:t>مولفات</a:t>
            </a:r>
            <a:r>
              <a:rPr lang="ar-SA" sz="2000" b="1" dirty="0">
                <a:ea typeface="Calibri"/>
              </a:rPr>
              <a:t> وقد عرفت معظم المعلومات عن </a:t>
            </a:r>
            <a:r>
              <a:rPr lang="ar-SA" sz="2000" b="1" dirty="0" err="1">
                <a:ea typeface="Calibri"/>
              </a:rPr>
              <a:t>حياتة</a:t>
            </a:r>
            <a:r>
              <a:rPr lang="ar-SA" sz="2000" b="1" dirty="0">
                <a:ea typeface="Calibri"/>
              </a:rPr>
              <a:t> </a:t>
            </a:r>
            <a:r>
              <a:rPr lang="ar-SA" sz="2000" b="1" dirty="0" err="1">
                <a:ea typeface="Calibri"/>
              </a:rPr>
              <a:t>وتعاليمة</a:t>
            </a:r>
            <a:r>
              <a:rPr lang="ar-SA" sz="2000" b="1" dirty="0">
                <a:ea typeface="Calibri"/>
              </a:rPr>
              <a:t> من تلميذة </a:t>
            </a:r>
            <a:r>
              <a:rPr lang="ar-SA" sz="2000" b="1" dirty="0" err="1">
                <a:ea typeface="Calibri"/>
              </a:rPr>
              <a:t>المورخ</a:t>
            </a:r>
            <a:r>
              <a:rPr lang="ar-SA" sz="2000" b="1" dirty="0">
                <a:ea typeface="Calibri"/>
              </a:rPr>
              <a:t> </a:t>
            </a:r>
            <a:r>
              <a:rPr lang="ar-SA" sz="2000" b="1" dirty="0" err="1">
                <a:ea typeface="Calibri"/>
              </a:rPr>
              <a:t>زينفون</a:t>
            </a:r>
            <a:r>
              <a:rPr lang="ar-SA" sz="2000" b="1" dirty="0">
                <a:ea typeface="Calibri"/>
              </a:rPr>
              <a:t> والفيلسوف افلاطون </a:t>
            </a:r>
            <a:r>
              <a:rPr lang="ar-SA" sz="2000" b="1" dirty="0" err="1">
                <a:ea typeface="Calibri"/>
              </a:rPr>
              <a:t>بالاضافة</a:t>
            </a:r>
            <a:r>
              <a:rPr lang="ar-SA" sz="2000" b="1" dirty="0">
                <a:ea typeface="Calibri"/>
              </a:rPr>
              <a:t> الى ما كتبة عنة ارسطو ولد سقراط سنة (469)ق.م في اثينا لاب نحات وام قابلة وتعلم في بداية </a:t>
            </a:r>
            <a:r>
              <a:rPr lang="ar-SA" sz="2000" b="1" dirty="0" err="1">
                <a:ea typeface="Calibri"/>
              </a:rPr>
              <a:t>حياتة</a:t>
            </a:r>
            <a:r>
              <a:rPr lang="ar-SA" sz="2000" b="1" dirty="0">
                <a:ea typeface="Calibri"/>
              </a:rPr>
              <a:t> الموسيقى والادب والرياضة كان ملبسة بسيطا وعرف عنة </a:t>
            </a:r>
            <a:r>
              <a:rPr lang="ar-SA" sz="2000" b="1" dirty="0" err="1">
                <a:ea typeface="Calibri"/>
              </a:rPr>
              <a:t>تواضعة</a:t>
            </a:r>
            <a:r>
              <a:rPr lang="ar-SA" sz="2000" b="1" dirty="0">
                <a:ea typeface="Calibri"/>
              </a:rPr>
              <a:t> في </a:t>
            </a:r>
            <a:r>
              <a:rPr lang="ar-SA" sz="2000" b="1" dirty="0" err="1">
                <a:ea typeface="Calibri"/>
              </a:rPr>
              <a:t>الماكل</a:t>
            </a:r>
            <a:r>
              <a:rPr lang="ar-SA" sz="2000" b="1" dirty="0">
                <a:ea typeface="Calibri"/>
              </a:rPr>
              <a:t> والملبس.</a:t>
            </a:r>
            <a:endParaRPr lang="en-US" sz="2000" b="1" dirty="0">
              <a:ea typeface="Calibri"/>
              <a:cs typeface="Arial"/>
            </a:endParaRPr>
          </a:p>
          <a:p>
            <a:pPr>
              <a:lnSpc>
                <a:spcPct val="115000"/>
              </a:lnSpc>
              <a:spcAft>
                <a:spcPts val="1000"/>
              </a:spcAft>
            </a:pPr>
            <a:r>
              <a:rPr lang="ar-SA" sz="2000" b="1" u="sng" dirty="0">
                <a:ea typeface="Calibri"/>
              </a:rPr>
              <a:t>اهم </a:t>
            </a:r>
            <a:r>
              <a:rPr lang="ar-SA" sz="2000" b="1" u="sng" dirty="0" err="1">
                <a:ea typeface="Calibri"/>
              </a:rPr>
              <a:t>الاراء</a:t>
            </a:r>
            <a:r>
              <a:rPr lang="ar-SA" sz="2000" b="1" u="sng" dirty="0">
                <a:ea typeface="Calibri"/>
              </a:rPr>
              <a:t> التربوية ل( سقراط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ضرورة تعليم المتعلمين كيف يفكرون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تنمية العقل بوصفة اهم جزء في الانسان.</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ضرورة ان تتلقى </a:t>
            </a:r>
            <a:r>
              <a:rPr lang="ar-SA" sz="2000" b="1" dirty="0" err="1">
                <a:ea typeface="Calibri"/>
              </a:rPr>
              <a:t>المراة</a:t>
            </a:r>
            <a:r>
              <a:rPr lang="ar-SA" sz="2000" b="1" dirty="0">
                <a:ea typeface="Calibri"/>
              </a:rPr>
              <a:t> برامج التربية كالرجل </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ضرورة اعتماد طريقة المناقشة وسيلة لتبادل المعلومات بين المتعلمين.</a:t>
            </a:r>
            <a:endParaRPr lang="en-US" sz="2000" b="1" dirty="0">
              <a:ea typeface="Calibri"/>
              <a:cs typeface="Arial"/>
            </a:endParaRPr>
          </a:p>
          <a:p>
            <a:pPr marL="342900" lvl="0" indent="-342900">
              <a:lnSpc>
                <a:spcPct val="115000"/>
              </a:lnSpc>
              <a:spcAft>
                <a:spcPts val="1000"/>
              </a:spcAft>
              <a:buFont typeface="+mj-lt"/>
              <a:buAutoNum type="arabicPeriod"/>
            </a:pPr>
            <a:r>
              <a:rPr lang="ar-SA" sz="2000" b="1" dirty="0">
                <a:ea typeface="Calibri"/>
              </a:rPr>
              <a:t>اكد على اهمية حفظ المتعلمين للتراث بما يتضمن من معارف وحقائق وفنون من جيل الى جيل .</a:t>
            </a:r>
            <a:endParaRPr lang="en-US" sz="2000" b="1" dirty="0">
              <a:ea typeface="Calibri"/>
              <a:cs typeface="Arial"/>
            </a:endParaRPr>
          </a:p>
        </p:txBody>
      </p:sp>
    </p:spTree>
    <p:extLst>
      <p:ext uri="{BB962C8B-B14F-4D97-AF65-F5344CB8AC3E}">
        <p14:creationId xmlns:p14="http://schemas.microsoft.com/office/powerpoint/2010/main" val="577472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929598"/>
            <a:ext cx="8280920" cy="4865306"/>
          </a:xfrm>
          <a:prstGeom prst="rect">
            <a:avLst/>
          </a:prstGeom>
        </p:spPr>
        <p:txBody>
          <a:bodyPr wrap="square">
            <a:spAutoFit/>
          </a:bodyPr>
          <a:lstStyle/>
          <a:p>
            <a:pPr lvl="0">
              <a:lnSpc>
                <a:spcPct val="115000"/>
              </a:lnSpc>
              <a:spcAft>
                <a:spcPts val="1000"/>
              </a:spcAft>
            </a:pPr>
            <a:r>
              <a:rPr lang="ar-IQ" sz="2400" b="1" u="sng" dirty="0" smtClean="0">
                <a:ea typeface="Calibri"/>
              </a:rPr>
              <a:t>2-</a:t>
            </a:r>
            <a:r>
              <a:rPr lang="ar-SA" sz="2400" b="1" u="sng" dirty="0" smtClean="0">
                <a:ea typeface="Calibri"/>
              </a:rPr>
              <a:t>افلاطون </a:t>
            </a:r>
            <a:r>
              <a:rPr lang="ar-SA" sz="2400" b="1" dirty="0">
                <a:ea typeface="Calibri"/>
              </a:rPr>
              <a:t>.</a:t>
            </a:r>
            <a:endParaRPr lang="en-US" sz="2400" b="1" dirty="0">
              <a:ea typeface="Calibri"/>
              <a:cs typeface="Arial"/>
            </a:endParaRPr>
          </a:p>
          <a:p>
            <a:pPr marL="457200">
              <a:lnSpc>
                <a:spcPct val="115000"/>
              </a:lnSpc>
              <a:spcAft>
                <a:spcPts val="1000"/>
              </a:spcAft>
            </a:pPr>
            <a:r>
              <a:rPr lang="ar-SA" sz="2400" b="1" u="sng" dirty="0">
                <a:ea typeface="Calibri"/>
              </a:rPr>
              <a:t>ولد في اثينا سنة ( 427 ) ق.م لعائلة </a:t>
            </a:r>
            <a:r>
              <a:rPr lang="ar-SA" sz="2400" b="1" dirty="0">
                <a:ea typeface="Calibri"/>
              </a:rPr>
              <a:t> ارستقراطية سمي بهذا الاسم لعرض كتفية تثقف </a:t>
            </a:r>
            <a:r>
              <a:rPr lang="ar-SA" sz="2400" b="1" dirty="0" err="1">
                <a:ea typeface="Calibri"/>
              </a:rPr>
              <a:t>كاحسن</a:t>
            </a:r>
            <a:r>
              <a:rPr lang="ar-SA" sz="2400" b="1" dirty="0">
                <a:ea typeface="Calibri"/>
              </a:rPr>
              <a:t> </a:t>
            </a:r>
            <a:r>
              <a:rPr lang="ar-SA" sz="2400" b="1" dirty="0" err="1">
                <a:ea typeface="Calibri"/>
              </a:rPr>
              <a:t>مايتثقف</a:t>
            </a:r>
            <a:r>
              <a:rPr lang="ar-SA" sz="2400" b="1" dirty="0">
                <a:ea typeface="Calibri"/>
              </a:rPr>
              <a:t> </a:t>
            </a:r>
            <a:r>
              <a:rPr lang="ar-SA" sz="2400" b="1" dirty="0" err="1">
                <a:ea typeface="Calibri"/>
              </a:rPr>
              <a:t>بةابناء</a:t>
            </a:r>
            <a:r>
              <a:rPr lang="ar-SA" sz="2400" b="1" dirty="0">
                <a:ea typeface="Calibri"/>
              </a:rPr>
              <a:t> الطبقة الراقية واظهر ميلا نحو الرياضيات واخذ الحكمة عن فيثاغورس  </a:t>
            </a:r>
            <a:r>
              <a:rPr lang="ar-SA" sz="2400" b="1" dirty="0" err="1">
                <a:ea typeface="Calibri"/>
              </a:rPr>
              <a:t>تاثر</a:t>
            </a:r>
            <a:r>
              <a:rPr lang="ar-SA" sz="2400" b="1" dirty="0">
                <a:ea typeface="Calibri"/>
              </a:rPr>
              <a:t> افلاطون بفكر استاذ ة سقراط  </a:t>
            </a:r>
            <a:r>
              <a:rPr lang="ar-SA" sz="2400" b="1" dirty="0" err="1">
                <a:ea typeface="Calibri"/>
              </a:rPr>
              <a:t>وفلسفتة</a:t>
            </a:r>
            <a:r>
              <a:rPr lang="ar-SA" sz="2400" b="1" dirty="0">
                <a:ea typeface="Calibri"/>
              </a:rPr>
              <a:t> الى درجة يصعب معها الفصل بين </a:t>
            </a:r>
            <a:r>
              <a:rPr lang="ar-SA" sz="2400" b="1" dirty="0" err="1">
                <a:ea typeface="Calibri"/>
              </a:rPr>
              <a:t>افكارة</a:t>
            </a:r>
            <a:r>
              <a:rPr lang="ar-SA" sz="2400" b="1" dirty="0">
                <a:ea typeface="Calibri"/>
              </a:rPr>
              <a:t> وافكار استاذة وكان </a:t>
            </a:r>
            <a:r>
              <a:rPr lang="ar-SA" sz="2400" b="1" dirty="0" err="1">
                <a:ea typeface="Calibri"/>
              </a:rPr>
              <a:t>لاعدام</a:t>
            </a:r>
            <a:r>
              <a:rPr lang="ar-SA" sz="2400" b="1" dirty="0">
                <a:ea typeface="Calibri"/>
              </a:rPr>
              <a:t> استاذة سقراط بالسم وقع كبير في نفسة حيث ظهر ذلك جليا في </a:t>
            </a:r>
            <a:r>
              <a:rPr lang="ar-SA" sz="2400" b="1" dirty="0" err="1">
                <a:ea typeface="Calibri"/>
              </a:rPr>
              <a:t>كتاباتة</a:t>
            </a:r>
            <a:r>
              <a:rPr lang="ar-SA" sz="2400" b="1" dirty="0">
                <a:ea typeface="Calibri"/>
              </a:rPr>
              <a:t> الاولى التي بينت </a:t>
            </a:r>
            <a:r>
              <a:rPr lang="ar-SA" sz="2400" b="1" dirty="0" err="1">
                <a:ea typeface="Calibri"/>
              </a:rPr>
              <a:t>سخطة</a:t>
            </a:r>
            <a:r>
              <a:rPr lang="ar-SA" sz="2400" b="1" dirty="0">
                <a:ea typeface="Calibri"/>
              </a:rPr>
              <a:t> على الحكومة ناك جعل سقراط معرفة الذات نقطة بداية في كل بحث فلسفي </a:t>
            </a:r>
            <a:r>
              <a:rPr lang="ar-SA" sz="2400" b="1" dirty="0" err="1">
                <a:ea typeface="Calibri"/>
              </a:rPr>
              <a:t>الاانة</a:t>
            </a:r>
            <a:r>
              <a:rPr lang="ar-SA" sz="2400" b="1" dirty="0">
                <a:ea typeface="Calibri"/>
              </a:rPr>
              <a:t> ارجع للفلسفة طابعها العام اذ جعلها تستوعب موضوعات الطبيعة وما وراها والنفس والاخلاق  والتربية وغيرها وهو يرى ان الانسان عالم صغير وجد على مثال العالم الكبير الذي يتكون من عالمين هما عالم الثبات وعالم التغير.</a:t>
            </a:r>
            <a:endParaRPr lang="en-US" sz="2400" b="1" dirty="0">
              <a:ea typeface="Calibri"/>
              <a:cs typeface="Arial"/>
            </a:endParaRPr>
          </a:p>
        </p:txBody>
      </p:sp>
    </p:spTree>
    <p:extLst>
      <p:ext uri="{BB962C8B-B14F-4D97-AF65-F5344CB8AC3E}">
        <p14:creationId xmlns:p14="http://schemas.microsoft.com/office/powerpoint/2010/main" val="61654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564644"/>
            <a:ext cx="7488832" cy="4557658"/>
          </a:xfrm>
          <a:prstGeom prst="rect">
            <a:avLst/>
          </a:prstGeom>
        </p:spPr>
        <p:txBody>
          <a:bodyPr wrap="square">
            <a:spAutoFit/>
          </a:bodyPr>
          <a:lstStyle/>
          <a:p>
            <a:pPr marL="457200">
              <a:lnSpc>
                <a:spcPct val="115000"/>
              </a:lnSpc>
              <a:spcAft>
                <a:spcPts val="1000"/>
              </a:spcAft>
            </a:pPr>
            <a:r>
              <a:rPr lang="ar-SA" sz="2400" b="1" u="sng" dirty="0">
                <a:ea typeface="Calibri"/>
              </a:rPr>
              <a:t>اهم </a:t>
            </a:r>
            <a:r>
              <a:rPr lang="ar-SA" sz="2400" b="1" u="sng" dirty="0" err="1">
                <a:ea typeface="Calibri"/>
              </a:rPr>
              <a:t>الاراء</a:t>
            </a:r>
            <a:r>
              <a:rPr lang="ar-SA" sz="2400" b="1" u="sng" dirty="0">
                <a:ea typeface="Calibri"/>
              </a:rPr>
              <a:t> التربوية ل ( افلاطون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اكد على </a:t>
            </a:r>
            <a:r>
              <a:rPr lang="ar-SA" sz="2400" b="1" dirty="0" err="1">
                <a:ea typeface="Calibri"/>
              </a:rPr>
              <a:t>مبداء</a:t>
            </a:r>
            <a:r>
              <a:rPr lang="ar-SA" sz="2400" b="1" dirty="0">
                <a:ea typeface="Calibri"/>
              </a:rPr>
              <a:t> </a:t>
            </a:r>
            <a:r>
              <a:rPr lang="ar-SA" sz="2400" b="1" dirty="0" err="1">
                <a:ea typeface="Calibri"/>
              </a:rPr>
              <a:t>تكافوء</a:t>
            </a:r>
            <a:r>
              <a:rPr lang="ar-SA" sz="2400" b="1" dirty="0">
                <a:ea typeface="Calibri"/>
              </a:rPr>
              <a:t> الفرص التعليمية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نادى </a:t>
            </a:r>
            <a:r>
              <a:rPr lang="ar-SA" sz="2400" b="1" dirty="0" err="1">
                <a:ea typeface="Calibri"/>
              </a:rPr>
              <a:t>بالزامية</a:t>
            </a:r>
            <a:r>
              <a:rPr lang="ar-SA" sz="2400" b="1" dirty="0">
                <a:ea typeface="Calibri"/>
              </a:rPr>
              <a:t> التعليم للبنين والبنات من سن السادسة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شدد على ضرورة الفصل بين الجنسين اثناء التعليم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ان هدف التربية هو تزويد العقل بكمية كبيرة من المعلومات لكي يقوى ويتدرب.</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اكد على ضرورة ان تكون التربية والتعليم </a:t>
            </a:r>
            <a:r>
              <a:rPr lang="ar-SA" sz="2400" b="1" dirty="0" err="1">
                <a:ea typeface="Calibri"/>
              </a:rPr>
              <a:t>للاطفال</a:t>
            </a:r>
            <a:r>
              <a:rPr lang="ar-SA" sz="2400" b="1" dirty="0">
                <a:ea typeface="Calibri"/>
              </a:rPr>
              <a:t> عن طريق الالعاب والاشياء المحببة لنفوسهم .</a:t>
            </a:r>
            <a:endParaRPr lang="en-US" sz="2400" b="1" dirty="0">
              <a:ea typeface="Calibri"/>
              <a:cs typeface="Arial"/>
            </a:endParaRPr>
          </a:p>
          <a:p>
            <a:pPr marL="457200">
              <a:lnSpc>
                <a:spcPct val="115000"/>
              </a:lnSpc>
              <a:spcAft>
                <a:spcPts val="1000"/>
              </a:spcAft>
            </a:pPr>
            <a:r>
              <a:rPr lang="ar-SA" dirty="0">
                <a:ea typeface="Calibri"/>
              </a:rPr>
              <a:t> </a:t>
            </a:r>
            <a:endParaRPr lang="en-US" sz="1400" dirty="0">
              <a:ea typeface="Calibri"/>
              <a:cs typeface="Arial"/>
            </a:endParaRPr>
          </a:p>
        </p:txBody>
      </p:sp>
    </p:spTree>
    <p:extLst>
      <p:ext uri="{BB962C8B-B14F-4D97-AF65-F5344CB8AC3E}">
        <p14:creationId xmlns:p14="http://schemas.microsoft.com/office/powerpoint/2010/main" val="2119305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354569"/>
            <a:ext cx="7920880" cy="6126805"/>
          </a:xfrm>
          <a:prstGeom prst="rect">
            <a:avLst/>
          </a:prstGeom>
        </p:spPr>
        <p:txBody>
          <a:bodyPr wrap="square">
            <a:spAutoFit/>
          </a:bodyPr>
          <a:lstStyle/>
          <a:p>
            <a:pPr lvl="0">
              <a:lnSpc>
                <a:spcPct val="115000"/>
              </a:lnSpc>
              <a:spcAft>
                <a:spcPts val="1000"/>
              </a:spcAft>
            </a:pPr>
            <a:r>
              <a:rPr lang="ar-IQ" sz="2400" b="1" dirty="0" smtClean="0">
                <a:ea typeface="Calibri"/>
              </a:rPr>
              <a:t>3-ا</a:t>
            </a:r>
            <a:r>
              <a:rPr lang="ar-SA" sz="2400" b="1" u="sng" dirty="0" err="1" smtClean="0">
                <a:ea typeface="Calibri"/>
              </a:rPr>
              <a:t>رسطو</a:t>
            </a:r>
            <a:r>
              <a:rPr lang="ar-SA" sz="2400" b="1" u="sng" dirty="0" smtClean="0">
                <a:ea typeface="Calibri"/>
              </a:rPr>
              <a:t> </a:t>
            </a:r>
            <a:r>
              <a:rPr lang="ar-SA" sz="2400" b="1" dirty="0">
                <a:ea typeface="Calibri"/>
              </a:rPr>
              <a:t>:</a:t>
            </a:r>
            <a:endParaRPr lang="en-US" sz="2400" b="1" dirty="0">
              <a:ea typeface="Calibri"/>
              <a:cs typeface="Arial"/>
            </a:endParaRPr>
          </a:p>
          <a:p>
            <a:pPr marL="457200">
              <a:lnSpc>
                <a:spcPct val="115000"/>
              </a:lnSpc>
              <a:spcAft>
                <a:spcPts val="1000"/>
              </a:spcAft>
            </a:pPr>
            <a:r>
              <a:rPr lang="ar-SA" sz="2400" b="1" dirty="0">
                <a:ea typeface="Calibri"/>
              </a:rPr>
              <a:t>فيلسوف يوناني قديم كان احد تلاميذ افلاطون ولد عام ( 384) ق.م مدينة </a:t>
            </a:r>
            <a:r>
              <a:rPr lang="ar-SA" sz="2400" b="1" dirty="0" err="1">
                <a:ea typeface="Calibri"/>
              </a:rPr>
              <a:t>ستاغيرا</a:t>
            </a:r>
            <a:r>
              <a:rPr lang="ar-SA" sz="2400" b="1" dirty="0">
                <a:ea typeface="Calibri"/>
              </a:rPr>
              <a:t> في شمال اليونان كان والدة طبيبا مقربا من البلاط المقدوني شغل عدة مناصب كان اهمها  قيامة بتعليم الاسكندر المقدوني وقد كان والدة </a:t>
            </a:r>
            <a:r>
              <a:rPr lang="ar-SA" sz="2400" b="1" dirty="0" err="1">
                <a:ea typeface="Calibri"/>
              </a:rPr>
              <a:t>تاثيرا</a:t>
            </a:r>
            <a:r>
              <a:rPr lang="ar-SA" sz="2400" b="1" dirty="0">
                <a:ea typeface="Calibri"/>
              </a:rPr>
              <a:t> كبيرا علية لدخول مجال التشريح ودراسة الكائنات الحية التي </a:t>
            </a:r>
            <a:r>
              <a:rPr lang="ar-SA" sz="2400" b="1" dirty="0" err="1">
                <a:ea typeface="Calibri"/>
              </a:rPr>
              <a:t>منحتة</a:t>
            </a:r>
            <a:r>
              <a:rPr lang="ar-SA" sz="2400" b="1" dirty="0">
                <a:ea typeface="Calibri"/>
              </a:rPr>
              <a:t> القدرة على الدقة والملاحظة والتحليل رحل ارسطو الى اثينا للالتحاق بمعهد افلاطون كطالب في البداية وكمدرس فيما بعد ومن ثم افتتح مدرسة خاصة </a:t>
            </a:r>
            <a:r>
              <a:rPr lang="ar-SA" sz="2400" b="1" dirty="0" err="1">
                <a:ea typeface="Calibri"/>
              </a:rPr>
              <a:t>بة</a:t>
            </a:r>
            <a:r>
              <a:rPr lang="ar-SA" sz="2400" b="1" dirty="0">
                <a:ea typeface="Calibri"/>
              </a:rPr>
              <a:t> في اثينا كتب ارسطو في مواضيع متعددة تشمل الفيزياء والشعر والمنطق وهو مبتدع علم الاخلاق الذي لازال من المواضيع التي لم يكف البشر عن مناقشتها مهما تقدمت العصور</a:t>
            </a:r>
            <a:r>
              <a:rPr lang="ar-SA" sz="2400" b="1" dirty="0" smtClean="0">
                <a:ea typeface="Calibri"/>
              </a:rPr>
              <a:t>.</a:t>
            </a:r>
            <a:endParaRPr lang="en-US" sz="2400" b="1" dirty="0">
              <a:ea typeface="Calibri"/>
              <a:cs typeface="Arial"/>
            </a:endParaRPr>
          </a:p>
          <a:p>
            <a:pPr marL="457200">
              <a:lnSpc>
                <a:spcPct val="115000"/>
              </a:lnSpc>
              <a:spcAft>
                <a:spcPts val="1000"/>
              </a:spcAft>
            </a:pPr>
            <a:r>
              <a:rPr lang="ar-SA" sz="2400" b="1" u="sng" dirty="0">
                <a:ea typeface="Calibri"/>
              </a:rPr>
              <a:t>اهم </a:t>
            </a:r>
            <a:r>
              <a:rPr lang="ar-SA" sz="2400" b="1" u="sng" dirty="0" err="1">
                <a:ea typeface="Calibri"/>
              </a:rPr>
              <a:t>الاراء</a:t>
            </a:r>
            <a:r>
              <a:rPr lang="ar-SA" sz="2400" b="1" u="sng" dirty="0">
                <a:ea typeface="Calibri"/>
              </a:rPr>
              <a:t> التربوية ل ( ارسطو ):</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اكد على اهمية الطريقة الا </a:t>
            </a:r>
            <a:r>
              <a:rPr lang="ar-SA" sz="2400" b="1" dirty="0" err="1">
                <a:ea typeface="Calibri"/>
              </a:rPr>
              <a:t>ستقرائية</a:t>
            </a:r>
            <a:r>
              <a:rPr lang="ar-SA" sz="2400" b="1" dirty="0">
                <a:ea typeface="Calibri"/>
              </a:rPr>
              <a:t> في التدريس.</a:t>
            </a:r>
            <a:endParaRPr lang="en-US" sz="2400" b="1" dirty="0">
              <a:ea typeface="Calibri"/>
              <a:cs typeface="Arial"/>
            </a:endParaRPr>
          </a:p>
          <a:p>
            <a:pPr marL="342900" lvl="0" indent="-342900">
              <a:lnSpc>
                <a:spcPct val="115000"/>
              </a:lnSpc>
              <a:spcAft>
                <a:spcPts val="1000"/>
              </a:spcAft>
              <a:buFont typeface="+mj-lt"/>
              <a:buAutoNum type="arabicPeriod"/>
            </a:pPr>
            <a:r>
              <a:rPr lang="ar-SA" sz="2400" b="1" dirty="0">
                <a:ea typeface="Calibri"/>
              </a:rPr>
              <a:t>تدريب المتعلم على التحليل واعطاء الاسباب والمبررات.</a:t>
            </a:r>
            <a:endParaRPr lang="en-US" sz="2400" b="1" dirty="0">
              <a:ea typeface="Calibri"/>
              <a:cs typeface="Arial"/>
            </a:endParaRPr>
          </a:p>
        </p:txBody>
      </p:sp>
    </p:spTree>
    <p:extLst>
      <p:ext uri="{BB962C8B-B14F-4D97-AF65-F5344CB8AC3E}">
        <p14:creationId xmlns:p14="http://schemas.microsoft.com/office/powerpoint/2010/main" val="1351303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1150"/>
            <a:ext cx="8352928" cy="6236579"/>
          </a:xfrm>
          <a:prstGeom prst="rect">
            <a:avLst/>
          </a:prstGeom>
        </p:spPr>
        <p:txBody>
          <a:bodyPr wrap="square">
            <a:spAutoFit/>
          </a:bodyPr>
          <a:lstStyle/>
          <a:p>
            <a:pPr lvl="0">
              <a:lnSpc>
                <a:spcPct val="115000"/>
              </a:lnSpc>
              <a:spcAft>
                <a:spcPts val="1000"/>
              </a:spcAft>
            </a:pPr>
            <a:r>
              <a:rPr lang="ar-IQ" sz="2400" b="1" dirty="0" smtClean="0">
                <a:ea typeface="Calibri"/>
              </a:rPr>
              <a:t>3-</a:t>
            </a:r>
            <a:r>
              <a:rPr lang="ar-SA" sz="2400" b="1" dirty="0" smtClean="0">
                <a:ea typeface="Calibri"/>
              </a:rPr>
              <a:t>وجوب </a:t>
            </a:r>
            <a:r>
              <a:rPr lang="ar-SA" sz="2400" b="1" dirty="0">
                <a:ea typeface="Calibri"/>
              </a:rPr>
              <a:t>مراعاة ميول الاطفال وتعدد الافكار وبالتالي تعدد برنامج التعليم .</a:t>
            </a:r>
            <a:endParaRPr lang="en-US" sz="2400" b="1" dirty="0">
              <a:ea typeface="Calibri"/>
              <a:cs typeface="Arial"/>
            </a:endParaRPr>
          </a:p>
          <a:p>
            <a:pPr lvl="0">
              <a:lnSpc>
                <a:spcPct val="115000"/>
              </a:lnSpc>
              <a:spcAft>
                <a:spcPts val="1000"/>
              </a:spcAft>
            </a:pPr>
            <a:r>
              <a:rPr lang="ar-IQ" sz="2400" b="1" dirty="0" smtClean="0">
                <a:ea typeface="Calibri"/>
              </a:rPr>
              <a:t>4-</a:t>
            </a:r>
            <a:r>
              <a:rPr lang="ar-SA" sz="2400" b="1" dirty="0" smtClean="0">
                <a:ea typeface="Calibri"/>
              </a:rPr>
              <a:t>ضرورة </a:t>
            </a:r>
            <a:r>
              <a:rPr lang="ar-SA" sz="2400" b="1" dirty="0">
                <a:ea typeface="Calibri"/>
              </a:rPr>
              <a:t>دعم المناهج والكتب المدرسية بالتجارب والوسائل التعليمية والرحلات .</a:t>
            </a:r>
            <a:endParaRPr lang="en-US" sz="2400" b="1" dirty="0">
              <a:ea typeface="Calibri"/>
              <a:cs typeface="Arial"/>
            </a:endParaRPr>
          </a:p>
          <a:p>
            <a:pPr lvl="0">
              <a:lnSpc>
                <a:spcPct val="115000"/>
              </a:lnSpc>
              <a:spcAft>
                <a:spcPts val="1000"/>
              </a:spcAft>
            </a:pPr>
            <a:r>
              <a:rPr lang="ar-IQ" sz="2400" b="1" dirty="0" smtClean="0">
                <a:ea typeface="Calibri"/>
              </a:rPr>
              <a:t>5-</a:t>
            </a:r>
            <a:r>
              <a:rPr lang="ar-SA" sz="2400" b="1" dirty="0" smtClean="0">
                <a:ea typeface="Calibri"/>
              </a:rPr>
              <a:t>اختيار </a:t>
            </a:r>
            <a:r>
              <a:rPr lang="ar-SA" sz="2400" b="1" dirty="0">
                <a:ea typeface="Calibri"/>
              </a:rPr>
              <a:t>المواد الدراسية التي تسمح للمتعلم بالوقوف على البنيان المادي والثقافي الاساسي للعلم الذي </a:t>
            </a:r>
            <a:r>
              <a:rPr lang="ar-SA" sz="2400" b="1" dirty="0" err="1">
                <a:ea typeface="Calibri"/>
              </a:rPr>
              <a:t>يعيشة</a:t>
            </a:r>
            <a:r>
              <a:rPr lang="ar-SA" sz="2400" b="1" dirty="0" smtClean="0">
                <a:ea typeface="Calibri"/>
              </a:rPr>
              <a:t>.</a:t>
            </a:r>
            <a:endParaRPr lang="en-US" sz="2400" b="1" dirty="0">
              <a:ea typeface="Calibri"/>
              <a:cs typeface="Arial"/>
            </a:endParaRPr>
          </a:p>
          <a:p>
            <a:pPr marL="457200">
              <a:lnSpc>
                <a:spcPct val="115000"/>
              </a:lnSpc>
              <a:spcAft>
                <a:spcPts val="1000"/>
              </a:spcAft>
            </a:pPr>
            <a:r>
              <a:rPr lang="ar-SA" sz="2400" b="1" u="sng" dirty="0">
                <a:ea typeface="Calibri"/>
              </a:rPr>
              <a:t>          خامسا الاصول الفلسفية للتربية:</a:t>
            </a:r>
            <a:endParaRPr lang="en-US" sz="2400" b="1" dirty="0">
              <a:ea typeface="Calibri"/>
              <a:cs typeface="Arial"/>
            </a:endParaRPr>
          </a:p>
          <a:p>
            <a:pPr marL="457200" indent="-277495">
              <a:lnSpc>
                <a:spcPct val="115000"/>
              </a:lnSpc>
              <a:spcAft>
                <a:spcPts val="1000"/>
              </a:spcAft>
            </a:pPr>
            <a:r>
              <a:rPr lang="ar-SA" sz="2400" b="1" u="sng" dirty="0">
                <a:ea typeface="Calibri"/>
              </a:rPr>
              <a:t>الفلسفة:</a:t>
            </a:r>
            <a:endParaRPr lang="en-US" sz="2400" b="1" dirty="0">
              <a:ea typeface="Calibri"/>
              <a:cs typeface="Arial"/>
            </a:endParaRPr>
          </a:p>
          <a:p>
            <a:r>
              <a:rPr lang="ar-SA" sz="2400" b="1" dirty="0">
                <a:ea typeface="Calibri"/>
              </a:rPr>
              <a:t>مصطلح يوناني الاصل مكون من كلمتين (</a:t>
            </a:r>
            <a:r>
              <a:rPr lang="en-US" sz="2400" b="1" dirty="0">
                <a:ea typeface="Calibri"/>
                <a:cs typeface="Arial"/>
              </a:rPr>
              <a:t>PHILO</a:t>
            </a:r>
            <a:r>
              <a:rPr lang="ar-IQ" sz="2400" b="1" dirty="0">
                <a:ea typeface="Calibri"/>
              </a:rPr>
              <a:t> ) بمعنى الحب و (</a:t>
            </a:r>
            <a:r>
              <a:rPr lang="en-US" sz="2400" b="1" dirty="0">
                <a:ea typeface="Calibri"/>
                <a:cs typeface="Arial"/>
              </a:rPr>
              <a:t>SOPHY</a:t>
            </a:r>
            <a:r>
              <a:rPr lang="ar-IQ" sz="2400" b="1" dirty="0">
                <a:ea typeface="Calibri"/>
              </a:rPr>
              <a:t> ) بمعنى الحكمة </a:t>
            </a:r>
            <a:r>
              <a:rPr lang="ar-IQ" sz="2400" b="1" dirty="0" err="1">
                <a:ea typeface="Calibri"/>
              </a:rPr>
              <a:t>فالفسفة</a:t>
            </a:r>
            <a:r>
              <a:rPr lang="ar-IQ" sz="2400" b="1" dirty="0">
                <a:ea typeface="Calibri"/>
              </a:rPr>
              <a:t> اذن هي حب الحكمة  وبالرغم من جاذبية هذا المفهوم للوهلة الاولى </a:t>
            </a:r>
            <a:r>
              <a:rPr lang="ar-IQ" sz="2400" b="1" dirty="0" err="1">
                <a:ea typeface="Calibri"/>
              </a:rPr>
              <a:t>الاان</a:t>
            </a:r>
            <a:r>
              <a:rPr lang="ar-IQ" sz="2400" b="1" dirty="0">
                <a:ea typeface="Calibri"/>
              </a:rPr>
              <a:t> الفلاسفة والمفكرين قد اختلفوا وتناقضوا في ماذا تعني محبة الحكمة ، ومازال هذا التناقض والاختلاف قائما منذ ان نشا هذا المصطلح الى يومنا هذا فالبعض يرى بانها علم دراسة السلوك الانساني في </a:t>
            </a:r>
            <a:r>
              <a:rPr lang="ar-IQ" sz="2400" b="1" dirty="0" err="1">
                <a:ea typeface="Calibri"/>
              </a:rPr>
              <a:t>علاقتة</a:t>
            </a:r>
            <a:r>
              <a:rPr lang="ar-IQ" sz="2400" b="1" dirty="0">
                <a:ea typeface="Calibri"/>
              </a:rPr>
              <a:t> بالكون من حولة وبعضهم يرى بانها مفهوم جامع بما </a:t>
            </a:r>
            <a:r>
              <a:rPr lang="ar-IQ" sz="2400" b="1" dirty="0" err="1">
                <a:ea typeface="Calibri"/>
              </a:rPr>
              <a:t>فية</a:t>
            </a:r>
            <a:r>
              <a:rPr lang="ar-IQ" sz="2400" b="1" dirty="0">
                <a:ea typeface="Calibri"/>
              </a:rPr>
              <a:t> من جماد وحيوان ونبات اما البعض الاخر فيرى بانها معظم الاسئلة الاساسية التي يمكن ان يسالها العقل البشري بشرط ان توثر الاجابة عن </a:t>
            </a:r>
            <a:r>
              <a:rPr lang="ar-IQ" sz="2400" b="1" dirty="0" err="1">
                <a:ea typeface="Calibri"/>
              </a:rPr>
              <a:t>هذة</a:t>
            </a:r>
            <a:r>
              <a:rPr lang="ar-IQ" sz="2400" b="1" dirty="0">
                <a:ea typeface="Calibri"/>
              </a:rPr>
              <a:t> الاسئلة في افكارنا</a:t>
            </a:r>
            <a:endParaRPr lang="ar-IQ" sz="2400" b="1" dirty="0"/>
          </a:p>
        </p:txBody>
      </p:sp>
    </p:spTree>
    <p:extLst>
      <p:ext uri="{BB962C8B-B14F-4D97-AF65-F5344CB8AC3E}">
        <p14:creationId xmlns:p14="http://schemas.microsoft.com/office/powerpoint/2010/main" val="301171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496944" cy="6331990"/>
          </a:xfrm>
          <a:prstGeom prst="rect">
            <a:avLst/>
          </a:prstGeom>
        </p:spPr>
        <p:txBody>
          <a:bodyPr wrap="square">
            <a:spAutoFit/>
          </a:bodyPr>
          <a:lstStyle/>
          <a:p>
            <a:pPr marL="457200" indent="-277495">
              <a:lnSpc>
                <a:spcPct val="115000"/>
              </a:lnSpc>
              <a:spcAft>
                <a:spcPts val="1000"/>
              </a:spcAft>
            </a:pPr>
            <a:r>
              <a:rPr lang="ar-IQ" sz="2400" b="1" dirty="0">
                <a:ea typeface="Calibri"/>
              </a:rPr>
              <a:t>وبصفة عامة فالفلسفة هي : اسلوب منهجي في التفكير في كل ما هو موجود يسعى الى المعرفة الاشياء حية وغير حية من حيث هي كل ، معتمدا في ذلك التحليل والتركيب والنقد </a:t>
            </a:r>
            <a:r>
              <a:rPr lang="ar-IQ" sz="2400" b="1" dirty="0" err="1">
                <a:ea typeface="Calibri"/>
              </a:rPr>
              <a:t>والتامل</a:t>
            </a:r>
            <a:r>
              <a:rPr lang="ar-IQ" sz="2400" b="1" dirty="0">
                <a:ea typeface="Calibri"/>
              </a:rPr>
              <a:t> </a:t>
            </a:r>
            <a:r>
              <a:rPr lang="ar-IQ" sz="2400" b="1" dirty="0" smtClean="0">
                <a:ea typeface="Calibri"/>
              </a:rPr>
              <a:t>.وعلى </a:t>
            </a:r>
            <a:r>
              <a:rPr lang="ar-IQ" sz="2400" b="1" dirty="0">
                <a:ea typeface="Calibri"/>
              </a:rPr>
              <a:t>هذا الفلسفة طبيعية وضرورية معا </a:t>
            </a:r>
            <a:r>
              <a:rPr lang="ar-IQ" sz="2400" b="1" dirty="0" err="1">
                <a:ea typeface="Calibri"/>
              </a:rPr>
              <a:t>للانسان</a:t>
            </a:r>
            <a:r>
              <a:rPr lang="ar-IQ" sz="2400" b="1" dirty="0">
                <a:ea typeface="Calibri"/>
              </a:rPr>
              <a:t> فنحن نبحث دوما عن </a:t>
            </a:r>
            <a:r>
              <a:rPr lang="ar-IQ" sz="2400" b="1" dirty="0" smtClean="0">
                <a:ea typeface="Calibri"/>
              </a:rPr>
              <a:t>هيكل </a:t>
            </a:r>
            <a:r>
              <a:rPr lang="ar-IQ" sz="2400" b="1" dirty="0">
                <a:ea typeface="Calibri"/>
              </a:rPr>
              <a:t>شامل تحضا </a:t>
            </a:r>
            <a:r>
              <a:rPr lang="ar-IQ" sz="2400" b="1" dirty="0" err="1">
                <a:ea typeface="Calibri"/>
              </a:rPr>
              <a:t>فية</a:t>
            </a:r>
            <a:r>
              <a:rPr lang="ar-IQ" sz="2400" b="1" dirty="0">
                <a:ea typeface="Calibri"/>
              </a:rPr>
              <a:t> مكتشفاتنا المتفرقة بمغزى كلي عام  وليست الفلسفة فرعا من فروع المعرفة فحسب شانها شان الفن والعلم والتاريخ ... بل انها تضم ايضا وبالفعل تلك الفروع في ابعادها النظرية والمعرفية والمنهجية وتسعى الى انشاء صلات فيما بينها </a:t>
            </a:r>
            <a:r>
              <a:rPr lang="ar-IQ" sz="2400" b="1" dirty="0" smtClean="0">
                <a:ea typeface="Calibri"/>
              </a:rPr>
              <a:t>.</a:t>
            </a:r>
            <a:endParaRPr lang="en-US" sz="2400" b="1" dirty="0">
              <a:ea typeface="Calibri"/>
              <a:cs typeface="Arial"/>
            </a:endParaRPr>
          </a:p>
          <a:p>
            <a:pPr marL="342900" lvl="0" indent="-342900">
              <a:lnSpc>
                <a:spcPct val="115000"/>
              </a:lnSpc>
              <a:spcAft>
                <a:spcPts val="1000"/>
              </a:spcAft>
              <a:buFont typeface="+mj-cs"/>
              <a:buAutoNum type="arabic1Minus"/>
            </a:pPr>
            <a:r>
              <a:rPr lang="ar-IQ" sz="2400" b="1" u="sng" dirty="0">
                <a:ea typeface="Calibri"/>
              </a:rPr>
              <a:t>معنى فلسفة التربية :</a:t>
            </a:r>
            <a:endParaRPr lang="en-US" sz="2400" b="1" dirty="0">
              <a:ea typeface="Calibri"/>
              <a:cs typeface="Arial"/>
            </a:endParaRPr>
          </a:p>
          <a:p>
            <a:r>
              <a:rPr lang="ar-IQ" sz="2400" b="1" dirty="0">
                <a:ea typeface="Calibri"/>
              </a:rPr>
              <a:t>الى جانب اهتماماتها الخاصة تنظر الفلسفة في الافتراضات  الاساسية لفروع المعرفة الاخرى فعندما </a:t>
            </a:r>
            <a:r>
              <a:rPr lang="ar-IQ" sz="2400" b="1" dirty="0" err="1">
                <a:ea typeface="Calibri"/>
              </a:rPr>
              <a:t>توجة</a:t>
            </a:r>
            <a:r>
              <a:rPr lang="ar-IQ" sz="2400" b="1" dirty="0">
                <a:ea typeface="Calibri"/>
              </a:rPr>
              <a:t> الفلسفة اهتمامها الى العلوم نحصل على فلسفة العلوم وعندما تفحص او تمتحن الفلسفة المفهومات الاساسية للقانون نحصل على فلسفة القانون وعندما تتناول الفلسفة التربية نحصل على فلسفة التربية وعلى نحو ما نحاول الفلسفة ان تفهم الواقع ككل </a:t>
            </a:r>
            <a:r>
              <a:rPr lang="ar-IQ" sz="2400" b="1" dirty="0" err="1">
                <a:ea typeface="Calibri"/>
              </a:rPr>
              <a:t>بتفسيرة</a:t>
            </a:r>
            <a:r>
              <a:rPr lang="ar-IQ" sz="2400" b="1" dirty="0">
                <a:ea typeface="Calibri"/>
              </a:rPr>
              <a:t> </a:t>
            </a:r>
            <a:r>
              <a:rPr lang="ar-IQ" sz="2400" b="1" dirty="0" err="1">
                <a:ea typeface="Calibri"/>
              </a:rPr>
              <a:t>باعم</a:t>
            </a:r>
            <a:r>
              <a:rPr lang="ar-IQ" sz="2400" b="1" dirty="0">
                <a:ea typeface="Calibri"/>
              </a:rPr>
              <a:t> اسلوب واشدة منهجية كذلك تسعى فلسفة التربية الى فهم التربية في كليتها الاجمالية وتفسيرها بواسطة مفهومات عامة تتولى اخيارنا للغايات والسياسات التربوية</a:t>
            </a:r>
            <a:endParaRPr lang="ar-IQ" sz="2400" b="1" dirty="0"/>
          </a:p>
        </p:txBody>
      </p:sp>
    </p:spTree>
    <p:extLst>
      <p:ext uri="{BB962C8B-B14F-4D97-AF65-F5344CB8AC3E}">
        <p14:creationId xmlns:p14="http://schemas.microsoft.com/office/powerpoint/2010/main" val="2108480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7848871" cy="5262979"/>
          </a:xfrm>
          <a:prstGeom prst="rect">
            <a:avLst/>
          </a:prstGeom>
        </p:spPr>
        <p:txBody>
          <a:bodyPr wrap="square">
            <a:spAutoFit/>
          </a:bodyPr>
          <a:lstStyle/>
          <a:p>
            <a:r>
              <a:rPr lang="ar-IQ" sz="2400" b="1" dirty="0">
                <a:ea typeface="Calibri"/>
              </a:rPr>
              <a:t>ان التربية تركز على القضايا التي تعالجها والتي تدور حول طبيعة الانسان والمجتمع والحياة والعلاقة بينهما والمربون يثيرون كثيرا من القضايا التي تعالجها الفلسفة مثل طبيعة الانسان الذي يقوم </a:t>
            </a:r>
            <a:r>
              <a:rPr lang="ar-IQ" sz="2400" b="1" dirty="0" err="1">
                <a:ea typeface="Calibri"/>
              </a:rPr>
              <a:t>بتربيتة</a:t>
            </a:r>
            <a:r>
              <a:rPr lang="ar-IQ" sz="2400" b="1" dirty="0">
                <a:ea typeface="Calibri"/>
              </a:rPr>
              <a:t> وطبيعة الحياة التي نود ان تقودنا التربية اليها وطبيعة المجتمع البشري وطبيعة </a:t>
            </a:r>
            <a:r>
              <a:rPr lang="ar-IQ" sz="2400" b="1" dirty="0" err="1">
                <a:ea typeface="Calibri"/>
              </a:rPr>
              <a:t>المفايهم</a:t>
            </a:r>
            <a:r>
              <a:rPr lang="ar-IQ" sz="2400" b="1" dirty="0">
                <a:ea typeface="Calibri"/>
              </a:rPr>
              <a:t> والقيم التي نتطلع اليها لذلك فالتربية </a:t>
            </a:r>
            <a:r>
              <a:rPr lang="ar-IQ" sz="2400" b="1" dirty="0" err="1">
                <a:ea typeface="Calibri"/>
              </a:rPr>
              <a:t>لايمكن</a:t>
            </a:r>
            <a:r>
              <a:rPr lang="ar-IQ" sz="2400" b="1" dirty="0">
                <a:ea typeface="Calibri"/>
              </a:rPr>
              <a:t> لها ان تنمو وتكتمل التطور مالم تستند الى فكر فلسفي </a:t>
            </a:r>
            <a:r>
              <a:rPr lang="ar-IQ" sz="2400" b="1" dirty="0" err="1">
                <a:ea typeface="Calibri"/>
              </a:rPr>
              <a:t>يغذيها</a:t>
            </a:r>
            <a:r>
              <a:rPr lang="ar-IQ" sz="2400" b="1" dirty="0">
                <a:ea typeface="Calibri"/>
              </a:rPr>
              <a:t> بالجد والابتكار والابداع في عالم يسابق العلم </a:t>
            </a:r>
            <a:r>
              <a:rPr lang="ar-IQ" sz="2400" b="1" dirty="0" err="1">
                <a:ea typeface="Calibri"/>
              </a:rPr>
              <a:t>ومنجزاتة</a:t>
            </a:r>
            <a:r>
              <a:rPr lang="ar-IQ" sz="2400" b="1" dirty="0">
                <a:ea typeface="Calibri"/>
              </a:rPr>
              <a:t> للفكر </a:t>
            </a:r>
            <a:r>
              <a:rPr lang="ar-IQ" sz="2400" b="1" dirty="0" err="1">
                <a:ea typeface="Calibri"/>
              </a:rPr>
              <a:t>وتطلعاتة</a:t>
            </a:r>
            <a:r>
              <a:rPr lang="ar-IQ" sz="2400" b="1" dirty="0">
                <a:ea typeface="Calibri"/>
              </a:rPr>
              <a:t> . لفلسفة التربية تعريفات عدة فمنهم من يعرفها بانها ( الجهد المقصود لتطبيق الفكر الفلسفي في ميدان التربية شانها شان الفلسفة العامة من حيث انها </a:t>
            </a:r>
            <a:r>
              <a:rPr lang="ar-IQ" sz="2400" b="1" dirty="0" err="1">
                <a:ea typeface="Calibri"/>
              </a:rPr>
              <a:t>تاملية</a:t>
            </a:r>
            <a:r>
              <a:rPr lang="ar-IQ" sz="2400" b="1" dirty="0">
                <a:ea typeface="Calibri"/>
              </a:rPr>
              <a:t> وناقدة وتحليلية  ومنهم  من يقول انها( ذلك الميدان الذي يبحث في المشكلات الفلسفية والاجتماعية من الزاوية التربوية ويبحث المشكلات التربوية فلسفيا واجتماعيا ) وهناك من يقول انها ( تطبيق النظرة الفلسفية والطريقة الفلسفية في ميدان الخبرة الانسانية الذي </a:t>
            </a:r>
            <a:r>
              <a:rPr lang="ar-IQ" sz="2400" b="1" dirty="0" err="1">
                <a:ea typeface="Calibri"/>
              </a:rPr>
              <a:t>نسمية</a:t>
            </a:r>
            <a:r>
              <a:rPr lang="ar-IQ" sz="2400" b="1" dirty="0">
                <a:ea typeface="Calibri"/>
              </a:rPr>
              <a:t> التربية ) ففلسفة التربية اذن تتضمن تطبيق التفكير الفلسفي على ميدان التربية في مجال الخبرة الانسانية وبذلك تصبح الفلسفة كما يقول جون ديوي </a:t>
            </a:r>
            <a:endParaRPr lang="ar-IQ" sz="2400" b="1" dirty="0"/>
          </a:p>
        </p:txBody>
      </p:sp>
    </p:spTree>
    <p:extLst>
      <p:ext uri="{BB962C8B-B14F-4D97-AF65-F5344CB8AC3E}">
        <p14:creationId xmlns:p14="http://schemas.microsoft.com/office/powerpoint/2010/main" val="1722183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1129</Words>
  <Application>Microsoft Office PowerPoint</Application>
  <PresentationFormat>عرض على الشاشة (3:4)‏</PresentationFormat>
  <Paragraphs>55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2</cp:revision>
  <dcterms:created xsi:type="dcterms:W3CDTF">2020-05-11T11:56:26Z</dcterms:created>
  <dcterms:modified xsi:type="dcterms:W3CDTF">2020-05-11T12:13:13Z</dcterms:modified>
</cp:coreProperties>
</file>