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11/9/2020</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96DFF08F-DC6B-4601-B491-B0F83F6DD2DA}" type="datetimeFigureOut">
              <a:rPr lang="en-US" dirty="0"/>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96DFF08F-DC6B-4601-B491-B0F83F6DD2DA}" type="datetimeFigureOut">
              <a:rPr lang="en-US" dirty="0"/>
              <a:t>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96DFF08F-DC6B-4601-B491-B0F83F6DD2DA}" type="datetimeFigureOut">
              <a:rPr lang="en-US" dirty="0"/>
              <a:t>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11/9/2020</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r" defTabSz="914400" rtl="1"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60607" y="4095482"/>
            <a:ext cx="11565229" cy="2356833"/>
          </a:xfrm>
        </p:spPr>
        <p:txBody>
          <a:bodyPr>
            <a:normAutofit lnSpcReduction="10000"/>
          </a:bodyPr>
          <a:lstStyle/>
          <a:p>
            <a:r>
              <a:rPr lang="ar-IQ" b="1" u="sng" dirty="0">
                <a:solidFill>
                  <a:schemeClr val="tx1"/>
                </a:solidFill>
              </a:rPr>
              <a:t>اولا / علم النفس</a:t>
            </a:r>
            <a:endParaRPr lang="en-US" dirty="0">
              <a:solidFill>
                <a:schemeClr val="tx1"/>
              </a:solidFill>
            </a:endParaRPr>
          </a:p>
          <a:p>
            <a:r>
              <a:rPr lang="ar-IQ" dirty="0">
                <a:solidFill>
                  <a:schemeClr val="tx1"/>
                </a:solidFill>
              </a:rPr>
              <a:t> </a:t>
            </a:r>
            <a:endParaRPr lang="en-US" dirty="0">
              <a:solidFill>
                <a:schemeClr val="tx1"/>
              </a:solidFill>
            </a:endParaRPr>
          </a:p>
          <a:p>
            <a:r>
              <a:rPr lang="ar-IQ" dirty="0">
                <a:solidFill>
                  <a:schemeClr val="tx1"/>
                </a:solidFill>
              </a:rPr>
              <a:t>نظرة تاريخية موجزة </a:t>
            </a:r>
            <a:endParaRPr lang="en-US" dirty="0">
              <a:solidFill>
                <a:schemeClr val="tx1"/>
              </a:solidFill>
            </a:endParaRPr>
          </a:p>
          <a:p>
            <a:r>
              <a:rPr lang="ar-IQ" dirty="0">
                <a:solidFill>
                  <a:schemeClr val="tx1"/>
                </a:solidFill>
              </a:rPr>
              <a:t>يرى العلماء ان جذور علم النفس تأتي من موضوعين هما الفلسفة والفسيولوجيا وكلمة ( </a:t>
            </a:r>
            <a:r>
              <a:rPr lang="en-US" dirty="0" err="1">
                <a:solidFill>
                  <a:schemeClr val="tx1"/>
                </a:solidFill>
              </a:rPr>
              <a:t>psyshohogie</a:t>
            </a:r>
            <a:r>
              <a:rPr lang="ar-IQ" dirty="0">
                <a:solidFill>
                  <a:schemeClr val="tx1"/>
                </a:solidFill>
              </a:rPr>
              <a:t> )  تأتي من الكلمة اليونانية ( </a:t>
            </a:r>
            <a:r>
              <a:rPr lang="en-US" dirty="0">
                <a:solidFill>
                  <a:schemeClr val="tx1"/>
                </a:solidFill>
              </a:rPr>
              <a:t>psyche</a:t>
            </a:r>
            <a:r>
              <a:rPr lang="ar-IQ" dirty="0">
                <a:solidFill>
                  <a:schemeClr val="tx1"/>
                </a:solidFill>
              </a:rPr>
              <a:t> ) والتي تعني الروح و( </a:t>
            </a:r>
            <a:r>
              <a:rPr lang="en-US" dirty="0">
                <a:solidFill>
                  <a:schemeClr val="tx1"/>
                </a:solidFill>
              </a:rPr>
              <a:t>logos</a:t>
            </a:r>
            <a:r>
              <a:rPr lang="ar-IQ" dirty="0">
                <a:solidFill>
                  <a:schemeClr val="tx1"/>
                </a:solidFill>
              </a:rPr>
              <a:t> ) وتعني العلم وفي القرن السادس عشر كان معنى علم النفس </a:t>
            </a:r>
            <a:endParaRPr lang="en-US" dirty="0">
              <a:solidFill>
                <a:schemeClr val="tx1"/>
              </a:solidFill>
            </a:endParaRPr>
          </a:p>
          <a:p>
            <a:endParaRPr lang="ar-IQ" dirty="0"/>
          </a:p>
        </p:txBody>
      </p:sp>
      <p:sp>
        <p:nvSpPr>
          <p:cNvPr id="4" name="عنوان 3"/>
          <p:cNvSpPr>
            <a:spLocks noGrp="1"/>
          </p:cNvSpPr>
          <p:nvPr>
            <p:ph type="ctrTitle"/>
          </p:nvPr>
        </p:nvSpPr>
        <p:spPr>
          <a:xfrm>
            <a:off x="1109979" y="347730"/>
            <a:ext cx="10699947" cy="3142445"/>
          </a:xfrm>
        </p:spPr>
        <p:txBody>
          <a:bodyPr>
            <a:normAutofit fontScale="90000"/>
          </a:bodyPr>
          <a:lstStyle/>
          <a:p>
            <a:pPr algn="r"/>
            <a:r>
              <a:rPr lang="ar-IQ" sz="2000" dirty="0" smtClean="0">
                <a:solidFill>
                  <a:schemeClr val="tx1"/>
                </a:solidFill>
              </a:rPr>
              <a:t>جامعة ديالى </a:t>
            </a:r>
            <a:br>
              <a:rPr lang="ar-IQ" sz="2000" dirty="0" smtClean="0">
                <a:solidFill>
                  <a:schemeClr val="tx1"/>
                </a:solidFill>
              </a:rPr>
            </a:br>
            <a:r>
              <a:rPr lang="ar-IQ" sz="2000" dirty="0" smtClean="0">
                <a:solidFill>
                  <a:schemeClr val="tx1"/>
                </a:solidFill>
              </a:rPr>
              <a:t>كلية التربية الأساسية </a:t>
            </a:r>
            <a:br>
              <a:rPr lang="ar-IQ" sz="2000" dirty="0" smtClean="0">
                <a:solidFill>
                  <a:schemeClr val="tx1"/>
                </a:solidFill>
              </a:rPr>
            </a:br>
            <a:r>
              <a:rPr lang="ar-IQ" sz="2000" dirty="0" smtClean="0">
                <a:solidFill>
                  <a:schemeClr val="tx1"/>
                </a:solidFill>
              </a:rPr>
              <a:t>قسم التاريخ </a:t>
            </a:r>
            <a:br>
              <a:rPr lang="ar-IQ" sz="2000" dirty="0" smtClean="0">
                <a:solidFill>
                  <a:schemeClr val="tx1"/>
                </a:solidFill>
              </a:rPr>
            </a:br>
            <a:r>
              <a:rPr lang="ar-IQ" sz="2000" dirty="0" smtClean="0">
                <a:solidFill>
                  <a:schemeClr val="tx1"/>
                </a:solidFill>
              </a:rPr>
              <a:t>المادة : علم النفس العام </a:t>
            </a:r>
            <a:br>
              <a:rPr lang="ar-IQ" sz="2000" dirty="0" smtClean="0">
                <a:solidFill>
                  <a:schemeClr val="tx1"/>
                </a:solidFill>
              </a:rPr>
            </a:br>
            <a:r>
              <a:rPr lang="ar-IQ" sz="2000" dirty="0">
                <a:solidFill>
                  <a:schemeClr val="tx1"/>
                </a:solidFill>
              </a:rPr>
              <a:t/>
            </a:r>
            <a:br>
              <a:rPr lang="ar-IQ" sz="2000" dirty="0">
                <a:solidFill>
                  <a:schemeClr val="tx1"/>
                </a:solidFill>
              </a:rPr>
            </a:br>
            <a:r>
              <a:rPr lang="ar-IQ" sz="2000" dirty="0" smtClean="0"/>
              <a:t/>
            </a:r>
            <a:br>
              <a:rPr lang="ar-IQ" sz="2000" dirty="0" smtClean="0"/>
            </a:br>
            <a:r>
              <a:rPr lang="ar-IQ" sz="2000" dirty="0"/>
              <a:t/>
            </a:r>
            <a:br>
              <a:rPr lang="ar-IQ" sz="2000" dirty="0"/>
            </a:br>
            <a:r>
              <a:rPr lang="ar-IQ" sz="2000" dirty="0" smtClean="0"/>
              <a:t/>
            </a:r>
            <a:br>
              <a:rPr lang="ar-IQ" sz="2000" dirty="0" smtClean="0"/>
            </a:br>
            <a:r>
              <a:rPr lang="ar-IQ" sz="2000" dirty="0"/>
              <a:t/>
            </a:r>
            <a:br>
              <a:rPr lang="ar-IQ" sz="2000" dirty="0"/>
            </a:br>
            <a:r>
              <a:rPr lang="ar-IQ" sz="2000" dirty="0" smtClean="0"/>
              <a:t/>
            </a:r>
            <a:br>
              <a:rPr lang="ar-IQ" sz="2000" dirty="0" smtClean="0"/>
            </a:br>
            <a:r>
              <a:rPr lang="ar-IQ" sz="2000" dirty="0" smtClean="0"/>
              <a:t>                                                        </a:t>
            </a:r>
            <a:r>
              <a:rPr lang="ar-IQ" sz="2000" dirty="0" smtClean="0">
                <a:solidFill>
                  <a:schemeClr val="tx1"/>
                </a:solidFill>
              </a:rPr>
              <a:t>ا.م هناء إبراهيم محمد يوسف</a:t>
            </a:r>
            <a:r>
              <a:rPr lang="ar-IQ" sz="2000" dirty="0">
                <a:solidFill>
                  <a:schemeClr val="tx1"/>
                </a:solidFill>
              </a:rPr>
              <a:t/>
            </a:r>
            <a:br>
              <a:rPr lang="ar-IQ" sz="2000" dirty="0">
                <a:solidFill>
                  <a:schemeClr val="tx1"/>
                </a:solidFill>
              </a:rPr>
            </a:br>
            <a:endParaRPr lang="ar-IQ" sz="2000" dirty="0">
              <a:solidFill>
                <a:schemeClr val="tx1"/>
              </a:solidFill>
            </a:endParaRPr>
          </a:p>
        </p:txBody>
      </p:sp>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607" y="463639"/>
            <a:ext cx="2176531" cy="2756080"/>
          </a:xfrm>
          <a:prstGeom prst="rect">
            <a:avLst/>
          </a:prstGeom>
        </p:spPr>
      </p:pic>
    </p:spTree>
    <p:extLst>
      <p:ext uri="{BB962C8B-B14F-4D97-AF65-F5344CB8AC3E}">
        <p14:creationId xmlns:p14="http://schemas.microsoft.com/office/powerpoint/2010/main" val="19462418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3000" y="609600"/>
            <a:ext cx="9875520" cy="927100"/>
          </a:xfrm>
        </p:spPr>
        <p:txBody>
          <a:bodyPr/>
          <a:lstStyle/>
          <a:p>
            <a:pPr algn="ctr"/>
            <a:r>
              <a:rPr lang="ar-IQ" dirty="0" smtClean="0">
                <a:solidFill>
                  <a:schemeClr val="tx1"/>
                </a:solidFill>
              </a:rPr>
              <a:t>نهاية المحاضرة </a:t>
            </a:r>
            <a:endParaRPr lang="ar-IQ" dirty="0">
              <a:solidFill>
                <a:schemeClr val="tx1"/>
              </a:solidFill>
            </a:endParaRPr>
          </a:p>
        </p:txBody>
      </p:sp>
      <p:sp>
        <p:nvSpPr>
          <p:cNvPr id="3" name="عنصر نائب للمحتوى 2"/>
          <p:cNvSpPr>
            <a:spLocks noGrp="1"/>
          </p:cNvSpPr>
          <p:nvPr>
            <p:ph idx="1"/>
          </p:nvPr>
        </p:nvSpPr>
        <p:spPr/>
        <p:txBody>
          <a:bodyPr>
            <a:normAutofit/>
          </a:bodyPr>
          <a:lstStyle/>
          <a:p>
            <a:pPr algn="ctr"/>
            <a:endParaRPr lang="ar-IQ" sz="5400" smtClean="0">
              <a:solidFill>
                <a:schemeClr val="tx1"/>
              </a:solidFill>
            </a:endParaRPr>
          </a:p>
          <a:p>
            <a:pPr algn="ctr"/>
            <a:r>
              <a:rPr lang="ar-IQ" sz="5400" smtClean="0">
                <a:solidFill>
                  <a:schemeClr val="tx1"/>
                </a:solidFill>
              </a:rPr>
              <a:t>السلام </a:t>
            </a:r>
            <a:r>
              <a:rPr lang="ar-IQ" sz="5400" dirty="0" smtClean="0">
                <a:solidFill>
                  <a:schemeClr val="tx1"/>
                </a:solidFill>
              </a:rPr>
              <a:t>عليكم ورحمة الله وبركاته</a:t>
            </a:r>
            <a:endParaRPr lang="ar-IQ" sz="5400" dirty="0">
              <a:solidFill>
                <a:schemeClr val="tx1"/>
              </a:solidFill>
            </a:endParaRPr>
          </a:p>
        </p:txBody>
      </p:sp>
    </p:spTree>
    <p:extLst>
      <p:ext uri="{BB962C8B-B14F-4D97-AF65-F5344CB8AC3E}">
        <p14:creationId xmlns:p14="http://schemas.microsoft.com/office/powerpoint/2010/main" val="116478624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3000" y="609600"/>
            <a:ext cx="9875520" cy="601014"/>
          </a:xfrm>
        </p:spPr>
        <p:txBody>
          <a:bodyPr>
            <a:normAutofit/>
          </a:bodyPr>
          <a:lstStyle/>
          <a:p>
            <a:pPr algn="ctr"/>
            <a:r>
              <a:rPr lang="ar-IQ" sz="2200" b="1" u="sng" dirty="0" smtClean="0">
                <a:solidFill>
                  <a:schemeClr val="tx1"/>
                </a:solidFill>
                <a:latin typeface="+mn-lt"/>
                <a:ea typeface="+mn-ea"/>
                <a:cs typeface="+mn-cs"/>
              </a:rPr>
              <a:t>علم النفس العام</a:t>
            </a:r>
            <a:endParaRPr lang="ar-IQ" sz="2200" b="1" u="sng" dirty="0">
              <a:solidFill>
                <a:schemeClr val="tx1"/>
              </a:solidFill>
              <a:latin typeface="+mn-lt"/>
              <a:ea typeface="+mn-ea"/>
              <a:cs typeface="+mn-cs"/>
            </a:endParaRPr>
          </a:p>
        </p:txBody>
      </p:sp>
      <p:sp>
        <p:nvSpPr>
          <p:cNvPr id="3" name="عنصر نائب للمحتوى 2"/>
          <p:cNvSpPr>
            <a:spLocks noGrp="1"/>
          </p:cNvSpPr>
          <p:nvPr>
            <p:ph idx="1"/>
          </p:nvPr>
        </p:nvSpPr>
        <p:spPr>
          <a:xfrm>
            <a:off x="425004" y="1300766"/>
            <a:ext cx="11333408" cy="5125792"/>
          </a:xfrm>
        </p:spPr>
        <p:txBody>
          <a:bodyPr>
            <a:normAutofit/>
          </a:bodyPr>
          <a:lstStyle/>
          <a:p>
            <a:pPr algn="just"/>
            <a:r>
              <a:rPr lang="ar-IQ" sz="4000" dirty="0">
                <a:solidFill>
                  <a:schemeClr val="tx1"/>
                </a:solidFill>
              </a:rPr>
              <a:t>العلم الذي يدرس الروح او الذي يدرس العقل ولذلك يدرس التميز بين هذا الاصطلاح وعلم دراسة الجسد ( الطب ) ومنذ بداية القرن الثامن عشر زاد استعمال هذا الاصطلاح سيكولوجيا واصبح منتشرا اما بداية علم النفس كعلم مستقل فتعود الى عام ( 1879) حين انشأ العالم الاماني (فونت ) اول مختبر للدراسات النفسية التجريبية في جامعة ليبزك بألمانيا وهو اول مختبر مزود بأجهزة خاصة لإجراء التجارب على الحواس المختلفة من سمع وبصر ولمس </a:t>
            </a:r>
          </a:p>
        </p:txBody>
      </p:sp>
    </p:spTree>
    <p:extLst>
      <p:ext uri="{BB962C8B-B14F-4D97-AF65-F5344CB8AC3E}">
        <p14:creationId xmlns:p14="http://schemas.microsoft.com/office/powerpoint/2010/main" val="41289085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3000" y="609600"/>
            <a:ext cx="9875520" cy="665408"/>
          </a:xfrm>
        </p:spPr>
        <p:txBody>
          <a:bodyPr>
            <a:normAutofit fontScale="90000"/>
          </a:bodyPr>
          <a:lstStyle/>
          <a:p>
            <a:pPr algn="ctr"/>
            <a:r>
              <a:rPr lang="ar-IQ" b="1" dirty="0" smtClean="0">
                <a:solidFill>
                  <a:schemeClr val="tx1"/>
                </a:solidFill>
              </a:rPr>
              <a:t>علم النفس العام</a:t>
            </a:r>
            <a:endParaRPr lang="ar-IQ" b="1" dirty="0">
              <a:solidFill>
                <a:schemeClr val="tx1"/>
              </a:solidFill>
            </a:endParaRPr>
          </a:p>
        </p:txBody>
      </p:sp>
      <p:sp>
        <p:nvSpPr>
          <p:cNvPr id="3" name="عنصر نائب للمحتوى 2"/>
          <p:cNvSpPr>
            <a:spLocks noGrp="1"/>
          </p:cNvSpPr>
          <p:nvPr>
            <p:ph idx="1"/>
          </p:nvPr>
        </p:nvSpPr>
        <p:spPr>
          <a:xfrm>
            <a:off x="463640" y="1468192"/>
            <a:ext cx="11281892" cy="5100033"/>
          </a:xfrm>
        </p:spPr>
        <p:txBody>
          <a:bodyPr/>
          <a:lstStyle/>
          <a:p>
            <a:pPr algn="just"/>
            <a:r>
              <a:rPr lang="ar-IQ" sz="3200" dirty="0">
                <a:solidFill>
                  <a:schemeClr val="tx1"/>
                </a:solidFill>
              </a:rPr>
              <a:t>وكذلك على كيفية التذكر والتعلم والتفكير والانتباه وقياس سرعة النبض والتنفس في حالات الانفعال يمكن ان تدرس دراسة موضوعية اي دون الاشارة الى الحالة الشعورية لشخص الذي تجرى عليه تجريبية  ففي دراسة موضوع التذكر مثلا يعطى للفرد نصا يحفظه في ظروف معينة وهو مستريح او في حالة انفعال ثم يسجل المجرب مدى اتقانه للحفظ وسرعته ثم يعطى بعد ذلك نصا اخر مساويا في الصعوبة في النص الاول لكن في ظروف اخرى غير الظروف الاولى ثم بعد ذلك يلاحظ ما اذا كآن الحفظ في الحالة الاولى احسن او اقل منه في الحالة الثانية ومن ثم يمكن الكشف عن الظروف المواتية للحفظ واستخلاص نتيجة عن طبيعة عملية التذكر </a:t>
            </a:r>
          </a:p>
        </p:txBody>
      </p:sp>
    </p:spTree>
    <p:extLst>
      <p:ext uri="{BB962C8B-B14F-4D97-AF65-F5344CB8AC3E}">
        <p14:creationId xmlns:p14="http://schemas.microsoft.com/office/powerpoint/2010/main" val="15538099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3000" y="609600"/>
            <a:ext cx="9875520" cy="910107"/>
          </a:xfrm>
        </p:spPr>
        <p:txBody>
          <a:bodyPr/>
          <a:lstStyle/>
          <a:p>
            <a:pPr algn="ctr"/>
            <a:r>
              <a:rPr lang="ar-IQ" dirty="0" smtClean="0">
                <a:solidFill>
                  <a:schemeClr val="tx1"/>
                </a:solidFill>
              </a:rPr>
              <a:t>علم النفس العام</a:t>
            </a:r>
            <a:endParaRPr lang="ar-IQ" dirty="0">
              <a:solidFill>
                <a:schemeClr val="tx1"/>
              </a:solidFill>
            </a:endParaRPr>
          </a:p>
        </p:txBody>
      </p:sp>
      <p:sp>
        <p:nvSpPr>
          <p:cNvPr id="3" name="عنصر نائب للمحتوى 2"/>
          <p:cNvSpPr>
            <a:spLocks noGrp="1"/>
          </p:cNvSpPr>
          <p:nvPr>
            <p:ph idx="1"/>
          </p:nvPr>
        </p:nvSpPr>
        <p:spPr>
          <a:xfrm>
            <a:off x="412124" y="1725769"/>
            <a:ext cx="11294772" cy="4700789"/>
          </a:xfrm>
        </p:spPr>
        <p:txBody>
          <a:bodyPr/>
          <a:lstStyle/>
          <a:p>
            <a:pPr algn="just"/>
            <a:r>
              <a:rPr lang="ar-IQ" sz="3200" dirty="0">
                <a:solidFill>
                  <a:schemeClr val="tx1"/>
                </a:solidFill>
              </a:rPr>
              <a:t>وقد جذب هذا المختبر العديد من شباب اوروبا وأمريكية وشجعهم على تأسيس مختبرات مشابهة في بلدانهم مكنتهم من تطوير افكار معلمهم في اتجاهات شتى كما تجلت تلك الروح العلمية في انعقاد عدد من المؤتمرات الدولية لعلم النفس كان اولها المؤتمر الذي عقد في باريس عام ( 1889) بمبادرة من جمعية علماء النفس الفسيولوجي لمدينة باريس وصدور المجلات والدوريات التي تعالج قضايا علم النفس وتناقش نتائج البحوث التجريبية فقد صدر عام ( 1890) العدد الاول من مجلة علم النفس في المانيا وعقب ذلك صدور عشرات المجلات والنشرات الدورية في </a:t>
            </a:r>
            <a:r>
              <a:rPr lang="ar-IQ" sz="3200" dirty="0" err="1">
                <a:solidFill>
                  <a:schemeClr val="tx1"/>
                </a:solidFill>
              </a:rPr>
              <a:t>اوربا</a:t>
            </a:r>
            <a:r>
              <a:rPr lang="ar-IQ" sz="3200" dirty="0">
                <a:solidFill>
                  <a:schemeClr val="tx1"/>
                </a:solidFill>
              </a:rPr>
              <a:t> وامريكا </a:t>
            </a:r>
            <a:endParaRPr lang="en-US" sz="3200" dirty="0">
              <a:solidFill>
                <a:schemeClr val="tx1"/>
              </a:solidFill>
            </a:endParaRPr>
          </a:p>
          <a:p>
            <a:endParaRPr lang="ar-IQ" dirty="0"/>
          </a:p>
        </p:txBody>
      </p:sp>
    </p:spTree>
    <p:extLst>
      <p:ext uri="{BB962C8B-B14F-4D97-AF65-F5344CB8AC3E}">
        <p14:creationId xmlns:p14="http://schemas.microsoft.com/office/powerpoint/2010/main" val="1282941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3000" y="609600"/>
            <a:ext cx="9875520" cy="884349"/>
          </a:xfrm>
        </p:spPr>
        <p:txBody>
          <a:bodyPr/>
          <a:lstStyle/>
          <a:p>
            <a:pPr algn="ctr"/>
            <a:r>
              <a:rPr lang="ar-IQ" dirty="0" smtClean="0">
                <a:solidFill>
                  <a:schemeClr val="tx1"/>
                </a:solidFill>
              </a:rPr>
              <a:t>مفهوم علم النفس</a:t>
            </a:r>
            <a:endParaRPr lang="ar-IQ" dirty="0">
              <a:solidFill>
                <a:schemeClr val="tx1"/>
              </a:solidFill>
            </a:endParaRPr>
          </a:p>
        </p:txBody>
      </p:sp>
      <p:sp>
        <p:nvSpPr>
          <p:cNvPr id="3" name="عنصر نائب للمحتوى 2"/>
          <p:cNvSpPr>
            <a:spLocks noGrp="1"/>
          </p:cNvSpPr>
          <p:nvPr>
            <p:ph idx="1"/>
          </p:nvPr>
        </p:nvSpPr>
        <p:spPr>
          <a:xfrm>
            <a:off x="425004" y="1648495"/>
            <a:ext cx="11307650" cy="4675031"/>
          </a:xfrm>
        </p:spPr>
        <p:txBody>
          <a:bodyPr>
            <a:normAutofit/>
          </a:bodyPr>
          <a:lstStyle/>
          <a:p>
            <a:pPr algn="just"/>
            <a:r>
              <a:rPr lang="ar-IQ" sz="3200" dirty="0">
                <a:solidFill>
                  <a:schemeClr val="tx1"/>
                </a:solidFill>
              </a:rPr>
              <a:t>هناك عدة تعريفات لعلم النفس الا انه معظمها تلتقي عند التعريف " هو الدراسة العلمية لكل جوانب السلوك الانساني و( أحيانا الحيواني )ردآ على مختلف المثيرات</a:t>
            </a:r>
            <a:endParaRPr lang="en-US" sz="3200" dirty="0">
              <a:solidFill>
                <a:schemeClr val="tx1"/>
              </a:solidFill>
            </a:endParaRPr>
          </a:p>
          <a:p>
            <a:pPr algn="just"/>
            <a:r>
              <a:rPr lang="ar-IQ" sz="3200" dirty="0" smtClean="0">
                <a:solidFill>
                  <a:schemeClr val="tx1"/>
                </a:solidFill>
              </a:rPr>
              <a:t>فعند </a:t>
            </a:r>
            <a:r>
              <a:rPr lang="ar-IQ" sz="3200" dirty="0">
                <a:solidFill>
                  <a:schemeClr val="tx1"/>
                </a:solidFill>
              </a:rPr>
              <a:t>تحليل هذا التعريف نجد انه يتضمن العناصر الاساسية الاتية </a:t>
            </a:r>
            <a:endParaRPr lang="en-US" sz="3200" dirty="0">
              <a:solidFill>
                <a:schemeClr val="tx1"/>
              </a:solidFill>
            </a:endParaRPr>
          </a:p>
          <a:p>
            <a:pPr algn="just"/>
            <a:r>
              <a:rPr lang="ar-IQ" sz="3200" dirty="0">
                <a:solidFill>
                  <a:schemeClr val="tx1"/>
                </a:solidFill>
              </a:rPr>
              <a:t>1 الدراسة العلمية : ان الدراسة العلمية هو اسلوب الوصول الى المعلومات وليس تأكيد هذه المعلومات فالسؤال كيف نعرف اصبح اهم عند العلماء من السؤال هذا نعرف فالعلم اي علم عبارة عن سلسلة مترابطة من الحقائق والمفاهيم والقوانين والنظريات التي تم التوصل ليها عن طريق التجارب او الملاحظات المنظمة </a:t>
            </a:r>
            <a:endParaRPr lang="en-US" sz="3200" dirty="0">
              <a:solidFill>
                <a:schemeClr val="tx1"/>
              </a:solidFill>
            </a:endParaRPr>
          </a:p>
          <a:p>
            <a:endParaRPr lang="ar-IQ" sz="2800" dirty="0">
              <a:solidFill>
                <a:schemeClr val="tx1"/>
              </a:solidFill>
            </a:endParaRPr>
          </a:p>
        </p:txBody>
      </p:sp>
    </p:spTree>
    <p:extLst>
      <p:ext uri="{BB962C8B-B14F-4D97-AF65-F5344CB8AC3E}">
        <p14:creationId xmlns:p14="http://schemas.microsoft.com/office/powerpoint/2010/main" val="79536092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3000" y="609600"/>
            <a:ext cx="9875520" cy="601014"/>
          </a:xfrm>
        </p:spPr>
        <p:txBody>
          <a:bodyPr>
            <a:normAutofit fontScale="90000"/>
          </a:bodyPr>
          <a:lstStyle/>
          <a:p>
            <a:pPr algn="ctr"/>
            <a:r>
              <a:rPr lang="ar-IQ" dirty="0" smtClean="0">
                <a:solidFill>
                  <a:schemeClr val="tx1"/>
                </a:solidFill>
              </a:rPr>
              <a:t>مفهوم علم النفس </a:t>
            </a:r>
            <a:endParaRPr lang="ar-IQ" dirty="0">
              <a:solidFill>
                <a:schemeClr val="tx1"/>
              </a:solidFill>
            </a:endParaRPr>
          </a:p>
        </p:txBody>
      </p:sp>
      <p:sp>
        <p:nvSpPr>
          <p:cNvPr id="3" name="عنصر نائب للمحتوى 2"/>
          <p:cNvSpPr>
            <a:spLocks noGrp="1"/>
          </p:cNvSpPr>
          <p:nvPr>
            <p:ph idx="1"/>
          </p:nvPr>
        </p:nvSpPr>
        <p:spPr>
          <a:xfrm>
            <a:off x="489397" y="1468192"/>
            <a:ext cx="11101589" cy="4906850"/>
          </a:xfrm>
        </p:spPr>
        <p:txBody>
          <a:bodyPr>
            <a:normAutofit/>
          </a:bodyPr>
          <a:lstStyle/>
          <a:p>
            <a:pPr algn="just"/>
            <a:r>
              <a:rPr lang="ar-IQ" sz="4400" dirty="0">
                <a:solidFill>
                  <a:schemeClr val="tx1"/>
                </a:solidFill>
              </a:rPr>
              <a:t>2 السلوك : يقصد بالسلوك كل ما يصدر عن الكائن الحي من استجابات بتأثير مختلف المثيرات </a:t>
            </a:r>
            <a:endParaRPr lang="en-US" sz="4400" dirty="0">
              <a:solidFill>
                <a:schemeClr val="tx1"/>
              </a:solidFill>
            </a:endParaRPr>
          </a:p>
          <a:p>
            <a:pPr algn="just"/>
            <a:r>
              <a:rPr lang="ar-IQ" sz="4400" dirty="0">
                <a:solidFill>
                  <a:schemeClr val="tx1"/>
                </a:solidFill>
              </a:rPr>
              <a:t>3 المثير : هو اي عامل خارجي او داخلي يثير نشاط الكائن الحي او يغير نشاطه او يوقفه والمثيرات نوعان </a:t>
            </a:r>
            <a:endParaRPr lang="en-US" sz="4400" dirty="0">
              <a:solidFill>
                <a:schemeClr val="tx1"/>
              </a:solidFill>
            </a:endParaRPr>
          </a:p>
          <a:p>
            <a:pPr algn="just"/>
            <a:endParaRPr lang="ar-IQ" sz="4400" dirty="0">
              <a:solidFill>
                <a:schemeClr val="tx1"/>
              </a:solidFill>
            </a:endParaRPr>
          </a:p>
        </p:txBody>
      </p:sp>
    </p:spTree>
    <p:extLst>
      <p:ext uri="{BB962C8B-B14F-4D97-AF65-F5344CB8AC3E}">
        <p14:creationId xmlns:p14="http://schemas.microsoft.com/office/powerpoint/2010/main" val="397442697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3000" y="609600"/>
            <a:ext cx="9875520" cy="871470"/>
          </a:xfrm>
        </p:spPr>
        <p:txBody>
          <a:bodyPr/>
          <a:lstStyle/>
          <a:p>
            <a:pPr algn="ctr"/>
            <a:r>
              <a:rPr lang="ar-IQ" dirty="0" smtClean="0">
                <a:solidFill>
                  <a:schemeClr val="tx1"/>
                </a:solidFill>
              </a:rPr>
              <a:t>مفهوم علم النفس</a:t>
            </a:r>
            <a:endParaRPr lang="ar-IQ" dirty="0">
              <a:solidFill>
                <a:schemeClr val="tx1"/>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826168576"/>
              </p:ext>
            </p:extLst>
          </p:nvPr>
        </p:nvGraphicFramePr>
        <p:xfrm>
          <a:off x="386366" y="1751527"/>
          <a:ext cx="11178862" cy="4559120"/>
        </p:xfrm>
        <a:graphic>
          <a:graphicData uri="http://schemas.openxmlformats.org/drawingml/2006/table">
            <a:tbl>
              <a:tblPr rtl="1" firstRow="1" firstCol="1" bandRow="1">
                <a:tableStyleId>{5C22544A-7EE6-4342-B048-85BDC9FD1C3A}</a:tableStyleId>
              </a:tblPr>
              <a:tblGrid>
                <a:gridCol w="5138418">
                  <a:extLst>
                    <a:ext uri="{9D8B030D-6E8A-4147-A177-3AD203B41FA5}">
                      <a16:colId xmlns:a16="http://schemas.microsoft.com/office/drawing/2014/main" val="2387680757"/>
                    </a:ext>
                  </a:extLst>
                </a:gridCol>
                <a:gridCol w="6040444">
                  <a:extLst>
                    <a:ext uri="{9D8B030D-6E8A-4147-A177-3AD203B41FA5}">
                      <a16:colId xmlns:a16="http://schemas.microsoft.com/office/drawing/2014/main" val="587872096"/>
                    </a:ext>
                  </a:extLst>
                </a:gridCol>
              </a:tblGrid>
              <a:tr h="619183">
                <a:tc>
                  <a:txBody>
                    <a:bodyPr/>
                    <a:lstStyle/>
                    <a:p>
                      <a:pPr marL="0" marR="0" algn="r" rtl="1">
                        <a:lnSpc>
                          <a:spcPct val="115000"/>
                        </a:lnSpc>
                        <a:spcBef>
                          <a:spcPts val="0"/>
                        </a:spcBef>
                        <a:spcAft>
                          <a:spcPts val="0"/>
                        </a:spcAft>
                      </a:pPr>
                      <a:r>
                        <a:rPr lang="ar-IQ" sz="3200" dirty="0">
                          <a:solidFill>
                            <a:schemeClr val="tx1"/>
                          </a:solidFill>
                          <a:effectLst/>
                        </a:rPr>
                        <a:t>المثيرات الخارجية </a:t>
                      </a:r>
                      <a:endPar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15000"/>
                        </a:lnSpc>
                        <a:spcBef>
                          <a:spcPts val="0"/>
                        </a:spcBef>
                        <a:spcAft>
                          <a:spcPts val="0"/>
                        </a:spcAft>
                      </a:pPr>
                      <a:r>
                        <a:rPr lang="ar-IQ" sz="3200" b="1" dirty="0">
                          <a:solidFill>
                            <a:schemeClr val="tx1"/>
                          </a:solidFill>
                          <a:effectLst/>
                        </a:rPr>
                        <a:t>مثيرات داخلية </a:t>
                      </a:r>
                      <a:endParaRPr lang="en-US" sz="32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908009948"/>
                  </a:ext>
                </a:extLst>
              </a:tr>
              <a:tr h="3939937">
                <a:tc>
                  <a:txBody>
                    <a:bodyPr/>
                    <a:lstStyle/>
                    <a:p>
                      <a:pPr marL="0" marR="0" algn="r" rtl="1">
                        <a:lnSpc>
                          <a:spcPct val="115000"/>
                        </a:lnSpc>
                        <a:spcBef>
                          <a:spcPts val="0"/>
                        </a:spcBef>
                        <a:spcAft>
                          <a:spcPts val="0"/>
                        </a:spcAft>
                      </a:pPr>
                      <a:r>
                        <a:rPr lang="ar-IQ" sz="3200" dirty="0">
                          <a:solidFill>
                            <a:schemeClr val="tx1"/>
                          </a:solidFill>
                          <a:effectLst/>
                        </a:rPr>
                        <a:t>هي العوامل الخارجية التي تؤثر على نشاط الانسان وقد تكون طبيعية كرؤية </a:t>
                      </a:r>
                      <a:endParaRPr lang="en-US" sz="3200" dirty="0">
                        <a:solidFill>
                          <a:schemeClr val="tx1"/>
                        </a:solidFill>
                        <a:effectLst/>
                      </a:endParaRPr>
                    </a:p>
                    <a:p>
                      <a:pPr marL="0" marR="0" algn="r" rtl="1">
                        <a:lnSpc>
                          <a:spcPct val="115000"/>
                        </a:lnSpc>
                        <a:spcBef>
                          <a:spcPts val="0"/>
                        </a:spcBef>
                        <a:spcAft>
                          <a:spcPts val="0"/>
                        </a:spcAft>
                      </a:pPr>
                      <a:r>
                        <a:rPr lang="ar-IQ" sz="3200" dirty="0">
                          <a:solidFill>
                            <a:schemeClr val="tx1"/>
                          </a:solidFill>
                          <a:effectLst/>
                        </a:rPr>
                        <a:t>ثعبان وقد تكون اجتماعية كالاتقاء بصديق بعد فترة غياب طويلة  </a:t>
                      </a:r>
                      <a:endPar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15000"/>
                        </a:lnSpc>
                        <a:spcBef>
                          <a:spcPts val="0"/>
                        </a:spcBef>
                        <a:spcAft>
                          <a:spcPts val="0"/>
                        </a:spcAft>
                      </a:pPr>
                      <a:r>
                        <a:rPr lang="ar-IQ" sz="3200" b="1" dirty="0">
                          <a:solidFill>
                            <a:schemeClr val="tx1"/>
                          </a:solidFill>
                          <a:effectLst/>
                        </a:rPr>
                        <a:t>هي العوامل الداخلية التي تؤثر على نشاط الانسان وقد تكون فسيولوجية كتقلص عضلات المعدة اثناء الجوع وقد</a:t>
                      </a:r>
                      <a:endParaRPr lang="en-US" sz="3200" b="1" dirty="0">
                        <a:solidFill>
                          <a:schemeClr val="tx1"/>
                        </a:solidFill>
                        <a:effectLst/>
                      </a:endParaRPr>
                    </a:p>
                    <a:p>
                      <a:pPr marL="0" marR="0" algn="r" rtl="1">
                        <a:lnSpc>
                          <a:spcPct val="115000"/>
                        </a:lnSpc>
                        <a:spcBef>
                          <a:spcPts val="0"/>
                        </a:spcBef>
                        <a:spcAft>
                          <a:spcPts val="0"/>
                        </a:spcAft>
                      </a:pPr>
                      <a:r>
                        <a:rPr lang="ar-IQ" sz="3200" b="1" dirty="0">
                          <a:solidFill>
                            <a:schemeClr val="tx1"/>
                          </a:solidFill>
                          <a:effectLst/>
                        </a:rPr>
                        <a:t>تكون نفسية كالخوف الذي يدفع الانسان للهرب </a:t>
                      </a:r>
                      <a:endParaRPr lang="en-US" sz="32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222383376"/>
                  </a:ext>
                </a:extLst>
              </a:tr>
            </a:tbl>
          </a:graphicData>
        </a:graphic>
      </p:graphicFrame>
    </p:spTree>
    <p:extLst>
      <p:ext uri="{BB962C8B-B14F-4D97-AF65-F5344CB8AC3E}">
        <p14:creationId xmlns:p14="http://schemas.microsoft.com/office/powerpoint/2010/main" val="3620404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3000" y="609600"/>
            <a:ext cx="9875520" cy="575256"/>
          </a:xfrm>
        </p:spPr>
        <p:txBody>
          <a:bodyPr>
            <a:normAutofit fontScale="90000"/>
          </a:bodyPr>
          <a:lstStyle/>
          <a:p>
            <a:pPr algn="ctr"/>
            <a:r>
              <a:rPr lang="ar-IQ" dirty="0" smtClean="0">
                <a:solidFill>
                  <a:schemeClr val="tx1"/>
                </a:solidFill>
              </a:rPr>
              <a:t>مفهوم علم النفس </a:t>
            </a:r>
            <a:endParaRPr lang="ar-IQ" dirty="0">
              <a:solidFill>
                <a:schemeClr val="tx1"/>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823812513"/>
              </p:ext>
            </p:extLst>
          </p:nvPr>
        </p:nvGraphicFramePr>
        <p:xfrm>
          <a:off x="1016716" y="1337256"/>
          <a:ext cx="10705384" cy="4267199"/>
        </p:xfrm>
        <a:graphic>
          <a:graphicData uri="http://schemas.openxmlformats.org/drawingml/2006/table">
            <a:tbl>
              <a:tblPr rtl="1" firstRow="1" firstCol="1" bandRow="1">
                <a:tableStyleId>{5C22544A-7EE6-4342-B048-85BDC9FD1C3A}</a:tableStyleId>
              </a:tblPr>
              <a:tblGrid>
                <a:gridCol w="3277982">
                  <a:extLst>
                    <a:ext uri="{9D8B030D-6E8A-4147-A177-3AD203B41FA5}">
                      <a16:colId xmlns:a16="http://schemas.microsoft.com/office/drawing/2014/main" val="1955715808"/>
                    </a:ext>
                  </a:extLst>
                </a:gridCol>
                <a:gridCol w="4148264">
                  <a:extLst>
                    <a:ext uri="{9D8B030D-6E8A-4147-A177-3AD203B41FA5}">
                      <a16:colId xmlns:a16="http://schemas.microsoft.com/office/drawing/2014/main" val="1000256"/>
                    </a:ext>
                  </a:extLst>
                </a:gridCol>
                <a:gridCol w="3279138">
                  <a:extLst>
                    <a:ext uri="{9D8B030D-6E8A-4147-A177-3AD203B41FA5}">
                      <a16:colId xmlns:a16="http://schemas.microsoft.com/office/drawing/2014/main" val="173408884"/>
                    </a:ext>
                  </a:extLst>
                </a:gridCol>
              </a:tblGrid>
              <a:tr h="2845965">
                <a:tc>
                  <a:txBody>
                    <a:bodyPr/>
                    <a:lstStyle/>
                    <a:p>
                      <a:pPr marL="0" marR="0" algn="r" rtl="1">
                        <a:lnSpc>
                          <a:spcPct val="115000"/>
                        </a:lnSpc>
                        <a:spcBef>
                          <a:spcPts val="0"/>
                        </a:spcBef>
                        <a:spcAft>
                          <a:spcPts val="0"/>
                        </a:spcAft>
                      </a:pPr>
                      <a:r>
                        <a:rPr lang="ar-IQ" sz="2400" dirty="0">
                          <a:solidFill>
                            <a:schemeClr val="tx1"/>
                          </a:solidFill>
                          <a:effectLst/>
                        </a:rPr>
                        <a:t>الانشطة العقلية </a:t>
                      </a:r>
                      <a:endPar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15000"/>
                        </a:lnSpc>
                        <a:spcBef>
                          <a:spcPts val="0"/>
                        </a:spcBef>
                        <a:spcAft>
                          <a:spcPts val="0"/>
                        </a:spcAft>
                      </a:pPr>
                      <a:r>
                        <a:rPr lang="ar-IQ" sz="2400" dirty="0">
                          <a:solidFill>
                            <a:schemeClr val="tx1"/>
                          </a:solidFill>
                          <a:effectLst/>
                        </a:rPr>
                        <a:t>الانشطة الانفعالية </a:t>
                      </a:r>
                      <a:endPar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15000"/>
                        </a:lnSpc>
                        <a:spcBef>
                          <a:spcPts val="0"/>
                        </a:spcBef>
                        <a:spcAft>
                          <a:spcPts val="0"/>
                        </a:spcAft>
                      </a:pPr>
                      <a:r>
                        <a:rPr lang="ar-IQ" sz="2400">
                          <a:solidFill>
                            <a:schemeClr val="tx1"/>
                          </a:solidFill>
                          <a:effectLst/>
                        </a:rPr>
                        <a:t>الانشطة الاجتماعية والحركية</a:t>
                      </a:r>
                      <a:endParaRPr lang="en-US" sz="24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03382815"/>
                  </a:ext>
                </a:extLst>
              </a:tr>
              <a:tr h="1421234">
                <a:tc>
                  <a:txBody>
                    <a:bodyPr/>
                    <a:lstStyle/>
                    <a:p>
                      <a:pPr marL="0" marR="0" algn="r" rtl="1">
                        <a:lnSpc>
                          <a:spcPct val="115000"/>
                        </a:lnSpc>
                        <a:spcBef>
                          <a:spcPts val="0"/>
                        </a:spcBef>
                        <a:spcAft>
                          <a:spcPts val="0"/>
                        </a:spcAft>
                      </a:pPr>
                      <a:r>
                        <a:rPr lang="ar-IQ" sz="2400">
                          <a:solidFill>
                            <a:schemeClr val="tx1"/>
                          </a:solidFill>
                          <a:effectLst/>
                        </a:rPr>
                        <a:t>تتمثل في التفكير والابداع والتعلم والانتباه وغيرها </a:t>
                      </a:r>
                      <a:endParaRPr lang="en-US" sz="24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15000"/>
                        </a:lnSpc>
                        <a:spcBef>
                          <a:spcPts val="0"/>
                        </a:spcBef>
                        <a:spcAft>
                          <a:spcPts val="0"/>
                        </a:spcAft>
                      </a:pPr>
                      <a:r>
                        <a:rPr lang="ar-IQ" sz="2400" dirty="0">
                          <a:solidFill>
                            <a:schemeClr val="tx1"/>
                          </a:solidFill>
                          <a:effectLst/>
                        </a:rPr>
                        <a:t>تتمثل في الفرح او الحزن والخوف والغضب وغيرها</a:t>
                      </a:r>
                      <a:endPar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15000"/>
                        </a:lnSpc>
                        <a:spcBef>
                          <a:spcPts val="0"/>
                        </a:spcBef>
                        <a:spcAft>
                          <a:spcPts val="0"/>
                        </a:spcAft>
                      </a:pPr>
                      <a:r>
                        <a:rPr lang="ar-IQ" sz="2400" dirty="0">
                          <a:solidFill>
                            <a:schemeClr val="tx1"/>
                          </a:solidFill>
                          <a:effectLst/>
                        </a:rPr>
                        <a:t>تتمثل في التعاون والعدوان والمشي والكتابة </a:t>
                      </a:r>
                      <a:endPar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117394034"/>
                  </a:ext>
                </a:extLst>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ar-IQ" altLang="ar-IQ" sz="16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4 الانشطة : وتتمثل</a:t>
            </a:r>
            <a:endParaRPr kumimoji="0" lang="en-US" altLang="ar-IQ"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ar-IQ"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351258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3000" y="609600"/>
            <a:ext cx="9875520" cy="762000"/>
          </a:xfrm>
        </p:spPr>
        <p:txBody>
          <a:bodyPr/>
          <a:lstStyle/>
          <a:p>
            <a:pPr algn="ctr"/>
            <a:r>
              <a:rPr lang="ar-IQ" dirty="0" smtClean="0">
                <a:solidFill>
                  <a:schemeClr val="tx1"/>
                </a:solidFill>
              </a:rPr>
              <a:t>مفهوم علم النفس</a:t>
            </a:r>
            <a:endParaRPr lang="ar-IQ" dirty="0">
              <a:solidFill>
                <a:schemeClr val="tx1"/>
              </a:solidFill>
            </a:endParaRPr>
          </a:p>
        </p:txBody>
      </p:sp>
      <p:sp>
        <p:nvSpPr>
          <p:cNvPr id="3" name="عنصر نائب للمحتوى 2"/>
          <p:cNvSpPr>
            <a:spLocks noGrp="1"/>
          </p:cNvSpPr>
          <p:nvPr>
            <p:ph idx="1"/>
          </p:nvPr>
        </p:nvSpPr>
        <p:spPr>
          <a:xfrm>
            <a:off x="596900" y="1739900"/>
            <a:ext cx="10896600" cy="4508500"/>
          </a:xfrm>
        </p:spPr>
        <p:txBody>
          <a:bodyPr>
            <a:noAutofit/>
          </a:bodyPr>
          <a:lstStyle/>
          <a:p>
            <a:pPr algn="just"/>
            <a:r>
              <a:rPr lang="ar-IQ" sz="5400" dirty="0">
                <a:solidFill>
                  <a:schemeClr val="tx1"/>
                </a:solidFill>
              </a:rPr>
              <a:t>- الاستجابة : هي نشاط يقوم به الانسان او الكائن الحي عموما كاستجابة لموقف </a:t>
            </a:r>
            <a:r>
              <a:rPr lang="ar-IQ" sz="5400" dirty="0" err="1">
                <a:solidFill>
                  <a:schemeClr val="tx1"/>
                </a:solidFill>
              </a:rPr>
              <a:t>يواجهه</a:t>
            </a:r>
            <a:r>
              <a:rPr lang="ar-IQ" sz="5400" dirty="0">
                <a:solidFill>
                  <a:schemeClr val="tx1"/>
                </a:solidFill>
              </a:rPr>
              <a:t> او مثير يثيره  مثل تناول الطعام استجابة لدافع الجوع ودمع العين استجابة لأي جسم غريب يدخل العين </a:t>
            </a:r>
            <a:endParaRPr lang="en-US" sz="5400" dirty="0">
              <a:solidFill>
                <a:schemeClr val="tx1"/>
              </a:solidFill>
            </a:endParaRPr>
          </a:p>
          <a:p>
            <a:pPr algn="just"/>
            <a:endParaRPr lang="ar-IQ" sz="5400" dirty="0">
              <a:solidFill>
                <a:schemeClr val="tx1"/>
              </a:solidFill>
            </a:endParaRPr>
          </a:p>
        </p:txBody>
      </p:sp>
    </p:spTree>
    <p:extLst>
      <p:ext uri="{BB962C8B-B14F-4D97-AF65-F5344CB8AC3E}">
        <p14:creationId xmlns:p14="http://schemas.microsoft.com/office/powerpoint/2010/main" val="114423361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theme/theme1.xml><?xml version="1.0" encoding="utf-8"?>
<a:theme xmlns:a="http://schemas.openxmlformats.org/drawingml/2006/main" name="الأساس">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TM03457444[[fn=الأساس]]</Template>
  <TotalTime>60</TotalTime>
  <Words>547</Words>
  <Application>Microsoft Office PowerPoint</Application>
  <PresentationFormat>شاشة عريضة</PresentationFormat>
  <Paragraphs>38</Paragraphs>
  <Slides>10</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10</vt:i4>
      </vt:variant>
    </vt:vector>
  </HeadingPairs>
  <TitlesOfParts>
    <vt:vector size="15" baseType="lpstr">
      <vt:lpstr>Arial</vt:lpstr>
      <vt:lpstr>Calibri</vt:lpstr>
      <vt:lpstr>Corbel</vt:lpstr>
      <vt:lpstr>Tahoma</vt:lpstr>
      <vt:lpstr>الأساس</vt:lpstr>
      <vt:lpstr>جامعة ديالى  كلية التربية الأساسية  قسم التاريخ  المادة : علم النفس العام                                                                ا.م هناء إبراهيم محمد يوسف </vt:lpstr>
      <vt:lpstr>علم النفس العام</vt:lpstr>
      <vt:lpstr>علم النفس العام</vt:lpstr>
      <vt:lpstr>علم النفس العام</vt:lpstr>
      <vt:lpstr>مفهوم علم النفس</vt:lpstr>
      <vt:lpstr>مفهوم علم النفس </vt:lpstr>
      <vt:lpstr>مفهوم علم النفس</vt:lpstr>
      <vt:lpstr>مفهوم علم النفس </vt:lpstr>
      <vt:lpstr>مفهوم علم النفس</vt:lpstr>
      <vt:lpstr>نهاية المحاضرة </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ديالى  كلية التربية الأساسية  قسم التاريخ  المادة : علم النفس العام                                                                ا.م هناء إبراهيم محمد يوسف </dc:title>
  <dc:creator>DR.Ahmed Saker 2o1O</dc:creator>
  <cp:lastModifiedBy>DR.Ahmed Saker 2o1O</cp:lastModifiedBy>
  <cp:revision>13</cp:revision>
  <dcterms:created xsi:type="dcterms:W3CDTF">2020-11-09T11:42:26Z</dcterms:created>
  <dcterms:modified xsi:type="dcterms:W3CDTF">2020-11-09T17:50:55Z</dcterms:modified>
</cp:coreProperties>
</file>