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69" d="100"/>
          <a:sy n="69" d="100"/>
        </p:scale>
        <p:origin x="7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9958A05-82E8-4DAD-8985-A9A31BED561C}" type="datetimeFigureOut">
              <a:rPr lang="ar-IQ" smtClean="0"/>
              <a:t>24/03/1442</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451387D-6397-4B65-9463-66F37024F025}" type="slidenum">
              <a:rPr lang="ar-IQ" smtClean="0"/>
              <a:t>‹#›</a:t>
            </a:fld>
            <a:endParaRPr lang="ar-IQ"/>
          </a:p>
        </p:txBody>
      </p:sp>
    </p:spTree>
    <p:extLst>
      <p:ext uri="{BB962C8B-B14F-4D97-AF65-F5344CB8AC3E}">
        <p14:creationId xmlns:p14="http://schemas.microsoft.com/office/powerpoint/2010/main" val="42465807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451387D-6397-4B65-9463-66F37024F025}" type="slidenum">
              <a:rPr lang="ar-IQ" smtClean="0"/>
              <a:t>1</a:t>
            </a:fld>
            <a:endParaRPr lang="ar-IQ"/>
          </a:p>
        </p:txBody>
      </p:sp>
    </p:spTree>
    <p:extLst>
      <p:ext uri="{BB962C8B-B14F-4D97-AF65-F5344CB8AC3E}">
        <p14:creationId xmlns:p14="http://schemas.microsoft.com/office/powerpoint/2010/main" val="356165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dirty="0" smtClean="0"/>
              <a:t>انقر فوق الأيقونة لإضافة صورة</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11/9/2020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12124" y="3078051"/>
            <a:ext cx="11162616" cy="3296991"/>
          </a:xfrm>
        </p:spPr>
        <p:txBody>
          <a:bodyPr>
            <a:normAutofit/>
          </a:bodyPr>
          <a:lstStyle/>
          <a:p>
            <a:pPr algn="just"/>
            <a:r>
              <a:rPr lang="ar-IQ" sz="4000" b="1" dirty="0">
                <a:solidFill>
                  <a:schemeClr val="bg1"/>
                </a:solidFill>
              </a:rPr>
              <a:t>: </a:t>
            </a:r>
            <a:r>
              <a:rPr lang="ar-IQ" sz="4000" b="1" dirty="0" smtClean="0">
                <a:solidFill>
                  <a:schemeClr val="bg1"/>
                </a:solidFill>
              </a:rPr>
              <a:t> </a:t>
            </a:r>
            <a:r>
              <a:rPr lang="ar-IQ" sz="4000" b="1" dirty="0" smtClean="0">
                <a:solidFill>
                  <a:schemeClr val="tx1"/>
                </a:solidFill>
              </a:rPr>
              <a:t>علاقة علم النفس بالعلوم الأخرى: </a:t>
            </a:r>
            <a:r>
              <a:rPr lang="ar-IQ" sz="4000" dirty="0" smtClean="0">
                <a:solidFill>
                  <a:schemeClr val="tx1"/>
                </a:solidFill>
              </a:rPr>
              <a:t>ويفسره </a:t>
            </a:r>
            <a:r>
              <a:rPr lang="ar-IQ" sz="4000" dirty="0">
                <a:solidFill>
                  <a:schemeClr val="tx1"/>
                </a:solidFill>
              </a:rPr>
              <a:t>على ما هو عليه ولا يضع معايير لسلوك والتفكر والتذوق كما تفعل علوم المنطق والاخلاق والجمال فعلم المنطق يعلمنا كيف ينبغي لنا ان نفكر على نحو يعصمنا من التناقص في </a:t>
            </a:r>
            <a:r>
              <a:rPr lang="ar-IQ" sz="4000" dirty="0" smtClean="0">
                <a:solidFill>
                  <a:schemeClr val="tx1"/>
                </a:solidFill>
              </a:rPr>
              <a:t>التفكير. </a:t>
            </a:r>
            <a:endParaRPr lang="ar-IQ" sz="4000" dirty="0">
              <a:solidFill>
                <a:schemeClr val="tx1"/>
              </a:solidFill>
            </a:endParaRPr>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124" y="592428"/>
            <a:ext cx="1608213" cy="1738648"/>
          </a:xfrm>
          <a:prstGeom prst="rect">
            <a:avLst/>
          </a:prstGeom>
        </p:spPr>
      </p:pic>
      <p:sp>
        <p:nvSpPr>
          <p:cNvPr id="2" name="عنوان 1"/>
          <p:cNvSpPr>
            <a:spLocks noGrp="1"/>
          </p:cNvSpPr>
          <p:nvPr>
            <p:ph type="ctrTitle"/>
          </p:nvPr>
        </p:nvSpPr>
        <p:spPr>
          <a:xfrm>
            <a:off x="412124" y="592428"/>
            <a:ext cx="11162616" cy="1854557"/>
          </a:xfrm>
        </p:spPr>
        <p:txBody>
          <a:bodyPr>
            <a:normAutofit/>
          </a:bodyPr>
          <a:lstStyle/>
          <a:p>
            <a:pPr algn="r"/>
            <a:r>
              <a:rPr lang="ar-IQ" sz="1800" b="1" dirty="0" smtClean="0">
                <a:solidFill>
                  <a:schemeClr val="tx1"/>
                </a:solidFill>
              </a:rPr>
              <a:t>جامعة ديالى </a:t>
            </a:r>
            <a:br>
              <a:rPr lang="ar-IQ" sz="1800" b="1" dirty="0" smtClean="0">
                <a:solidFill>
                  <a:schemeClr val="tx1"/>
                </a:solidFill>
              </a:rPr>
            </a:br>
            <a:r>
              <a:rPr lang="ar-IQ" sz="1800" b="1" dirty="0" smtClean="0">
                <a:solidFill>
                  <a:schemeClr val="tx1"/>
                </a:solidFill>
              </a:rPr>
              <a:t>كلية التربية الأساسية</a:t>
            </a:r>
            <a:br>
              <a:rPr lang="ar-IQ" sz="1800" b="1" dirty="0" smtClean="0">
                <a:solidFill>
                  <a:schemeClr val="tx1"/>
                </a:solidFill>
              </a:rPr>
            </a:br>
            <a:r>
              <a:rPr lang="ar-IQ" sz="1800" b="1" dirty="0" smtClean="0">
                <a:solidFill>
                  <a:schemeClr val="tx1"/>
                </a:solidFill>
              </a:rPr>
              <a:t>قسم التاريخ</a:t>
            </a:r>
            <a:br>
              <a:rPr lang="ar-IQ" sz="1800" b="1" dirty="0" smtClean="0">
                <a:solidFill>
                  <a:schemeClr val="tx1"/>
                </a:solidFill>
              </a:rPr>
            </a:br>
            <a:r>
              <a:rPr lang="ar-IQ" sz="1800" b="1" dirty="0" smtClean="0">
                <a:solidFill>
                  <a:schemeClr val="tx1"/>
                </a:solidFill>
              </a:rPr>
              <a:t>علم النفس العام</a:t>
            </a:r>
            <a:br>
              <a:rPr lang="ar-IQ" sz="1800" b="1" dirty="0" smtClean="0">
                <a:solidFill>
                  <a:schemeClr val="tx1"/>
                </a:solidFill>
              </a:rPr>
            </a:br>
            <a:r>
              <a:rPr lang="ar-IQ" sz="1800" b="1" dirty="0" smtClean="0">
                <a:solidFill>
                  <a:schemeClr val="tx1"/>
                </a:solidFill>
              </a:rPr>
              <a:t>                                                                أستاذ المادة : ا.م هناء إبراهيم محمد يوسف</a:t>
            </a:r>
            <a:endParaRPr lang="ar-IQ" sz="1800" b="1" dirty="0">
              <a:solidFill>
                <a:schemeClr val="tx1"/>
              </a:solidFill>
            </a:endParaRPr>
          </a:p>
        </p:txBody>
      </p:sp>
    </p:spTree>
    <p:extLst>
      <p:ext uri="{BB962C8B-B14F-4D97-AF65-F5344CB8AC3E}">
        <p14:creationId xmlns:p14="http://schemas.microsoft.com/office/powerpoint/2010/main" val="29555729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smtClean="0"/>
              <a:t>علاقة علم النفس بالعلوم الاخرى</a:t>
            </a:r>
            <a:endParaRPr lang="ar-IQ" sz="3200" dirty="0"/>
          </a:p>
        </p:txBody>
      </p:sp>
      <p:sp>
        <p:nvSpPr>
          <p:cNvPr id="3" name="عنصر نائب للمحتوى 2"/>
          <p:cNvSpPr>
            <a:spLocks noGrp="1"/>
          </p:cNvSpPr>
          <p:nvPr>
            <p:ph idx="1"/>
          </p:nvPr>
        </p:nvSpPr>
        <p:spPr>
          <a:xfrm>
            <a:off x="221673" y="2180496"/>
            <a:ext cx="11845636" cy="4511249"/>
          </a:xfrm>
        </p:spPr>
        <p:txBody>
          <a:bodyPr>
            <a:normAutofit/>
          </a:bodyPr>
          <a:lstStyle/>
          <a:p>
            <a:pPr algn="just"/>
            <a:r>
              <a:rPr lang="ar-IQ" sz="4400" b="1" dirty="0">
                <a:solidFill>
                  <a:schemeClr val="tx1"/>
                </a:solidFill>
              </a:rPr>
              <a:t>ويكفل لنا الوصول الى نتائج ترتبط منطقيا بمقدماتها وعلم النفس يقتصر على وصف الطريقة التي تتم بها عملية التفكير اما علم الأخلاق يعلمنا كيف ينبغي لنا ان نسلك ان اردنا ان كون قوما صالحين وعلم النفس يدرس السلوك الفعلي خيرا ام شرا واذا كان علم الجمال يضع للتذوق في الفنون والآداب معايير فعلم النفس يدرس ما تتذوق بالفعل جميلا كان ام قبيحا </a:t>
            </a:r>
            <a:endParaRPr lang="ar-IQ" sz="4400" b="1" dirty="0">
              <a:solidFill>
                <a:schemeClr val="tx1"/>
              </a:solidFill>
            </a:endParaRPr>
          </a:p>
        </p:txBody>
      </p:sp>
    </p:spTree>
    <p:extLst>
      <p:ext uri="{BB962C8B-B14F-4D97-AF65-F5344CB8AC3E}">
        <p14:creationId xmlns:p14="http://schemas.microsoft.com/office/powerpoint/2010/main" val="30288375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علاقة علم النفس بالعلوم الاخرى</a:t>
            </a:r>
            <a:endParaRPr lang="ar-IQ" dirty="0"/>
          </a:p>
        </p:txBody>
      </p:sp>
      <p:sp>
        <p:nvSpPr>
          <p:cNvPr id="3" name="عنصر نائب للمحتوى 2"/>
          <p:cNvSpPr>
            <a:spLocks noGrp="1"/>
          </p:cNvSpPr>
          <p:nvPr>
            <p:ph idx="1"/>
          </p:nvPr>
        </p:nvSpPr>
        <p:spPr>
          <a:xfrm>
            <a:off x="180110" y="2180496"/>
            <a:ext cx="11762508" cy="4303431"/>
          </a:xfrm>
        </p:spPr>
        <p:txBody>
          <a:bodyPr>
            <a:normAutofit/>
          </a:bodyPr>
          <a:lstStyle/>
          <a:p>
            <a:pPr algn="just"/>
            <a:r>
              <a:rPr lang="ar-IQ" sz="4800" dirty="0"/>
              <a:t>وان علم النفس صلات وثيقة بعلم الاحياء وعلم وظائف الاعضاء وعلم الاجتماع فسلوكنا يتوقف على  تكويننا البيولوجي الجسمي والعصبي </a:t>
            </a:r>
            <a:r>
              <a:rPr lang="ar-IQ" sz="4800" dirty="0" err="1"/>
              <a:t>والغددي</a:t>
            </a:r>
            <a:r>
              <a:rPr lang="ar-IQ" sz="4800" dirty="0"/>
              <a:t> وعلى ما ورثنا من استعدادات فطرية فهناك صلة بين الذكاء والمواهب الخاصة والمهارات الحركية وبين الجهاز العصبي </a:t>
            </a:r>
            <a:endParaRPr lang="ar-IQ" sz="4800" dirty="0"/>
          </a:p>
        </p:txBody>
      </p:sp>
    </p:spTree>
    <p:extLst>
      <p:ext uri="{BB962C8B-B14F-4D97-AF65-F5344CB8AC3E}">
        <p14:creationId xmlns:p14="http://schemas.microsoft.com/office/powerpoint/2010/main" val="18554121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علاقة علم النفس بالعلوم الاخرى</a:t>
            </a:r>
            <a:endParaRPr lang="ar-IQ" dirty="0"/>
          </a:p>
        </p:txBody>
      </p:sp>
      <p:sp>
        <p:nvSpPr>
          <p:cNvPr id="3" name="عنصر نائب للمحتوى 2"/>
          <p:cNvSpPr>
            <a:spLocks noGrp="1"/>
          </p:cNvSpPr>
          <p:nvPr>
            <p:ph idx="1"/>
          </p:nvPr>
        </p:nvSpPr>
        <p:spPr>
          <a:xfrm>
            <a:off x="318656" y="2180496"/>
            <a:ext cx="11665526" cy="4358849"/>
          </a:xfrm>
        </p:spPr>
        <p:txBody>
          <a:bodyPr>
            <a:normAutofit/>
          </a:bodyPr>
          <a:lstStyle/>
          <a:p>
            <a:pPr algn="just"/>
            <a:r>
              <a:rPr lang="ar-IQ" sz="4800" dirty="0"/>
              <a:t>وان علم النفس صلات وثيقة بعلم الاحياء وعلم وظائف الاعضاء وعلم الاجتماع فسلوكنا يتوقف على  تكويننا البيولوجي الجسمي والعصبي </a:t>
            </a:r>
            <a:r>
              <a:rPr lang="ar-IQ" sz="4800" dirty="0" err="1"/>
              <a:t>والغددي</a:t>
            </a:r>
            <a:r>
              <a:rPr lang="ar-IQ" sz="4800" dirty="0"/>
              <a:t> وعلى ما ورثنا من استعدادات فطرية فهناك صلة بين الذكاء والمواهب الخاصة والمهارات الحركية وبين الجهاز العصبي </a:t>
            </a:r>
            <a:endParaRPr lang="ar-IQ" sz="4800" dirty="0"/>
          </a:p>
        </p:txBody>
      </p:sp>
    </p:spTree>
    <p:extLst>
      <p:ext uri="{BB962C8B-B14F-4D97-AF65-F5344CB8AC3E}">
        <p14:creationId xmlns:p14="http://schemas.microsoft.com/office/powerpoint/2010/main" val="28071034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علاقة علم النفس بالعلوم الاخرى</a:t>
            </a:r>
            <a:endParaRPr lang="ar-IQ" dirty="0"/>
          </a:p>
        </p:txBody>
      </p:sp>
      <p:sp>
        <p:nvSpPr>
          <p:cNvPr id="3" name="عنصر نائب للمحتوى 2"/>
          <p:cNvSpPr>
            <a:spLocks noGrp="1"/>
          </p:cNvSpPr>
          <p:nvPr>
            <p:ph idx="1"/>
          </p:nvPr>
        </p:nvSpPr>
        <p:spPr>
          <a:xfrm>
            <a:off x="249382" y="2180496"/>
            <a:ext cx="11568545" cy="4331140"/>
          </a:xfrm>
        </p:spPr>
        <p:txBody>
          <a:bodyPr>
            <a:normAutofit/>
          </a:bodyPr>
          <a:lstStyle/>
          <a:p>
            <a:pPr algn="just"/>
            <a:r>
              <a:rPr lang="ar-IQ" sz="4800" dirty="0"/>
              <a:t>وكما ويدرس علم نفس العقل وسلوكه ونموه ويدرس أيضا العمليات العقلية المختلفة التي تؤدي الى المعرفة والابتكار وان المجتمع والثقافة السائدة اثرا عميقا في صياغة شخصية الفرد وتفكيره وسلوكه وان سلوك الانسان يصدر من كائن حي يعيش في مجتمع فلا بد لفهمه وتفسيره </a:t>
            </a:r>
            <a:endParaRPr lang="ar-IQ" sz="4800" dirty="0"/>
          </a:p>
        </p:txBody>
      </p:sp>
    </p:spTree>
    <p:extLst>
      <p:ext uri="{BB962C8B-B14F-4D97-AF65-F5344CB8AC3E}">
        <p14:creationId xmlns:p14="http://schemas.microsoft.com/office/powerpoint/2010/main" val="149720631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علاقة علم النفس بالعلوم الاخرى</a:t>
            </a:r>
            <a:endParaRPr lang="ar-IQ" dirty="0"/>
          </a:p>
        </p:txBody>
      </p:sp>
      <p:sp>
        <p:nvSpPr>
          <p:cNvPr id="3" name="عنصر نائب للمحتوى 2"/>
          <p:cNvSpPr>
            <a:spLocks noGrp="1"/>
          </p:cNvSpPr>
          <p:nvPr>
            <p:ph idx="1"/>
          </p:nvPr>
        </p:nvSpPr>
        <p:spPr>
          <a:xfrm>
            <a:off x="318656" y="2180496"/>
            <a:ext cx="11292152" cy="4372704"/>
          </a:xfrm>
        </p:spPr>
        <p:txBody>
          <a:bodyPr>
            <a:normAutofit/>
          </a:bodyPr>
          <a:lstStyle/>
          <a:p>
            <a:pPr algn="just"/>
            <a:r>
              <a:rPr lang="ar-IQ" sz="4800" dirty="0"/>
              <a:t>من معرفة شروطه العضوية وشروط الاجتماعية ويساعدنا علم الاحياء وعلم وظائف الأعضاء على معرفة شروطه العضوية في حين علم الاجتماع يساعدنا على فهم شروطه الاجتماعية لذا يرتبط علم النفس ارتباطا وثيقا بالعلوم البيولوجية والعلوم الاجتماعية </a:t>
            </a:r>
            <a:endParaRPr lang="ar-IQ" sz="4800" dirty="0"/>
          </a:p>
        </p:txBody>
      </p:sp>
    </p:spTree>
    <p:extLst>
      <p:ext uri="{BB962C8B-B14F-4D97-AF65-F5344CB8AC3E}">
        <p14:creationId xmlns:p14="http://schemas.microsoft.com/office/powerpoint/2010/main" val="2968438898"/>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000" dirty="0" smtClean="0"/>
              <a:t>نهاية المحاضرة</a:t>
            </a:r>
            <a:endParaRPr lang="ar-IQ" sz="4000" dirty="0"/>
          </a:p>
        </p:txBody>
      </p:sp>
      <p:sp>
        <p:nvSpPr>
          <p:cNvPr id="3" name="عنصر نائب للمحتوى 2"/>
          <p:cNvSpPr>
            <a:spLocks noGrp="1"/>
          </p:cNvSpPr>
          <p:nvPr>
            <p:ph idx="1"/>
          </p:nvPr>
        </p:nvSpPr>
        <p:spPr>
          <a:xfrm>
            <a:off x="581192" y="2180496"/>
            <a:ext cx="11029615" cy="4331140"/>
          </a:xfrm>
        </p:spPr>
        <p:txBody>
          <a:bodyPr>
            <a:normAutofit/>
          </a:bodyPr>
          <a:lstStyle/>
          <a:p>
            <a:pPr algn="ctr"/>
            <a:r>
              <a:rPr lang="ar-IQ" sz="5400" dirty="0" smtClean="0">
                <a:solidFill>
                  <a:schemeClr val="tx1"/>
                </a:solidFill>
              </a:rPr>
              <a:t>السلام عليكم ورحمة الله وبركاته</a:t>
            </a:r>
            <a:endParaRPr lang="ar-IQ" sz="5400" dirty="0">
              <a:solidFill>
                <a:schemeClr val="tx1"/>
              </a:solidFill>
            </a:endParaRPr>
          </a:p>
        </p:txBody>
      </p:sp>
    </p:spTree>
    <p:extLst>
      <p:ext uri="{BB962C8B-B14F-4D97-AF65-F5344CB8AC3E}">
        <p14:creationId xmlns:p14="http://schemas.microsoft.com/office/powerpoint/2010/main" val="2867444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المقسوم">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TM03457464[[fn=المقسوم]]</Template>
  <TotalTime>36</TotalTime>
  <Words>289</Words>
  <Application>Microsoft Office PowerPoint</Application>
  <PresentationFormat>شاشة عريضة</PresentationFormat>
  <Paragraphs>15</Paragraphs>
  <Slides>7</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Calibri</vt:lpstr>
      <vt:lpstr>Gill Sans MT</vt:lpstr>
      <vt:lpstr>Majalla UI</vt:lpstr>
      <vt:lpstr>Wingdings 2</vt:lpstr>
      <vt:lpstr>المقسوم</vt:lpstr>
      <vt:lpstr>جامعة ديالى  كلية التربية الأساسية قسم التاريخ علم النفس العام                                                                 أستاذ المادة : ا.م هناء إبراهيم محمد يوسف</vt:lpstr>
      <vt:lpstr>علاقة علم النفس بالعلوم الاخرى</vt:lpstr>
      <vt:lpstr>علاقة علم النفس بالعلوم الاخرى</vt:lpstr>
      <vt:lpstr>علاقة علم النفس بالعلوم الاخرى</vt:lpstr>
      <vt:lpstr>علاقة علم النفس بالعلوم الاخرى</vt:lpstr>
      <vt:lpstr>علاقة علم النفس بالعلوم الاخرى</vt:lpstr>
      <vt:lpstr>نهاية المحاضرة</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الأساسية قسم التاريخ علم النفس العام                                                                 أستاذ المادة : ا.م هناء إبراهيم محمد يوسف</dc:title>
  <dc:creator>DR.Ahmed Saker 2o1O</dc:creator>
  <cp:lastModifiedBy>DR.Ahmed Saker 2o1O</cp:lastModifiedBy>
  <cp:revision>7</cp:revision>
  <dcterms:created xsi:type="dcterms:W3CDTF">2020-11-09T17:07:14Z</dcterms:created>
  <dcterms:modified xsi:type="dcterms:W3CDTF">2020-11-09T17:43:38Z</dcterms:modified>
</cp:coreProperties>
</file>