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7" r:id="rId3"/>
    <p:sldId id="257" r:id="rId4"/>
    <p:sldId id="259" r:id="rId5"/>
    <p:sldId id="260" r:id="rId6"/>
    <p:sldId id="261" r:id="rId7"/>
    <p:sldId id="262" r:id="rId8"/>
    <p:sldId id="263" r:id="rId9"/>
    <p:sldId id="264" r:id="rId10"/>
    <p:sldId id="265" r:id="rId11"/>
    <p:sldId id="266" r:id="rId12"/>
    <p:sldId id="258" r:id="rId1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5" d="100"/>
          <a:sy n="65" d="100"/>
        </p:scale>
        <p:origin x="-2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B5F7B2EA-9325-4DBC-A353-900FD60BBE79}" type="datetimeFigureOut">
              <a:rPr lang="ar-IQ" smtClean="0"/>
              <a:t>20/06/1441</a:t>
            </a:fld>
            <a:endParaRPr lang="ar-IQ"/>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CDBD5A2-0992-4C95-9DBF-6384A33A6922}"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5F7B2EA-9325-4DBC-A353-900FD60BBE79}" type="datetimeFigureOut">
              <a:rPr lang="ar-IQ" smtClean="0"/>
              <a:t>20/06/1441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CDBD5A2-0992-4C95-9DBF-6384A33A6922}"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B5F7B2EA-9325-4DBC-A353-900FD60BBE79}" type="datetimeFigureOut">
              <a:rPr lang="ar-IQ" smtClean="0"/>
              <a:t>20/06/1441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9CDBD5A2-0992-4C95-9DBF-6384A33A6922}"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B5F7B2EA-9325-4DBC-A353-900FD60BBE79}" type="datetimeFigureOut">
              <a:rPr lang="ar-IQ" smtClean="0"/>
              <a:t>20/06/1441</a:t>
            </a:fld>
            <a:endParaRPr lang="ar-IQ"/>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9CDBD5A2-0992-4C95-9DBF-6384A33A6922}"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B5F7B2EA-9325-4DBC-A353-900FD60BBE79}" type="datetimeFigureOut">
              <a:rPr lang="ar-IQ" smtClean="0"/>
              <a:t>20/06/1441</a:t>
            </a:fld>
            <a:endParaRPr lang="ar-IQ"/>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9CDBD5A2-0992-4C95-9DBF-6384A33A6922}" type="slidenum">
              <a:rPr lang="ar-IQ" smtClean="0"/>
              <a:t>‹#›</a:t>
            </a:fld>
            <a:endParaRPr lang="ar-IQ"/>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B5F7B2EA-9325-4DBC-A353-900FD60BBE79}" type="datetimeFigureOut">
              <a:rPr lang="ar-IQ" smtClean="0"/>
              <a:t>20/06/1441</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9CDBD5A2-0992-4C95-9DBF-6384A33A6922}"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B5F7B2EA-9325-4DBC-A353-900FD60BBE79}" type="datetimeFigureOut">
              <a:rPr lang="ar-IQ" smtClean="0"/>
              <a:t>20/06/1441</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9CDBD5A2-0992-4C95-9DBF-6384A33A6922}"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B5F7B2EA-9325-4DBC-A353-900FD60BBE79}" type="datetimeFigureOut">
              <a:rPr lang="ar-IQ" smtClean="0"/>
              <a:t>20/06/1441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9CDBD5A2-0992-4C95-9DBF-6384A33A6922}"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B5F7B2EA-9325-4DBC-A353-900FD60BBE79}" type="datetimeFigureOut">
              <a:rPr lang="ar-IQ" smtClean="0"/>
              <a:t>20/06/1441</a:t>
            </a:fld>
            <a:endParaRPr lang="ar-IQ"/>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9CDBD5A2-0992-4C95-9DBF-6384A33A6922}"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B5F7B2EA-9325-4DBC-A353-900FD60BBE79}" type="datetimeFigureOut">
              <a:rPr lang="ar-IQ" smtClean="0"/>
              <a:t>20/06/1441</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9CDBD5A2-0992-4C95-9DBF-6384A33A6922}"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B5F7B2EA-9325-4DBC-A353-900FD60BBE79}" type="datetimeFigureOut">
              <a:rPr lang="ar-IQ" smtClean="0"/>
              <a:t>20/06/1441</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9CDBD5A2-0992-4C95-9DBF-6384A33A6922}"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5F7B2EA-9325-4DBC-A353-900FD60BBE79}" type="datetimeFigureOut">
              <a:rPr lang="ar-IQ" smtClean="0"/>
              <a:t>20/06/1441</a:t>
            </a:fld>
            <a:endParaRPr lang="ar-IQ"/>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CDBD5A2-0992-4C95-9DBF-6384A33A6922}"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ctrTitle"/>
          </p:nvPr>
        </p:nvSpPr>
        <p:spPr>
          <a:xfrm>
            <a:off x="683568" y="332656"/>
            <a:ext cx="8062912" cy="1686049"/>
          </a:xfrm>
        </p:spPr>
        <p:txBody>
          <a:bodyPr>
            <a:normAutofit fontScale="90000"/>
          </a:bodyPr>
          <a:lstStyle/>
          <a:p>
            <a:pPr algn="ctr"/>
            <a:r>
              <a:rPr lang="ar-IQ" sz="4000" dirty="0" smtClean="0"/>
              <a:t/>
            </a:r>
            <a:br>
              <a:rPr lang="ar-IQ" sz="4000" dirty="0" smtClean="0"/>
            </a:br>
            <a:r>
              <a:rPr lang="ar-IQ" sz="4000" dirty="0" smtClean="0"/>
              <a:t/>
            </a:r>
            <a:br>
              <a:rPr lang="ar-IQ" sz="4000" dirty="0" smtClean="0"/>
            </a:br>
            <a:r>
              <a:rPr lang="ar-IQ" sz="4000" dirty="0"/>
              <a:t/>
            </a:r>
            <a:br>
              <a:rPr lang="ar-IQ" sz="4000" dirty="0"/>
            </a:br>
            <a:r>
              <a:rPr lang="ar-IQ" sz="4000" dirty="0" smtClean="0"/>
              <a:t/>
            </a:r>
            <a:br>
              <a:rPr lang="ar-IQ" sz="4000" dirty="0" smtClean="0"/>
            </a:br>
            <a:r>
              <a:rPr lang="ar-IQ" sz="4000" dirty="0"/>
              <a:t/>
            </a:r>
            <a:br>
              <a:rPr lang="ar-IQ" sz="4000" dirty="0"/>
            </a:br>
            <a:r>
              <a:rPr lang="ar-IQ" sz="4000" dirty="0" smtClean="0"/>
              <a:t/>
            </a:r>
            <a:br>
              <a:rPr lang="ar-IQ" sz="4000" dirty="0" smtClean="0"/>
            </a:br>
            <a:r>
              <a:rPr lang="ar-IQ" sz="4000" dirty="0"/>
              <a:t/>
            </a:r>
            <a:br>
              <a:rPr lang="ar-IQ" sz="4000" dirty="0"/>
            </a:br>
            <a:r>
              <a:rPr lang="ar-IQ" sz="4000" dirty="0" smtClean="0"/>
              <a:t/>
            </a:r>
            <a:br>
              <a:rPr lang="ar-IQ" sz="4000" dirty="0" smtClean="0"/>
            </a:br>
            <a:r>
              <a:rPr lang="ar-IQ" sz="4000" b="1" dirty="0" smtClean="0">
                <a:ln w="6350">
                  <a:solidFill>
                    <a:srgbClr val="FF388C">
                      <a:shade val="43000"/>
                    </a:srgbClr>
                  </a:solidFill>
                </a:ln>
                <a:solidFill>
                  <a:srgbClr val="FF0000"/>
                </a:solidFill>
              </a:rPr>
              <a:t>محاضرات </a:t>
            </a:r>
            <a:r>
              <a:rPr lang="ar-IQ" sz="4000" b="1" dirty="0">
                <a:ln w="6350">
                  <a:solidFill>
                    <a:srgbClr val="FF388C">
                      <a:shade val="43000"/>
                    </a:srgbClr>
                  </a:solidFill>
                </a:ln>
                <a:solidFill>
                  <a:srgbClr val="FF0000"/>
                </a:solidFill>
              </a:rPr>
              <a:t>في مادة العضوية العملي</a:t>
            </a:r>
            <a:r>
              <a:rPr lang="ar-IQ" sz="4000" dirty="0"/>
              <a:t/>
            </a:r>
            <a:br>
              <a:rPr lang="ar-IQ" sz="4000" dirty="0"/>
            </a:br>
            <a:endParaRPr lang="ar-IQ" sz="4000" dirty="0"/>
          </a:p>
        </p:txBody>
      </p:sp>
      <p:sp>
        <p:nvSpPr>
          <p:cNvPr id="3" name="عنوان فرعي 2"/>
          <p:cNvSpPr>
            <a:spLocks noGrp="1"/>
          </p:cNvSpPr>
          <p:nvPr>
            <p:ph type="subTitle" idx="1"/>
          </p:nvPr>
        </p:nvSpPr>
        <p:spPr>
          <a:xfrm>
            <a:off x="540544" y="2250280"/>
            <a:ext cx="8062912" cy="3410968"/>
          </a:xfrm>
        </p:spPr>
        <p:txBody>
          <a:bodyPr>
            <a:normAutofit/>
          </a:bodyPr>
          <a:lstStyle/>
          <a:p>
            <a:pPr algn="ctr"/>
            <a:r>
              <a:rPr lang="ar-IQ" sz="3600" b="1" dirty="0" smtClean="0">
                <a:solidFill>
                  <a:srgbClr val="FFFF00"/>
                </a:solidFill>
              </a:rPr>
              <a:t> المرحلة الثانية </a:t>
            </a:r>
          </a:p>
          <a:p>
            <a:pPr algn="ctr"/>
            <a:endParaRPr lang="ar-IQ" sz="3600" b="1" dirty="0">
              <a:solidFill>
                <a:srgbClr val="FFFF00"/>
              </a:solidFill>
            </a:endParaRPr>
          </a:p>
          <a:p>
            <a:pPr algn="ctr"/>
            <a:r>
              <a:rPr lang="ar-IQ" sz="3600" b="1" dirty="0" err="1" smtClean="0">
                <a:solidFill>
                  <a:srgbClr val="FFFF00"/>
                </a:solidFill>
              </a:rPr>
              <a:t>م.م</a:t>
            </a:r>
            <a:r>
              <a:rPr lang="ar-IQ" sz="3600" b="1" dirty="0" smtClean="0">
                <a:solidFill>
                  <a:srgbClr val="FFFF00"/>
                </a:solidFill>
              </a:rPr>
              <a:t> اسراء ناجي كاظم </a:t>
            </a:r>
          </a:p>
          <a:p>
            <a:pPr algn="ctr"/>
            <a:endParaRPr lang="ar-IQ" sz="3600" b="1" dirty="0">
              <a:solidFill>
                <a:srgbClr val="FFFF00"/>
              </a:solidFill>
            </a:endParaRPr>
          </a:p>
          <a:p>
            <a:pPr algn="ctr"/>
            <a:r>
              <a:rPr lang="ar-IQ" sz="3600" b="1" dirty="0" smtClean="0">
                <a:solidFill>
                  <a:srgbClr val="FFFF00"/>
                </a:solidFill>
              </a:rPr>
              <a:t>للعام الدراسي 2020/2019 </a:t>
            </a:r>
            <a:endParaRPr lang="ar-IQ" sz="3600" b="1" dirty="0">
              <a:solidFill>
                <a:srgbClr val="FFFF00"/>
              </a:solidFill>
            </a:endParaRPr>
          </a:p>
        </p:txBody>
      </p:sp>
    </p:spTree>
    <p:extLst>
      <p:ext uri="{BB962C8B-B14F-4D97-AF65-F5344CB8AC3E}">
        <p14:creationId xmlns:p14="http://schemas.microsoft.com/office/powerpoint/2010/main" val="39078279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الحسابات</a:t>
            </a:r>
            <a:endParaRPr lang="ar-IQ" dirty="0"/>
          </a:p>
        </p:txBody>
      </p:sp>
      <mc:AlternateContent xmlns:mc="http://schemas.openxmlformats.org/markup-compatibility/2006" xmlns:a14="http://schemas.microsoft.com/office/drawing/2010/main">
        <mc:Choice Requires="a14">
          <p:sp>
            <p:nvSpPr>
              <p:cNvPr id="3" name="عنصر نائب للمحتوى 2"/>
              <p:cNvSpPr>
                <a:spLocks noGrp="1"/>
              </p:cNvSpPr>
              <p:nvPr>
                <p:ph idx="1"/>
              </p:nvPr>
            </p:nvSpPr>
            <p:spPr/>
            <p:txBody>
              <a:bodyPr>
                <a:normAutofit fontScale="85000" lnSpcReduction="10000"/>
              </a:bodyPr>
              <a:lstStyle/>
              <a:p>
                <a:pPr marL="228600" algn="just">
                  <a:lnSpc>
                    <a:spcPct val="107000"/>
                  </a:lnSpc>
                  <a:spcAft>
                    <a:spcPts val="800"/>
                  </a:spcAft>
                </a:pPr>
                <a14:m>
                  <m:oMath xmlns:m="http://schemas.openxmlformats.org/officeDocument/2006/math">
                    <m:r>
                      <a:rPr lang="en-US" sz="3500" i="1">
                        <a:latin typeface="Cambria Math"/>
                        <a:ea typeface="Calibri"/>
                        <a:cs typeface="Simplified Arabic"/>
                      </a:rPr>
                      <m:t>𝑁</m:t>
                    </m:r>
                    <m:r>
                      <a:rPr lang="en-US" sz="3500" i="1">
                        <a:latin typeface="Cambria Math"/>
                        <a:ea typeface="Calibri"/>
                        <a:cs typeface="Simplified Arabic"/>
                      </a:rPr>
                      <m:t>. </m:t>
                    </m:r>
                    <m:r>
                      <a:rPr lang="en-US" sz="3500" i="1">
                        <a:latin typeface="Cambria Math"/>
                        <a:ea typeface="Calibri"/>
                        <a:cs typeface="Simplified Arabic"/>
                      </a:rPr>
                      <m:t>𝑂𝑓</m:t>
                    </m:r>
                    <m:r>
                      <a:rPr lang="en-US" sz="3500" i="1">
                        <a:latin typeface="Cambria Math"/>
                        <a:ea typeface="Calibri"/>
                        <a:cs typeface="Simplified Arabic"/>
                      </a:rPr>
                      <m:t> </m:t>
                    </m:r>
                    <m:r>
                      <a:rPr lang="en-US" sz="3500" i="1">
                        <a:latin typeface="Cambria Math"/>
                        <a:ea typeface="Calibri"/>
                        <a:cs typeface="Simplified Arabic"/>
                      </a:rPr>
                      <m:t>𝑚𝑜𝑙𝑒𝑠</m:t>
                    </m:r>
                    <m:r>
                      <a:rPr lang="en-US" sz="3500" i="1">
                        <a:latin typeface="Cambria Math"/>
                        <a:ea typeface="Calibri"/>
                        <a:cs typeface="Simplified Arabic"/>
                      </a:rPr>
                      <m:t> </m:t>
                    </m:r>
                    <m:r>
                      <a:rPr lang="en-US" sz="3500" i="1">
                        <a:latin typeface="Cambria Math"/>
                        <a:ea typeface="Calibri"/>
                        <a:cs typeface="Simplified Arabic"/>
                      </a:rPr>
                      <m:t>𝐶𝑢𝑆</m:t>
                    </m:r>
                    <m:sSub>
                      <m:sSubPr>
                        <m:ctrlPr>
                          <a:rPr lang="en-US" sz="3500" i="1">
                            <a:effectLst/>
                            <a:latin typeface="Cambria Math"/>
                            <a:ea typeface="Calibri"/>
                            <a:cs typeface="Simplified Arabic"/>
                          </a:rPr>
                        </m:ctrlPr>
                      </m:sSubPr>
                      <m:e>
                        <m:r>
                          <a:rPr lang="en-US" sz="3500" i="1">
                            <a:effectLst/>
                            <a:latin typeface="Cambria Math"/>
                            <a:ea typeface="Calibri"/>
                            <a:cs typeface="Simplified Arabic"/>
                          </a:rPr>
                          <m:t>𝑂</m:t>
                        </m:r>
                      </m:e>
                      <m:sub>
                        <m:r>
                          <a:rPr lang="en-US" sz="3500" i="1">
                            <a:effectLst/>
                            <a:latin typeface="Cambria Math"/>
                            <a:ea typeface="Calibri"/>
                            <a:cs typeface="Simplified Arabic"/>
                          </a:rPr>
                          <m:t>4</m:t>
                        </m:r>
                      </m:sub>
                    </m:sSub>
                    <m:r>
                      <a:rPr lang="en-US" sz="3500" i="1">
                        <a:effectLst/>
                        <a:latin typeface="Cambria Math"/>
                        <a:ea typeface="Calibri"/>
                        <a:cs typeface="Simplified Arabic"/>
                      </a:rPr>
                      <m:t>.</m:t>
                    </m:r>
                    <m:r>
                      <a:rPr lang="en-US" sz="3500" i="1">
                        <a:effectLst/>
                        <a:latin typeface="Cambria Math"/>
                        <a:ea typeface="Calibri"/>
                        <a:cs typeface="Simplified Arabic"/>
                      </a:rPr>
                      <m:t>𝑋</m:t>
                    </m:r>
                    <m:sSub>
                      <m:sSubPr>
                        <m:ctrlPr>
                          <a:rPr lang="en-US" sz="3500" i="1">
                            <a:effectLst/>
                            <a:latin typeface="Cambria Math"/>
                            <a:ea typeface="Calibri"/>
                            <a:cs typeface="Simplified Arabic"/>
                          </a:rPr>
                        </m:ctrlPr>
                      </m:sSubPr>
                      <m:e>
                        <m:r>
                          <a:rPr lang="en-US" sz="3500" i="1">
                            <a:effectLst/>
                            <a:latin typeface="Cambria Math"/>
                            <a:ea typeface="Calibri"/>
                            <a:cs typeface="Simplified Arabic"/>
                          </a:rPr>
                          <m:t>𝐻</m:t>
                        </m:r>
                      </m:e>
                      <m:sub>
                        <m:r>
                          <a:rPr lang="en-US" sz="3500" i="1">
                            <a:effectLst/>
                            <a:latin typeface="Cambria Math"/>
                            <a:ea typeface="Calibri"/>
                            <a:cs typeface="Simplified Arabic"/>
                          </a:rPr>
                          <m:t>2</m:t>
                        </m:r>
                      </m:sub>
                    </m:sSub>
                    <m:r>
                      <a:rPr lang="en-US" sz="3500" i="1">
                        <a:effectLst/>
                        <a:latin typeface="Cambria Math"/>
                        <a:ea typeface="Calibri"/>
                        <a:cs typeface="Simplified Arabic"/>
                      </a:rPr>
                      <m:t>𝑂</m:t>
                    </m:r>
                    <m:r>
                      <a:rPr lang="en-US" sz="3500" i="1">
                        <a:effectLst/>
                        <a:latin typeface="Cambria Math"/>
                        <a:ea typeface="Calibri"/>
                        <a:cs typeface="Simplified Arabic"/>
                      </a:rPr>
                      <m:t>=</m:t>
                    </m:r>
                    <m:r>
                      <a:rPr lang="en-US" sz="3500" i="1">
                        <a:effectLst/>
                        <a:latin typeface="Cambria Math"/>
                        <a:ea typeface="Calibri"/>
                        <a:cs typeface="Simplified Arabic"/>
                      </a:rPr>
                      <m:t>𝑁</m:t>
                    </m:r>
                    <m:r>
                      <a:rPr lang="en-US" sz="3500" i="1">
                        <a:effectLst/>
                        <a:latin typeface="Cambria Math"/>
                        <a:ea typeface="Calibri"/>
                        <a:cs typeface="Sakkal Majalla"/>
                      </a:rPr>
                      <m:t>. </m:t>
                    </m:r>
                    <m:r>
                      <a:rPr lang="en-US" sz="3500" i="1">
                        <a:effectLst/>
                        <a:latin typeface="Cambria Math"/>
                        <a:ea typeface="Calibri"/>
                        <a:cs typeface="Sakkal Majalla"/>
                      </a:rPr>
                      <m:t>𝑂𝑓𝑚𝑜𝑙𝑒𝑠</m:t>
                    </m:r>
                    <m:r>
                      <a:rPr lang="en-US" sz="3500" i="1">
                        <a:effectLst/>
                        <a:latin typeface="Cambria Math"/>
                        <a:ea typeface="Calibri"/>
                        <a:cs typeface="Simplified Arabic"/>
                      </a:rPr>
                      <m:t> </m:t>
                    </m:r>
                    <m:r>
                      <a:rPr lang="en-US" sz="3500" i="1">
                        <a:effectLst/>
                        <a:latin typeface="Cambria Math"/>
                        <a:ea typeface="Calibri"/>
                        <a:cs typeface="Simplified Arabic"/>
                      </a:rPr>
                      <m:t>𝐶𝑢𝑆</m:t>
                    </m:r>
                    <m:sSub>
                      <m:sSubPr>
                        <m:ctrlPr>
                          <a:rPr lang="en-US" sz="3500" i="1">
                            <a:effectLst/>
                            <a:latin typeface="Cambria Math"/>
                            <a:ea typeface="Calibri"/>
                            <a:cs typeface="Simplified Arabic"/>
                          </a:rPr>
                        </m:ctrlPr>
                      </m:sSubPr>
                      <m:e>
                        <m:r>
                          <a:rPr lang="en-US" sz="3500" i="1">
                            <a:effectLst/>
                            <a:latin typeface="Cambria Math"/>
                            <a:ea typeface="Calibri"/>
                            <a:cs typeface="Simplified Arabic"/>
                          </a:rPr>
                          <m:t>𝑂</m:t>
                        </m:r>
                      </m:e>
                      <m:sub>
                        <m:r>
                          <a:rPr lang="en-US" sz="3500" i="1">
                            <a:effectLst/>
                            <a:latin typeface="Cambria Math"/>
                            <a:ea typeface="Calibri"/>
                            <a:cs typeface="Simplified Arabic"/>
                          </a:rPr>
                          <m:t>4</m:t>
                        </m:r>
                      </m:sub>
                    </m:sSub>
                    <m:r>
                      <a:rPr lang="en-US" sz="3500" i="1">
                        <a:effectLst/>
                        <a:latin typeface="Cambria Math"/>
                        <a:ea typeface="Calibri"/>
                        <a:cs typeface="Sakkal Majalla"/>
                      </a:rPr>
                      <m:t> </m:t>
                    </m:r>
                  </m:oMath>
                </a14:m>
                <a:endParaRPr lang="en-US" sz="1800" dirty="0">
                  <a:effectLst/>
                  <a:latin typeface="Calibri"/>
                  <a:ea typeface="Calibri"/>
                  <a:cs typeface="Arial"/>
                </a:endParaRPr>
              </a:p>
              <a:p>
                <a:pPr algn="just">
                  <a:lnSpc>
                    <a:spcPct val="107000"/>
                  </a:lnSpc>
                  <a:spcAft>
                    <a:spcPts val="800"/>
                  </a:spcAft>
                </a:pPr>
                <a14:m>
                  <m:oMath xmlns:m="http://schemas.openxmlformats.org/officeDocument/2006/math">
                    <m:r>
                      <a:rPr lang="en-US" sz="3200">
                        <a:effectLst/>
                        <a:latin typeface="Cambria Math"/>
                        <a:ea typeface="Calibri"/>
                        <a:cs typeface="Simplified Arabic"/>
                      </a:rPr>
                      <m:t>%</m:t>
                    </m:r>
                    <m:sSub>
                      <m:sSubPr>
                        <m:ctrlPr>
                          <a:rPr lang="en-US" sz="3200" i="1">
                            <a:effectLst/>
                            <a:latin typeface="Cambria Math"/>
                            <a:ea typeface="Calibri"/>
                            <a:cs typeface="Simplified Arabic"/>
                          </a:rPr>
                        </m:ctrlPr>
                      </m:sSubPr>
                      <m:e>
                        <m:r>
                          <a:rPr lang="en-US" sz="3200" i="1">
                            <a:effectLst/>
                            <a:latin typeface="Cambria Math"/>
                            <a:ea typeface="Calibri"/>
                            <a:cs typeface="Simplified Arabic"/>
                          </a:rPr>
                          <m:t>𝐻</m:t>
                        </m:r>
                      </m:e>
                      <m:sub>
                        <m:r>
                          <a:rPr lang="en-US" sz="3200" i="1">
                            <a:effectLst/>
                            <a:latin typeface="Cambria Math"/>
                            <a:ea typeface="Calibri"/>
                            <a:cs typeface="Simplified Arabic"/>
                          </a:rPr>
                          <m:t>2</m:t>
                        </m:r>
                      </m:sub>
                    </m:sSub>
                    <m:r>
                      <a:rPr lang="en-US" sz="3200" i="1">
                        <a:effectLst/>
                        <a:latin typeface="Cambria Math"/>
                        <a:ea typeface="Calibri"/>
                        <a:cs typeface="Simplified Arabic"/>
                      </a:rPr>
                      <m:t>𝑂</m:t>
                    </m:r>
                    <m:r>
                      <a:rPr lang="en-US" sz="3200" i="1">
                        <a:effectLst/>
                        <a:latin typeface="Cambria Math"/>
                        <a:ea typeface="Calibri"/>
                        <a:cs typeface="Simplified Arabic"/>
                      </a:rPr>
                      <m:t>=</m:t>
                    </m:r>
                    <m:f>
                      <m:fPr>
                        <m:ctrlPr>
                          <a:rPr lang="en-US" sz="3200" i="1">
                            <a:effectLst/>
                            <a:latin typeface="Cambria Math"/>
                            <a:ea typeface="Calibri"/>
                            <a:cs typeface="Simplified Arabic"/>
                          </a:rPr>
                        </m:ctrlPr>
                      </m:fPr>
                      <m:num>
                        <m:r>
                          <a:rPr lang="en-US" sz="3200" i="1">
                            <a:effectLst/>
                            <a:latin typeface="Cambria Math"/>
                            <a:ea typeface="Calibri"/>
                            <a:cs typeface="Simplified Arabic"/>
                          </a:rPr>
                          <m:t>𝑝𝑎𝑟𝑡</m:t>
                        </m:r>
                      </m:num>
                      <m:den>
                        <m:r>
                          <a:rPr lang="en-US" sz="3200" i="1">
                            <a:effectLst/>
                            <a:latin typeface="Cambria Math"/>
                            <a:ea typeface="Calibri"/>
                            <a:cs typeface="Simplified Arabic"/>
                          </a:rPr>
                          <m:t>𝑤</m:t>
                        </m:r>
                        <m:r>
                          <a:rPr lang="en-US" sz="3200" i="1">
                            <a:effectLst/>
                            <a:latin typeface="Cambria Math"/>
                            <a:ea typeface="Calibri"/>
                            <a:cs typeface="Simplified Arabic"/>
                          </a:rPr>
                          <m:t>h</m:t>
                        </m:r>
                        <m:r>
                          <a:rPr lang="en-US" sz="3200" i="1">
                            <a:effectLst/>
                            <a:latin typeface="Cambria Math"/>
                            <a:ea typeface="Calibri"/>
                            <a:cs typeface="Simplified Arabic"/>
                          </a:rPr>
                          <m:t>𝑜𝑙𝑒</m:t>
                        </m:r>
                      </m:den>
                    </m:f>
                    <m:r>
                      <a:rPr lang="en-US" sz="3200" i="1">
                        <a:effectLst/>
                        <a:latin typeface="Cambria Math"/>
                        <a:ea typeface="Calibri"/>
                        <a:cs typeface="Simplified Arabic"/>
                      </a:rPr>
                      <m:t>×</m:t>
                    </m:r>
                    <m:r>
                      <a:rPr lang="en-US" sz="3200" i="1">
                        <a:effectLst/>
                        <a:latin typeface="Cambria Math"/>
                        <a:ea typeface="Calibri"/>
                        <a:cs typeface="Simplified Arabic"/>
                      </a:rPr>
                      <m:t>100</m:t>
                    </m:r>
                  </m:oMath>
                </a14:m>
                <a:endParaRPr lang="en-US" sz="1800" dirty="0">
                  <a:effectLst/>
                  <a:latin typeface="Calibri"/>
                  <a:ea typeface="Calibri"/>
                  <a:cs typeface="Arial"/>
                </a:endParaRPr>
              </a:p>
              <a:p>
                <a:endParaRPr lang="ar-IQ" dirty="0"/>
              </a:p>
            </p:txBody>
          </p:sp>
        </mc:Choice>
        <mc:Fallback xmlns="">
          <p:sp>
            <p:nvSpPr>
              <p:cNvPr id="3" name="عنصر نائب للمحتوى 2"/>
              <p:cNvSpPr>
                <a:spLocks noGrp="1" noRot="1" noChangeAspect="1" noMove="1" noResize="1" noEditPoints="1" noAdjustHandles="1" noChangeArrowheads="1" noChangeShapeType="1" noTextEdit="1"/>
              </p:cNvSpPr>
              <p:nvPr>
                <p:ph idx="1"/>
              </p:nvPr>
            </p:nvSpPr>
            <p:spPr>
              <a:blipFill rotWithShape="1">
                <a:blip r:embed="rId2"/>
                <a:stretch>
                  <a:fillRect l="-1333"/>
                </a:stretch>
              </a:blipFill>
            </p:spPr>
            <p:txBody>
              <a:bodyPr/>
              <a:lstStyle/>
              <a:p>
                <a:r>
                  <a:rPr lang="ar-IQ">
                    <a:noFill/>
                  </a:rPr>
                  <a:t> </a:t>
                </a:r>
              </a:p>
            </p:txBody>
          </p:sp>
        </mc:Fallback>
      </mc:AlternateContent>
    </p:spTree>
    <p:extLst>
      <p:ext uri="{BB962C8B-B14F-4D97-AF65-F5344CB8AC3E}">
        <p14:creationId xmlns:p14="http://schemas.microsoft.com/office/powerpoint/2010/main" val="2843976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تحليل البيانات والمناقشة</a:t>
            </a:r>
            <a:endParaRPr lang="ar-IQ" dirty="0"/>
          </a:p>
        </p:txBody>
      </p:sp>
      <p:sp>
        <p:nvSpPr>
          <p:cNvPr id="3" name="عنصر نائب للمحتوى 2"/>
          <p:cNvSpPr>
            <a:spLocks noGrp="1"/>
          </p:cNvSpPr>
          <p:nvPr>
            <p:ph idx="1"/>
          </p:nvPr>
        </p:nvSpPr>
        <p:spPr/>
        <p:txBody>
          <a:bodyPr/>
          <a:lstStyle/>
          <a:p>
            <a:pPr marL="342900" lvl="0" indent="-342900" algn="just">
              <a:lnSpc>
                <a:spcPct val="107000"/>
              </a:lnSpc>
              <a:buFont typeface="+mj-lt"/>
              <a:buAutoNum type="arabicPeriod"/>
            </a:pPr>
            <a:r>
              <a:rPr lang="ar-IQ" sz="3200" dirty="0">
                <a:latin typeface="Calibri"/>
                <a:ea typeface="Calibri"/>
                <a:cs typeface="Simplified Arabic"/>
              </a:rPr>
              <a:t>كم كانت عدد المولات من المياه في عينتك وما نسبتها المئوية؟</a:t>
            </a:r>
            <a:endParaRPr lang="en-US" sz="1800" dirty="0">
              <a:latin typeface="Calibri"/>
              <a:ea typeface="Calibri"/>
              <a:cs typeface="Arial"/>
            </a:endParaRPr>
          </a:p>
          <a:p>
            <a:pPr marL="342900" lvl="0" indent="-342900" algn="just">
              <a:lnSpc>
                <a:spcPct val="107000"/>
              </a:lnSpc>
              <a:buFont typeface="+mj-lt"/>
              <a:buAutoNum type="arabicPeriod"/>
            </a:pPr>
            <a:r>
              <a:rPr lang="ar-IQ" sz="3200" dirty="0">
                <a:latin typeface="Calibri"/>
                <a:ea typeface="Calibri"/>
                <a:cs typeface="Simplified Arabic"/>
              </a:rPr>
              <a:t>كم كانت عدد المولات المركب قبل وبعد التسخين في عينتك؟</a:t>
            </a:r>
            <a:endParaRPr lang="en-US" sz="1800" dirty="0">
              <a:latin typeface="Calibri"/>
              <a:ea typeface="Calibri"/>
              <a:cs typeface="Arial"/>
            </a:endParaRPr>
          </a:p>
          <a:p>
            <a:pPr marL="342900" lvl="0" indent="-342900" algn="just">
              <a:lnSpc>
                <a:spcPct val="107000"/>
              </a:lnSpc>
              <a:buFont typeface="+mj-lt"/>
              <a:buAutoNum type="arabicPeriod"/>
            </a:pPr>
            <a:r>
              <a:rPr lang="ar-IQ" sz="3200" dirty="0">
                <a:latin typeface="Calibri"/>
                <a:ea typeface="Calibri"/>
                <a:cs typeface="Simplified Arabic"/>
              </a:rPr>
              <a:t>ما هي الصيغة الكيميائية للمركب الذي كنت تختبره؟</a:t>
            </a:r>
            <a:endParaRPr lang="en-US" sz="1800" dirty="0">
              <a:latin typeface="Calibri"/>
              <a:ea typeface="Calibri"/>
              <a:cs typeface="Arial"/>
            </a:endParaRPr>
          </a:p>
          <a:p>
            <a:pPr marL="342900" lvl="0" indent="-342900" algn="just">
              <a:lnSpc>
                <a:spcPct val="107000"/>
              </a:lnSpc>
              <a:spcAft>
                <a:spcPts val="800"/>
              </a:spcAft>
              <a:buFont typeface="+mj-lt"/>
              <a:buAutoNum type="arabicPeriod"/>
            </a:pPr>
            <a:r>
              <a:rPr lang="ar-IQ" sz="3200" dirty="0">
                <a:latin typeface="Calibri"/>
                <a:ea typeface="Calibri"/>
                <a:cs typeface="Simplified Arabic"/>
              </a:rPr>
              <a:t>. إذا كنت لم تسخن العينة لفترة طويلة كافية لإزالة كل الماء من العينة كيف، قد تأثرت الحسابات اللاحقة الخاصة بك؟</a:t>
            </a:r>
            <a:endParaRPr lang="en-US" sz="1800" dirty="0">
              <a:latin typeface="Calibri"/>
              <a:ea typeface="Calibri"/>
              <a:cs typeface="Arial"/>
            </a:endParaRPr>
          </a:p>
          <a:p>
            <a:endParaRPr lang="ar-IQ" dirty="0"/>
          </a:p>
        </p:txBody>
      </p:sp>
    </p:spTree>
    <p:extLst>
      <p:ext uri="{BB962C8B-B14F-4D97-AF65-F5344CB8AC3E}">
        <p14:creationId xmlns:p14="http://schemas.microsoft.com/office/powerpoint/2010/main" val="18322752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23715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lstStyle/>
          <a:p>
            <a:pPr algn="ctr"/>
            <a:r>
              <a:rPr lang="ar-IQ" dirty="0" smtClean="0"/>
              <a:t>التجربة الاولى </a:t>
            </a:r>
            <a:endParaRPr lang="ar-IQ" dirty="0"/>
          </a:p>
        </p:txBody>
      </p:sp>
      <p:sp>
        <p:nvSpPr>
          <p:cNvPr id="5" name="عنصر نائب للمحتوى 4"/>
          <p:cNvSpPr>
            <a:spLocks noGrp="1"/>
          </p:cNvSpPr>
          <p:nvPr>
            <p:ph idx="1"/>
          </p:nvPr>
        </p:nvSpPr>
        <p:spPr/>
        <p:txBody>
          <a:bodyPr/>
          <a:lstStyle/>
          <a:p>
            <a:pPr algn="ctr"/>
            <a:endParaRPr lang="ar-IQ" dirty="0" smtClean="0"/>
          </a:p>
          <a:p>
            <a:pPr marL="64008" indent="0" algn="ctr">
              <a:buNone/>
            </a:pPr>
            <a:r>
              <a:rPr lang="ar-IQ" dirty="0" smtClean="0"/>
              <a:t> </a:t>
            </a:r>
          </a:p>
          <a:p>
            <a:pPr algn="ctr"/>
            <a:r>
              <a:rPr lang="ar-IQ" dirty="0" smtClean="0"/>
              <a:t>اعداد </a:t>
            </a:r>
          </a:p>
          <a:p>
            <a:pPr algn="ctr"/>
            <a:endParaRPr lang="ar-IQ" dirty="0"/>
          </a:p>
          <a:p>
            <a:pPr algn="ctr"/>
            <a:r>
              <a:rPr lang="ar-IQ" dirty="0" err="1" smtClean="0"/>
              <a:t>م.م</a:t>
            </a:r>
            <a:r>
              <a:rPr lang="ar-IQ" dirty="0" smtClean="0"/>
              <a:t> اسراء ناجي كاظم </a:t>
            </a:r>
            <a:endParaRPr lang="ar-IQ" dirty="0"/>
          </a:p>
        </p:txBody>
      </p:sp>
    </p:spTree>
    <p:extLst>
      <p:ext uri="{BB962C8B-B14F-4D97-AF65-F5344CB8AC3E}">
        <p14:creationId xmlns:p14="http://schemas.microsoft.com/office/powerpoint/2010/main" val="17333609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التجربة الاولى </a:t>
            </a:r>
            <a:endParaRPr lang="ar-IQ" dirty="0"/>
          </a:p>
        </p:txBody>
      </p:sp>
      <p:sp>
        <p:nvSpPr>
          <p:cNvPr id="3" name="عنصر نائب للمحتوى 2"/>
          <p:cNvSpPr>
            <a:spLocks noGrp="1"/>
          </p:cNvSpPr>
          <p:nvPr>
            <p:ph idx="1"/>
          </p:nvPr>
        </p:nvSpPr>
        <p:spPr/>
        <p:txBody>
          <a:bodyPr/>
          <a:lstStyle/>
          <a:p>
            <a:pPr algn="ctr"/>
            <a:r>
              <a:rPr lang="ar-IQ" sz="3200" b="1" u="sng" dirty="0">
                <a:ea typeface="Calibri"/>
                <a:cs typeface="Simplified Arabic"/>
              </a:rPr>
              <a:t>تحديد النسبة المئوية للمياه في المركب </a:t>
            </a:r>
            <a:endParaRPr lang="ar-IQ" sz="3200" b="1" dirty="0" smtClean="0">
              <a:ea typeface="Calibri"/>
              <a:cs typeface="Simplified Arabic"/>
            </a:endParaRPr>
          </a:p>
          <a:p>
            <a:pPr algn="ctr" rtl="0">
              <a:lnSpc>
                <a:spcPct val="107000"/>
              </a:lnSpc>
              <a:spcAft>
                <a:spcPts val="800"/>
              </a:spcAft>
            </a:pPr>
            <a:r>
              <a:rPr lang="en-US" sz="3200" b="1" dirty="0" smtClean="0">
                <a:latin typeface="Arial-BoldMT"/>
                <a:ea typeface="Calibri"/>
                <a:cs typeface="Arial-BoldMT"/>
              </a:rPr>
              <a:t>Percent Water in a Compound</a:t>
            </a:r>
            <a:endParaRPr lang="en-US" sz="1600" dirty="0" smtClean="0">
              <a:latin typeface="Calibri"/>
              <a:ea typeface="Calibri"/>
              <a:cs typeface="Arial"/>
            </a:endParaRPr>
          </a:p>
          <a:p>
            <a:pPr algn="ctr" rtl="0">
              <a:lnSpc>
                <a:spcPct val="107000"/>
              </a:lnSpc>
              <a:spcAft>
                <a:spcPts val="0"/>
              </a:spcAft>
            </a:pPr>
            <a:r>
              <a:rPr lang="en-US" sz="3200" b="1" dirty="0" smtClean="0">
                <a:latin typeface="Arial-BoldMT"/>
                <a:ea typeface="Calibri"/>
                <a:cs typeface="Arial-BoldMT"/>
              </a:rPr>
              <a:t>The Determination of the</a:t>
            </a:r>
            <a:endParaRPr lang="en-US" sz="1600" dirty="0" smtClean="0">
              <a:latin typeface="Calibri"/>
              <a:ea typeface="Calibri"/>
              <a:cs typeface="Arial"/>
            </a:endParaRPr>
          </a:p>
          <a:p>
            <a:pPr algn="ctr"/>
            <a:endParaRPr lang="ar-IQ" dirty="0"/>
          </a:p>
        </p:txBody>
      </p:sp>
    </p:spTree>
    <p:extLst>
      <p:ext uri="{BB962C8B-B14F-4D97-AF65-F5344CB8AC3E}">
        <p14:creationId xmlns:p14="http://schemas.microsoft.com/office/powerpoint/2010/main" val="982965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مستطيل 3"/>
              <p:cNvSpPr/>
              <p:nvPr/>
            </p:nvSpPr>
            <p:spPr>
              <a:xfrm>
                <a:off x="1150315" y="1556792"/>
                <a:ext cx="6840760" cy="3253968"/>
              </a:xfrm>
              <a:prstGeom prst="rect">
                <a:avLst/>
              </a:prstGeom>
            </p:spPr>
            <p:txBody>
              <a:bodyPr wrap="square">
                <a:spAutoFit/>
              </a:bodyPr>
              <a:lstStyle/>
              <a:p>
                <a:pPr algn="just">
                  <a:lnSpc>
                    <a:spcPct val="107000"/>
                  </a:lnSpc>
                  <a:spcAft>
                    <a:spcPts val="800"/>
                  </a:spcAft>
                </a:pPr>
                <a:r>
                  <a:rPr lang="ar-IQ" sz="3200" b="1" dirty="0">
                    <a:latin typeface="Calibri"/>
                    <a:ea typeface="Calibri"/>
                    <a:cs typeface="Simplified Arabic"/>
                  </a:rPr>
                  <a:t>ويمكن استخدامها كعوامل الحد من الرطوبة. وهناك مركبات أخرى تمتص كميات كبيرة من بخار الماء في حال تركها في الهواء الطلق وبالتالي تذوب تلقائيا مثل مركب هيدروكسيد الصوديوم </a:t>
                </a:r>
                <a14:m>
                  <m:oMath xmlns:m="http://schemas.openxmlformats.org/officeDocument/2006/math">
                    <m:r>
                      <a:rPr lang="en-US" sz="3200" b="1" i="1">
                        <a:latin typeface="Cambria Math"/>
                        <a:ea typeface="Calibri"/>
                        <a:cs typeface="Simplified Arabic"/>
                      </a:rPr>
                      <m:t>𝑵𝒂𝑶𝑯</m:t>
                    </m:r>
                  </m:oMath>
                </a14:m>
                <a:r>
                  <a:rPr lang="ar-IQ" sz="3200" b="1" dirty="0">
                    <a:latin typeface="Calibri"/>
                    <a:ea typeface="Calibri"/>
                    <a:cs typeface="Simplified Arabic"/>
                  </a:rPr>
                  <a:t>، وهذه الخاصية تعرف باسم </a:t>
                </a:r>
                <a:r>
                  <a:rPr lang="ar-IQ" sz="3200" b="1" dirty="0" smtClean="0">
                    <a:latin typeface="Calibri"/>
                    <a:ea typeface="Calibri"/>
                    <a:cs typeface="Simplified Arabic"/>
                  </a:rPr>
                  <a:t>التميع </a:t>
                </a:r>
                <a:r>
                  <a:rPr lang="en-US" sz="3200" b="1" dirty="0">
                    <a:latin typeface="Times New Roman"/>
                    <a:ea typeface="Calibri"/>
                    <a:cs typeface="Arial"/>
                  </a:rPr>
                  <a:t>deliquescence</a:t>
                </a:r>
                <a:r>
                  <a:rPr lang="ar-IQ" sz="3200" b="1" dirty="0">
                    <a:latin typeface="Calibri"/>
                    <a:ea typeface="Calibri"/>
                    <a:cs typeface="Simplified Arabic"/>
                  </a:rPr>
                  <a:t>. </a:t>
                </a:r>
                <a:endParaRPr lang="en-US" b="1" dirty="0">
                  <a:effectLst/>
                  <a:latin typeface="Calibri"/>
                  <a:ea typeface="Calibri"/>
                  <a:cs typeface="Arial"/>
                </a:endParaRPr>
              </a:p>
            </p:txBody>
          </p:sp>
        </mc:Choice>
        <mc:Fallback xmlns="">
          <p:sp>
            <p:nvSpPr>
              <p:cNvPr id="4" name="مستطيل 3"/>
              <p:cNvSpPr>
                <a:spLocks noRot="1" noChangeAspect="1" noMove="1" noResize="1" noEditPoints="1" noAdjustHandles="1" noChangeArrowheads="1" noChangeShapeType="1" noTextEdit="1"/>
              </p:cNvSpPr>
              <p:nvPr/>
            </p:nvSpPr>
            <p:spPr>
              <a:xfrm>
                <a:off x="1150315" y="1556792"/>
                <a:ext cx="6840760" cy="3253968"/>
              </a:xfrm>
              <a:prstGeom prst="rect">
                <a:avLst/>
              </a:prstGeom>
              <a:blipFill rotWithShape="1">
                <a:blip r:embed="rId2"/>
                <a:stretch>
                  <a:fillRect l="-4189" t="-1498" r="-2317" b="-5243"/>
                </a:stretch>
              </a:blipFill>
            </p:spPr>
            <p:txBody>
              <a:bodyPr/>
              <a:lstStyle/>
              <a:p>
                <a:r>
                  <a:rPr lang="ar-IQ">
                    <a:noFill/>
                  </a:rPr>
                  <a:t> </a:t>
                </a:r>
              </a:p>
            </p:txBody>
          </p:sp>
        </mc:Fallback>
      </mc:AlternateContent>
    </p:spTree>
    <p:extLst>
      <p:ext uri="{BB962C8B-B14F-4D97-AF65-F5344CB8AC3E}">
        <p14:creationId xmlns:p14="http://schemas.microsoft.com/office/powerpoint/2010/main" val="26085720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15616" y="1700808"/>
            <a:ext cx="6768752" cy="3451266"/>
          </a:xfrm>
          <a:prstGeom prst="rect">
            <a:avLst/>
          </a:prstGeom>
        </p:spPr>
        <p:txBody>
          <a:bodyPr wrap="square">
            <a:spAutoFit/>
          </a:bodyPr>
          <a:lstStyle/>
          <a:p>
            <a:pPr algn="just">
              <a:lnSpc>
                <a:spcPct val="107000"/>
              </a:lnSpc>
              <a:spcAft>
                <a:spcPts val="800"/>
              </a:spcAft>
            </a:pPr>
            <a:r>
              <a:rPr lang="ar-IQ" sz="3600" b="1" dirty="0">
                <a:latin typeface="Calibri"/>
                <a:ea typeface="Calibri"/>
                <a:cs typeface="Simplified Arabic"/>
              </a:rPr>
              <a:t>في</a:t>
            </a:r>
            <a:r>
              <a:rPr lang="ar-IQ" sz="2400" b="1" dirty="0">
                <a:latin typeface="Calibri"/>
                <a:ea typeface="Calibri"/>
                <a:cs typeface="Simplified Arabic"/>
              </a:rPr>
              <a:t> </a:t>
            </a:r>
            <a:r>
              <a:rPr lang="ar-IQ" sz="2800" b="1" dirty="0">
                <a:latin typeface="Calibri"/>
                <a:ea typeface="Calibri"/>
                <a:cs typeface="Simplified Arabic"/>
              </a:rPr>
              <a:t>هذه التجربة، سوف نختبر مركب أيوني ماص للرطوبة لتحديد كمية مياهه الترطيب (التميه). وعلى الرغم من تعلق جزيئات الماء بشكل آمن مع بنية المركب الايوني الماص للرطوبة الا انه عرضة للإزالة بفعل الحرارة. سوف نسخن عينة من النموذج </a:t>
            </a:r>
            <a:r>
              <a:rPr lang="ar-IQ" sz="2800" b="1" dirty="0" err="1">
                <a:latin typeface="Calibri"/>
                <a:ea typeface="Calibri"/>
                <a:cs typeface="Simplified Arabic"/>
              </a:rPr>
              <a:t>لازالة</a:t>
            </a:r>
            <a:r>
              <a:rPr lang="ar-IQ" sz="2800" b="1" dirty="0">
                <a:latin typeface="Calibri"/>
                <a:ea typeface="Calibri"/>
                <a:cs typeface="Simplified Arabic"/>
              </a:rPr>
              <a:t> ماء التميه. وعن طريق قياس كتلة العينة قبل وبعد التسخين، يمكنك تحديد كمية المياه في العينة وحساب ماء التميه.</a:t>
            </a:r>
            <a:endParaRPr lang="en-US" sz="1600" b="1" dirty="0">
              <a:effectLst/>
              <a:latin typeface="Calibri"/>
              <a:ea typeface="Calibri"/>
              <a:cs typeface="Arial"/>
            </a:endParaRPr>
          </a:p>
        </p:txBody>
      </p:sp>
    </p:spTree>
    <p:extLst>
      <p:ext uri="{BB962C8B-B14F-4D97-AF65-F5344CB8AC3E}">
        <p14:creationId xmlns:p14="http://schemas.microsoft.com/office/powerpoint/2010/main" val="1165143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الهدف من التجربة </a:t>
            </a:r>
            <a:endParaRPr lang="ar-IQ" dirty="0"/>
          </a:p>
        </p:txBody>
      </p:sp>
      <p:sp>
        <p:nvSpPr>
          <p:cNvPr id="3" name="عنصر نائب للمحتوى 2"/>
          <p:cNvSpPr>
            <a:spLocks noGrp="1"/>
          </p:cNvSpPr>
          <p:nvPr>
            <p:ph idx="1"/>
          </p:nvPr>
        </p:nvSpPr>
        <p:spPr/>
        <p:txBody>
          <a:bodyPr/>
          <a:lstStyle/>
          <a:p>
            <a:pPr algn="just">
              <a:lnSpc>
                <a:spcPct val="107000"/>
              </a:lnSpc>
              <a:spcAft>
                <a:spcPts val="800"/>
              </a:spcAft>
            </a:pPr>
            <a:r>
              <a:rPr lang="ar-IQ" sz="4000" dirty="0">
                <a:latin typeface="Calibri"/>
                <a:ea typeface="Calibri"/>
                <a:cs typeface="Simplified Arabic"/>
              </a:rPr>
              <a:t>تحديد كمية ماء التميه ونسبته في المركب الايوني الماص للرطوبة.</a:t>
            </a:r>
            <a:endParaRPr lang="en-US" sz="2400" dirty="0">
              <a:latin typeface="Calibri"/>
              <a:ea typeface="Calibri"/>
              <a:cs typeface="Arial"/>
            </a:endParaRPr>
          </a:p>
          <a:p>
            <a:r>
              <a:rPr lang="ar-IQ" sz="4000" dirty="0">
                <a:ea typeface="Calibri"/>
                <a:cs typeface="Simplified Arabic"/>
              </a:rPr>
              <a:t>• أكمل الصيغة الكيميائية للمركب</a:t>
            </a:r>
            <a:endParaRPr lang="ar-IQ" sz="3600" dirty="0"/>
          </a:p>
        </p:txBody>
      </p:sp>
    </p:spTree>
    <p:extLst>
      <p:ext uri="{BB962C8B-B14F-4D97-AF65-F5344CB8AC3E}">
        <p14:creationId xmlns:p14="http://schemas.microsoft.com/office/powerpoint/2010/main" val="3316400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المواد والادوات </a:t>
            </a:r>
            <a:endParaRPr lang="ar-IQ" dirty="0"/>
          </a:p>
        </p:txBody>
      </p:sp>
      <p:sp>
        <p:nvSpPr>
          <p:cNvPr id="3" name="عنصر نائب للمحتوى 2"/>
          <p:cNvSpPr>
            <a:spLocks noGrp="1"/>
          </p:cNvSpPr>
          <p:nvPr>
            <p:ph idx="1"/>
          </p:nvPr>
        </p:nvSpPr>
        <p:spPr/>
        <p:txBody>
          <a:bodyPr>
            <a:normAutofit fontScale="47500" lnSpcReduction="20000"/>
          </a:bodyPr>
          <a:lstStyle/>
          <a:p>
            <a:pPr marL="342900" lvl="0" indent="-342900" algn="l" rtl="0">
              <a:lnSpc>
                <a:spcPct val="107000"/>
              </a:lnSpc>
              <a:spcAft>
                <a:spcPts val="0"/>
              </a:spcAft>
              <a:buFont typeface="+mj-lt"/>
              <a:buAutoNum type="arabicPeriod"/>
            </a:pPr>
            <a:r>
              <a:rPr lang="en-US" sz="4400" b="1" dirty="0">
                <a:latin typeface="Times New Roman"/>
                <a:ea typeface="Calibri"/>
                <a:cs typeface="Arial"/>
              </a:rPr>
              <a:t>crucible with cover</a:t>
            </a:r>
            <a:endParaRPr lang="en-US" sz="2500" b="1" dirty="0">
              <a:latin typeface="Calibri"/>
              <a:ea typeface="Calibri"/>
              <a:cs typeface="Arial"/>
            </a:endParaRPr>
          </a:p>
          <a:p>
            <a:pPr marL="342900" lvl="0" indent="-342900" algn="l" rtl="0">
              <a:lnSpc>
                <a:spcPct val="107000"/>
              </a:lnSpc>
              <a:spcAft>
                <a:spcPts val="0"/>
              </a:spcAft>
              <a:buFont typeface="+mj-lt"/>
              <a:buAutoNum type="arabicPeriod"/>
            </a:pPr>
            <a:r>
              <a:rPr lang="en-US" sz="4400" b="1" dirty="0">
                <a:latin typeface="Times New Roman"/>
                <a:ea typeface="Calibri"/>
                <a:cs typeface="Arial"/>
              </a:rPr>
              <a:t>crucible tongs</a:t>
            </a:r>
            <a:endParaRPr lang="en-US" sz="2500" b="1" dirty="0">
              <a:latin typeface="Calibri"/>
              <a:ea typeface="Calibri"/>
              <a:cs typeface="Arial"/>
            </a:endParaRPr>
          </a:p>
          <a:p>
            <a:pPr marL="342900" lvl="0" indent="-342900" algn="l" rtl="0">
              <a:lnSpc>
                <a:spcPct val="107000"/>
              </a:lnSpc>
              <a:spcAft>
                <a:spcPts val="0"/>
              </a:spcAft>
              <a:buFont typeface="+mj-lt"/>
              <a:buAutoNum type="arabicPeriod"/>
            </a:pPr>
            <a:r>
              <a:rPr lang="en-US" sz="4400" b="1" dirty="0">
                <a:latin typeface="Times New Roman"/>
                <a:ea typeface="Calibri"/>
                <a:cs typeface="Arial"/>
              </a:rPr>
              <a:t>spatula</a:t>
            </a:r>
            <a:endParaRPr lang="en-US" sz="2500" b="1" dirty="0">
              <a:latin typeface="Calibri"/>
              <a:ea typeface="Calibri"/>
              <a:cs typeface="Arial"/>
            </a:endParaRPr>
          </a:p>
          <a:p>
            <a:pPr marL="342900" lvl="0" indent="-342900" algn="l" rtl="0">
              <a:lnSpc>
                <a:spcPct val="107000"/>
              </a:lnSpc>
              <a:spcAft>
                <a:spcPts val="0"/>
              </a:spcAft>
              <a:buFont typeface="+mj-lt"/>
              <a:buAutoNum type="arabicPeriod"/>
            </a:pPr>
            <a:r>
              <a:rPr lang="en-US" sz="4400" b="1" dirty="0">
                <a:latin typeface="Times New Roman"/>
                <a:ea typeface="Calibri"/>
                <a:cs typeface="Arial"/>
              </a:rPr>
              <a:t>ring stand, ring, and clay triangle</a:t>
            </a:r>
            <a:endParaRPr lang="en-US" sz="2500" b="1" dirty="0">
              <a:latin typeface="Calibri"/>
              <a:ea typeface="Calibri"/>
              <a:cs typeface="Arial"/>
            </a:endParaRPr>
          </a:p>
          <a:p>
            <a:pPr marL="342900" lvl="0" indent="-342900" algn="l" rtl="0">
              <a:lnSpc>
                <a:spcPct val="107000"/>
              </a:lnSpc>
              <a:spcAft>
                <a:spcPts val="0"/>
              </a:spcAft>
              <a:buFont typeface="+mj-lt"/>
              <a:buAutoNum type="arabicPeriod"/>
            </a:pPr>
            <a:r>
              <a:rPr lang="en-US" sz="4400" b="1" dirty="0">
                <a:latin typeface="Times New Roman"/>
                <a:ea typeface="Calibri"/>
                <a:cs typeface="Arial"/>
              </a:rPr>
              <a:t>lab burner</a:t>
            </a:r>
            <a:endParaRPr lang="en-US" sz="2500" b="1" dirty="0">
              <a:latin typeface="Calibri"/>
              <a:ea typeface="Calibri"/>
              <a:cs typeface="Arial"/>
            </a:endParaRPr>
          </a:p>
          <a:p>
            <a:pPr marL="342900" lvl="0" indent="-342900" algn="l" rtl="0">
              <a:lnSpc>
                <a:spcPct val="107000"/>
              </a:lnSpc>
              <a:spcAft>
                <a:spcPts val="0"/>
              </a:spcAft>
              <a:buFont typeface="+mj-lt"/>
              <a:buAutoNum type="arabicPeriod"/>
            </a:pPr>
            <a:r>
              <a:rPr lang="en-US" sz="4400" b="1" dirty="0">
                <a:latin typeface="Times New Roman"/>
                <a:ea typeface="Calibri"/>
                <a:cs typeface="Arial"/>
              </a:rPr>
              <a:t>desiccator</a:t>
            </a:r>
            <a:endParaRPr lang="en-US" sz="2500" b="1" dirty="0">
              <a:latin typeface="Calibri"/>
              <a:ea typeface="Calibri"/>
              <a:cs typeface="Arial"/>
            </a:endParaRPr>
          </a:p>
          <a:p>
            <a:pPr marL="342900" lvl="0" indent="-342900" algn="just" rtl="0">
              <a:lnSpc>
                <a:spcPct val="107000"/>
              </a:lnSpc>
              <a:spcAft>
                <a:spcPts val="800"/>
              </a:spcAft>
              <a:buFont typeface="+mj-lt"/>
              <a:buAutoNum type="arabicPeriod"/>
            </a:pPr>
            <a:r>
              <a:rPr lang="en-US" sz="4400" b="1" dirty="0">
                <a:latin typeface="Times New Roman"/>
                <a:ea typeface="Calibri"/>
                <a:cs typeface="Arial"/>
              </a:rPr>
              <a:t>balance</a:t>
            </a:r>
            <a:endParaRPr lang="en-US" sz="2500" b="1" dirty="0">
              <a:latin typeface="Calibri"/>
              <a:ea typeface="Calibri"/>
              <a:cs typeface="Arial"/>
            </a:endParaRPr>
          </a:p>
          <a:p>
            <a:pPr marL="342900" lvl="0" indent="-342900" algn="l" rtl="0">
              <a:lnSpc>
                <a:spcPct val="107000"/>
              </a:lnSpc>
              <a:spcAft>
                <a:spcPts val="0"/>
              </a:spcAft>
              <a:buFont typeface="+mj-lt"/>
              <a:buAutoNum type="arabicPeriod"/>
            </a:pPr>
            <a:r>
              <a:rPr lang="en-US" sz="4400" b="1" dirty="0">
                <a:latin typeface="Times New Roman"/>
                <a:ea typeface="Calibri"/>
                <a:cs typeface="Arial"/>
              </a:rPr>
              <a:t>one of the following compounds:</a:t>
            </a:r>
            <a:endParaRPr lang="en-US" sz="2500" b="1" dirty="0">
              <a:latin typeface="Calibri"/>
              <a:ea typeface="Calibri"/>
              <a:cs typeface="Arial"/>
            </a:endParaRPr>
          </a:p>
          <a:p>
            <a:pPr algn="l" rtl="0">
              <a:lnSpc>
                <a:spcPct val="107000"/>
              </a:lnSpc>
              <a:spcAft>
                <a:spcPts val="0"/>
              </a:spcAft>
            </a:pPr>
            <a:r>
              <a:rPr lang="en-US" sz="4400" b="1" dirty="0">
                <a:latin typeface="Times New Roman"/>
                <a:ea typeface="Calibri"/>
                <a:cs typeface="Arial"/>
              </a:rPr>
              <a:t>magnesium sulfate, MgSO4•nH2O</a:t>
            </a:r>
            <a:endParaRPr lang="en-US" sz="2500" b="1" dirty="0">
              <a:latin typeface="Calibri"/>
              <a:ea typeface="Calibri"/>
              <a:cs typeface="Arial"/>
            </a:endParaRPr>
          </a:p>
          <a:p>
            <a:pPr algn="l" rtl="0">
              <a:lnSpc>
                <a:spcPct val="107000"/>
              </a:lnSpc>
              <a:spcAft>
                <a:spcPts val="0"/>
              </a:spcAft>
            </a:pPr>
            <a:r>
              <a:rPr lang="en-US" sz="4400" b="1" dirty="0">
                <a:latin typeface="Times New Roman"/>
                <a:ea typeface="Calibri"/>
                <a:cs typeface="Arial"/>
              </a:rPr>
              <a:t>copper sulfate, CuSO4•nH2O</a:t>
            </a:r>
            <a:endParaRPr lang="en-US" sz="2500" b="1" dirty="0">
              <a:latin typeface="Calibri"/>
              <a:ea typeface="Calibri"/>
              <a:cs typeface="Arial"/>
            </a:endParaRPr>
          </a:p>
          <a:p>
            <a:pPr algn="l" rtl="0">
              <a:lnSpc>
                <a:spcPct val="107000"/>
              </a:lnSpc>
              <a:spcAft>
                <a:spcPts val="0"/>
              </a:spcAft>
            </a:pPr>
            <a:r>
              <a:rPr lang="en-US" sz="4400" b="1" dirty="0">
                <a:latin typeface="Times New Roman"/>
                <a:ea typeface="Calibri"/>
                <a:cs typeface="Arial"/>
              </a:rPr>
              <a:t>sodium carbonate, Na2CO3•nH2O</a:t>
            </a:r>
            <a:endParaRPr lang="en-US" sz="2500" b="1" dirty="0">
              <a:latin typeface="Calibri"/>
              <a:ea typeface="Calibri"/>
              <a:cs typeface="Arial"/>
            </a:endParaRPr>
          </a:p>
          <a:p>
            <a:pPr algn="l" rtl="0">
              <a:lnSpc>
                <a:spcPct val="107000"/>
              </a:lnSpc>
              <a:spcAft>
                <a:spcPts val="0"/>
              </a:spcAft>
            </a:pPr>
            <a:r>
              <a:rPr lang="ar-SA" sz="4400" b="1" dirty="0">
                <a:latin typeface="Calibri"/>
                <a:ea typeface="Calibri"/>
                <a:cs typeface="Times New Roman"/>
              </a:rPr>
              <a:t> </a:t>
            </a:r>
            <a:endParaRPr lang="en-US" sz="2500" b="1" dirty="0">
              <a:latin typeface="Calibri"/>
              <a:ea typeface="Calibri"/>
              <a:cs typeface="Arial"/>
            </a:endParaRPr>
          </a:p>
          <a:p>
            <a:endParaRPr lang="ar-IQ" dirty="0"/>
          </a:p>
        </p:txBody>
      </p:sp>
    </p:spTree>
    <p:extLst>
      <p:ext uri="{BB962C8B-B14F-4D97-AF65-F5344CB8AC3E}">
        <p14:creationId xmlns:p14="http://schemas.microsoft.com/office/powerpoint/2010/main" val="37443154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smtClean="0"/>
              <a:t>طريقة العمل </a:t>
            </a:r>
            <a:endParaRPr lang="ar-IQ" dirty="0"/>
          </a:p>
        </p:txBody>
      </p:sp>
      <p:sp>
        <p:nvSpPr>
          <p:cNvPr id="3" name="عنصر نائب للمحتوى 2"/>
          <p:cNvSpPr>
            <a:spLocks noGrp="1"/>
          </p:cNvSpPr>
          <p:nvPr>
            <p:ph idx="1"/>
          </p:nvPr>
        </p:nvSpPr>
        <p:spPr/>
        <p:txBody>
          <a:bodyPr/>
          <a:lstStyle/>
          <a:p>
            <a:pPr marL="342900" lvl="0" indent="-342900" algn="just">
              <a:lnSpc>
                <a:spcPct val="107000"/>
              </a:lnSpc>
              <a:buFont typeface="+mj-lt"/>
              <a:buAutoNum type="arabicPeriod"/>
            </a:pPr>
            <a:r>
              <a:rPr lang="ar-IQ" sz="3200" dirty="0">
                <a:latin typeface="Calibri"/>
                <a:ea typeface="Calibri"/>
                <a:cs typeface="Simplified Arabic"/>
              </a:rPr>
              <a:t>قياس وتسجيل كتلة، بوتقة جافة ونظيفة مع غطاء.</a:t>
            </a:r>
            <a:endParaRPr lang="en-US" sz="1800" dirty="0">
              <a:latin typeface="Calibri"/>
              <a:ea typeface="Calibri"/>
              <a:cs typeface="Arial"/>
            </a:endParaRPr>
          </a:p>
          <a:p>
            <a:pPr marL="342900" lvl="0" indent="-342900" algn="just">
              <a:lnSpc>
                <a:spcPct val="107000"/>
              </a:lnSpc>
              <a:buFont typeface="+mj-lt"/>
              <a:buAutoNum type="arabicPeriod"/>
            </a:pPr>
            <a:r>
              <a:rPr lang="ar-IQ" sz="3200" dirty="0">
                <a:latin typeface="Calibri"/>
                <a:ea typeface="Calibri"/>
                <a:cs typeface="Simplified Arabic"/>
              </a:rPr>
              <a:t>الحصول على حوالي 1-1.5 غرام من المركب المطلوب   ووضعه في بوتقة. </a:t>
            </a:r>
            <a:endParaRPr lang="en-US" sz="1800" dirty="0">
              <a:latin typeface="Calibri"/>
              <a:ea typeface="Calibri"/>
              <a:cs typeface="Arial"/>
            </a:endParaRPr>
          </a:p>
          <a:p>
            <a:pPr marL="342900" lvl="0" indent="-342900" algn="just">
              <a:lnSpc>
                <a:spcPct val="107000"/>
              </a:lnSpc>
              <a:buFont typeface="+mj-lt"/>
              <a:buAutoNum type="arabicPeriod"/>
            </a:pPr>
            <a:r>
              <a:rPr lang="ar-IQ" sz="3200" dirty="0">
                <a:latin typeface="Calibri"/>
                <a:ea typeface="Calibri"/>
                <a:cs typeface="Simplified Arabic"/>
              </a:rPr>
              <a:t>استخدام الملعقة لطحن أي قطع كبيرة من المادة عن طريق الضغط القطعة على جدار البوتقة. </a:t>
            </a:r>
            <a:endParaRPr lang="en-US" sz="1800" dirty="0">
              <a:latin typeface="Calibri"/>
              <a:ea typeface="Calibri"/>
              <a:cs typeface="Arial"/>
            </a:endParaRPr>
          </a:p>
          <a:p>
            <a:pPr marL="342900" lvl="0" indent="-342900" algn="just">
              <a:lnSpc>
                <a:spcPct val="107000"/>
              </a:lnSpc>
              <a:spcAft>
                <a:spcPts val="800"/>
              </a:spcAft>
              <a:buFont typeface="+mj-lt"/>
              <a:buAutoNum type="arabicPeriod"/>
            </a:pPr>
            <a:r>
              <a:rPr lang="ar-IQ" sz="3200" dirty="0">
                <a:latin typeface="Calibri"/>
                <a:ea typeface="Calibri"/>
                <a:cs typeface="Simplified Arabic"/>
              </a:rPr>
              <a:t>قياس وتسجيل كتلة بوتقة، والغطاء، والمركب.</a:t>
            </a:r>
            <a:endParaRPr lang="en-US" sz="1800" dirty="0">
              <a:latin typeface="Calibri"/>
              <a:ea typeface="Calibri"/>
              <a:cs typeface="Arial"/>
            </a:endParaRPr>
          </a:p>
          <a:p>
            <a:pPr marL="64008" indent="0">
              <a:buNone/>
            </a:pPr>
            <a:endParaRPr lang="ar-IQ" dirty="0"/>
          </a:p>
        </p:txBody>
      </p:sp>
    </p:spTree>
    <p:extLst>
      <p:ext uri="{BB962C8B-B14F-4D97-AF65-F5344CB8AC3E}">
        <p14:creationId xmlns:p14="http://schemas.microsoft.com/office/powerpoint/2010/main" val="1387805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896124" y="1124744"/>
            <a:ext cx="7344816" cy="4307846"/>
          </a:xfrm>
          <a:prstGeom prst="rect">
            <a:avLst/>
          </a:prstGeom>
        </p:spPr>
        <p:txBody>
          <a:bodyPr wrap="square">
            <a:spAutoFit/>
          </a:bodyPr>
          <a:lstStyle/>
          <a:p>
            <a:pPr marL="342900" lvl="0" indent="-342900" algn="just">
              <a:lnSpc>
                <a:spcPct val="107000"/>
              </a:lnSpc>
              <a:buFont typeface="+mj-lt"/>
              <a:buAutoNum type="arabicPeriod"/>
            </a:pPr>
            <a:r>
              <a:rPr lang="ar-IQ" sz="3200" b="1" dirty="0">
                <a:latin typeface="Calibri"/>
                <a:ea typeface="Calibri"/>
                <a:cs typeface="Simplified Arabic"/>
              </a:rPr>
              <a:t>سخن البوتقة لمدة عشر دقائق. اعتمادا على المركب الذي تم اختياره، لون العينة قد تتغير بشكل كبير بعد تبخر الماء من البلورات.</a:t>
            </a:r>
            <a:endParaRPr lang="en-US" b="1" dirty="0" smtClean="0">
              <a:effectLst/>
              <a:latin typeface="Calibri"/>
              <a:ea typeface="Calibri"/>
              <a:cs typeface="Arial"/>
            </a:endParaRPr>
          </a:p>
          <a:p>
            <a:pPr marL="342900" lvl="0" indent="-342900" algn="just">
              <a:lnSpc>
                <a:spcPct val="107000"/>
              </a:lnSpc>
              <a:buFont typeface="+mj-lt"/>
              <a:buAutoNum type="arabicPeriod"/>
            </a:pPr>
            <a:r>
              <a:rPr lang="ar-IQ" sz="3200" b="1" dirty="0">
                <a:latin typeface="Calibri"/>
                <a:ea typeface="Calibri"/>
                <a:cs typeface="Simplified Arabic"/>
              </a:rPr>
              <a:t>اوقف تشغيل </a:t>
            </a:r>
            <a:r>
              <a:rPr lang="ar-IQ" sz="3200" b="1" dirty="0" err="1">
                <a:latin typeface="Calibri"/>
                <a:ea typeface="Calibri"/>
                <a:cs typeface="Simplified Arabic"/>
              </a:rPr>
              <a:t>مصياح</a:t>
            </a:r>
            <a:r>
              <a:rPr lang="ar-IQ" sz="3200" b="1" dirty="0">
                <a:latin typeface="Calibri"/>
                <a:ea typeface="Calibri"/>
                <a:cs typeface="Simplified Arabic"/>
              </a:rPr>
              <a:t> </a:t>
            </a:r>
            <a:r>
              <a:rPr lang="ar-IQ" sz="3200" b="1" dirty="0" err="1">
                <a:latin typeface="Calibri"/>
                <a:ea typeface="Calibri"/>
                <a:cs typeface="Simplified Arabic"/>
              </a:rPr>
              <a:t>بنزن</a:t>
            </a:r>
            <a:r>
              <a:rPr lang="ar-IQ" sz="3200" b="1" dirty="0">
                <a:latin typeface="Calibri"/>
                <a:ea typeface="Calibri"/>
                <a:cs typeface="Simplified Arabic"/>
              </a:rPr>
              <a:t>. مع تغطية البوتقة والسماح للعينة لتبرد لمدة عشر دقائق تقريبا.</a:t>
            </a:r>
            <a:endParaRPr lang="en-US" b="1" dirty="0" smtClean="0">
              <a:effectLst/>
              <a:latin typeface="Calibri"/>
              <a:ea typeface="Calibri"/>
              <a:cs typeface="Arial"/>
            </a:endParaRPr>
          </a:p>
          <a:p>
            <a:pPr marL="342900" lvl="0" indent="-342900" algn="just">
              <a:lnSpc>
                <a:spcPct val="107000"/>
              </a:lnSpc>
              <a:spcAft>
                <a:spcPts val="800"/>
              </a:spcAft>
              <a:buFont typeface="+mj-lt"/>
              <a:buAutoNum type="arabicPeriod"/>
            </a:pPr>
            <a:r>
              <a:rPr lang="ar-IQ" sz="3200" b="1" dirty="0">
                <a:latin typeface="Calibri"/>
                <a:ea typeface="Calibri"/>
                <a:cs typeface="Simplified Arabic"/>
              </a:rPr>
              <a:t>عندما تكون البوتقة باردة بما يكفي للتعامل معها بأمان، لقياس وتسجيل كتلة البوتقة، والغطاء، والمحتويات.</a:t>
            </a:r>
            <a:endParaRPr lang="en-US" b="1" dirty="0">
              <a:effectLst/>
              <a:latin typeface="Calibri"/>
              <a:ea typeface="Calibri"/>
              <a:cs typeface="Arial"/>
            </a:endParaRPr>
          </a:p>
        </p:txBody>
      </p:sp>
    </p:spTree>
    <p:extLst>
      <p:ext uri="{BB962C8B-B14F-4D97-AF65-F5344CB8AC3E}">
        <p14:creationId xmlns:p14="http://schemas.microsoft.com/office/powerpoint/2010/main" val="5114832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25</TotalTime>
  <Words>405</Words>
  <Application>Microsoft Office PowerPoint</Application>
  <PresentationFormat>عرض على الشاشة (3:4)‏</PresentationFormat>
  <Paragraphs>50</Paragraphs>
  <Slides>12</Slides>
  <Notes>0</Notes>
  <HiddenSlides>1</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حيوية</vt:lpstr>
      <vt:lpstr>        محاضرات في مادة العضوية العملي </vt:lpstr>
      <vt:lpstr>التجربة الاولى </vt:lpstr>
      <vt:lpstr>التجربة الاولى </vt:lpstr>
      <vt:lpstr>عرض تقديمي في PowerPoint</vt:lpstr>
      <vt:lpstr>عرض تقديمي في PowerPoint</vt:lpstr>
      <vt:lpstr>الهدف من التجربة </vt:lpstr>
      <vt:lpstr>المواد والادوات </vt:lpstr>
      <vt:lpstr>طريقة العمل </vt:lpstr>
      <vt:lpstr>عرض تقديمي في PowerPoint</vt:lpstr>
      <vt:lpstr>الحسابات</vt:lpstr>
      <vt:lpstr>تحليل البيانات والمناقشة</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التجربة الاولى</dc:title>
  <dc:creator>Maher</dc:creator>
  <cp:lastModifiedBy>Maher</cp:lastModifiedBy>
  <cp:revision>6</cp:revision>
  <dcterms:created xsi:type="dcterms:W3CDTF">2019-10-04T14:40:55Z</dcterms:created>
  <dcterms:modified xsi:type="dcterms:W3CDTF">2020-02-14T02:30:24Z</dcterms:modified>
</cp:coreProperties>
</file>