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3"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4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DCA92B0E-6EF9-4147-BE4A-0DEBFA1536A1}" type="datetimeFigureOut">
              <a:rPr lang="ar-IQ" smtClean="0"/>
              <a:t>05/02/1441</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401EA1E1-AA28-455C-B930-5295C5597156}"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CA92B0E-6EF9-4147-BE4A-0DEBFA1536A1}" type="datetimeFigureOut">
              <a:rPr lang="ar-IQ" smtClean="0"/>
              <a:t>05/02/1441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01EA1E1-AA28-455C-B930-5295C5597156}"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CA92B0E-6EF9-4147-BE4A-0DEBFA1536A1}" type="datetimeFigureOut">
              <a:rPr lang="ar-IQ" smtClean="0"/>
              <a:t>05/02/1441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01EA1E1-AA28-455C-B930-5295C5597156}"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CA92B0E-6EF9-4147-BE4A-0DEBFA1536A1}" type="datetimeFigureOut">
              <a:rPr lang="ar-IQ" smtClean="0"/>
              <a:t>05/02/1441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01EA1E1-AA28-455C-B930-5295C5597156}"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A92B0E-6EF9-4147-BE4A-0DEBFA1536A1}" type="datetimeFigureOut">
              <a:rPr lang="ar-IQ" smtClean="0"/>
              <a:t>05/02/1441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01EA1E1-AA28-455C-B930-5295C5597156}"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DCA92B0E-6EF9-4147-BE4A-0DEBFA1536A1}" type="datetimeFigureOut">
              <a:rPr lang="ar-IQ" smtClean="0"/>
              <a:t>05/02/1441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01EA1E1-AA28-455C-B930-5295C5597156}"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DCA92B0E-6EF9-4147-BE4A-0DEBFA1536A1}" type="datetimeFigureOut">
              <a:rPr lang="ar-IQ" smtClean="0"/>
              <a:t>05/02/1441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01EA1E1-AA28-455C-B930-5295C5597156}"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DCA92B0E-6EF9-4147-BE4A-0DEBFA1536A1}" type="datetimeFigureOut">
              <a:rPr lang="ar-IQ" smtClean="0"/>
              <a:t>05/02/1441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01EA1E1-AA28-455C-B930-5295C5597156}"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A92B0E-6EF9-4147-BE4A-0DEBFA1536A1}" type="datetimeFigureOut">
              <a:rPr lang="ar-IQ" smtClean="0"/>
              <a:t>05/02/1441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01EA1E1-AA28-455C-B930-5295C5597156}"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CA92B0E-6EF9-4147-BE4A-0DEBFA1536A1}" type="datetimeFigureOut">
              <a:rPr lang="ar-IQ" smtClean="0"/>
              <a:t>05/02/1441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01EA1E1-AA28-455C-B930-5295C5597156}"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CA92B0E-6EF9-4147-BE4A-0DEBFA1536A1}" type="datetimeFigureOut">
              <a:rPr lang="ar-IQ" smtClean="0"/>
              <a:t>05/02/1441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01EA1E1-AA28-455C-B930-5295C5597156}"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CA92B0E-6EF9-4147-BE4A-0DEBFA1536A1}" type="datetimeFigureOut">
              <a:rPr lang="ar-IQ" smtClean="0"/>
              <a:t>05/02/1441</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01EA1E1-AA28-455C-B930-5295C5597156}"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التجربة التاسعة </a:t>
            </a:r>
            <a:endParaRPr lang="ar-IQ" dirty="0"/>
          </a:p>
        </p:txBody>
      </p:sp>
      <p:sp>
        <p:nvSpPr>
          <p:cNvPr id="3" name="عنوان فرعي 2"/>
          <p:cNvSpPr>
            <a:spLocks noGrp="1"/>
          </p:cNvSpPr>
          <p:nvPr>
            <p:ph type="subTitle" idx="1"/>
          </p:nvPr>
        </p:nvSpPr>
        <p:spPr/>
        <p:txBody>
          <a:bodyPr>
            <a:normAutofit/>
          </a:bodyPr>
          <a:lstStyle/>
          <a:p>
            <a:r>
              <a:rPr lang="ar-SA" sz="2800" b="1" dirty="0" smtClean="0">
                <a:solidFill>
                  <a:srgbClr val="FF0000"/>
                </a:solidFill>
                <a:effectLst/>
                <a:ea typeface="Calibri"/>
                <a:cs typeface="Simplified Arabic"/>
              </a:rPr>
              <a:t>درجة الغليان</a:t>
            </a:r>
            <a:r>
              <a:rPr lang="en-US" sz="2800" b="1" dirty="0" smtClean="0">
                <a:solidFill>
                  <a:srgbClr val="FF0000"/>
                </a:solidFill>
                <a:effectLst/>
                <a:latin typeface="Times New Roman"/>
                <a:ea typeface="Calibri"/>
              </a:rPr>
              <a:t>(Boiling Point) </a:t>
            </a:r>
            <a:endParaRPr lang="ar-IQ" sz="2800" b="1" dirty="0">
              <a:solidFill>
                <a:srgbClr val="FF0000"/>
              </a:solidFill>
            </a:endParaRPr>
          </a:p>
        </p:txBody>
      </p:sp>
    </p:spTree>
    <p:extLst>
      <p:ext uri="{BB962C8B-B14F-4D97-AF65-F5344CB8AC3E}">
        <p14:creationId xmlns:p14="http://schemas.microsoft.com/office/powerpoint/2010/main" val="413807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043608" y="1268760"/>
            <a:ext cx="7056784" cy="4217640"/>
          </a:xfrm>
        </p:spPr>
        <p:txBody>
          <a:bodyPr/>
          <a:lstStyle/>
          <a:p>
            <a:pPr indent="0" algn="just">
              <a:lnSpc>
                <a:spcPct val="107000"/>
              </a:lnSpc>
              <a:spcAft>
                <a:spcPts val="800"/>
              </a:spcAft>
              <a:buNone/>
            </a:pPr>
            <a:r>
              <a:rPr lang="ar-IQ" sz="2000" b="1" dirty="0" smtClean="0">
                <a:solidFill>
                  <a:srgbClr val="333333"/>
                </a:solidFill>
                <a:latin typeface="Calibri"/>
                <a:ea typeface="Calibri"/>
              </a:rPr>
              <a:t>4- </a:t>
            </a:r>
            <a:r>
              <a:rPr lang="ar-SA" sz="2400" b="1" dirty="0" smtClean="0">
                <a:solidFill>
                  <a:srgbClr val="333333"/>
                </a:solidFill>
                <a:latin typeface="Calibri"/>
                <a:ea typeface="Calibri"/>
              </a:rPr>
              <a:t>يغمر </a:t>
            </a:r>
            <a:r>
              <a:rPr lang="ar-SA" sz="2400" b="1" dirty="0">
                <a:solidFill>
                  <a:srgbClr val="333333"/>
                </a:solidFill>
                <a:latin typeface="Calibri"/>
                <a:ea typeface="Calibri"/>
              </a:rPr>
              <a:t>المحرار مع ملحقاته في الحمام الزيتي او المائي.</a:t>
            </a:r>
            <a:endParaRPr lang="en-US" sz="1600" b="1" dirty="0">
              <a:latin typeface="Calibri"/>
              <a:ea typeface="Calibri"/>
              <a:cs typeface="Arial"/>
            </a:endParaRPr>
          </a:p>
          <a:p>
            <a:pPr indent="0" algn="just">
              <a:lnSpc>
                <a:spcPct val="107000"/>
              </a:lnSpc>
              <a:spcAft>
                <a:spcPts val="800"/>
              </a:spcAft>
              <a:buNone/>
            </a:pPr>
            <a:r>
              <a:rPr lang="ar-SA" sz="2400" b="1" dirty="0">
                <a:solidFill>
                  <a:srgbClr val="333333"/>
                </a:solidFill>
                <a:latin typeface="Calibri"/>
                <a:ea typeface="Calibri"/>
              </a:rPr>
              <a:t>5-عند بدء التسخين سوف تتحرر فقاعات </a:t>
            </a:r>
            <a:r>
              <a:rPr lang="ar-SA" sz="2400" b="1" dirty="0" err="1">
                <a:solidFill>
                  <a:srgbClr val="333333"/>
                </a:solidFill>
                <a:latin typeface="Calibri"/>
                <a:ea typeface="Calibri"/>
              </a:rPr>
              <a:t>ببطئ</a:t>
            </a:r>
            <a:r>
              <a:rPr lang="ar-SA" sz="2400" b="1" dirty="0">
                <a:solidFill>
                  <a:srgbClr val="333333"/>
                </a:solidFill>
                <a:latin typeface="Calibri"/>
                <a:ea typeface="Calibri"/>
              </a:rPr>
              <a:t> من نهاية الأنبوبة الشعرية المغمورة في السائل وعند وصول السائل الى درجة غليانه نلاحظ خروج الفقاعات وفي اللحظة التي ينقطع فيها خروج الفقاعات كلياً </a:t>
            </a:r>
            <a:r>
              <a:rPr lang="ar-SA" sz="2400" b="1" dirty="0" err="1">
                <a:solidFill>
                  <a:srgbClr val="333333"/>
                </a:solidFill>
                <a:latin typeface="Calibri"/>
                <a:ea typeface="Calibri"/>
              </a:rPr>
              <a:t>بيدأ</a:t>
            </a:r>
            <a:r>
              <a:rPr lang="ar-SA" sz="2400" b="1" dirty="0">
                <a:solidFill>
                  <a:srgbClr val="333333"/>
                </a:solidFill>
                <a:latin typeface="Calibri"/>
                <a:ea typeface="Calibri"/>
              </a:rPr>
              <a:t> السائل بالارتفاع داخل الأنبوبة الشعرية ثم نسجل حرارة المحرار و هي درجة غليان السائل</a:t>
            </a:r>
            <a:r>
              <a:rPr lang="en-US" sz="2400" b="1" dirty="0">
                <a:solidFill>
                  <a:srgbClr val="333333"/>
                </a:solidFill>
                <a:latin typeface="Times New Roman"/>
                <a:ea typeface="Calibri"/>
                <a:cs typeface="Arial"/>
              </a:rPr>
              <a:t>.</a:t>
            </a:r>
            <a:endParaRPr lang="en-US" sz="1600" b="1" dirty="0">
              <a:latin typeface="Calibri"/>
              <a:ea typeface="Calibri"/>
              <a:cs typeface="Arial"/>
            </a:endParaRPr>
          </a:p>
          <a:p>
            <a:pPr indent="0">
              <a:buNone/>
            </a:pPr>
            <a:endParaRPr lang="ar-IQ" dirty="0"/>
          </a:p>
        </p:txBody>
      </p:sp>
    </p:spTree>
    <p:extLst>
      <p:ext uri="{BB962C8B-B14F-4D97-AF65-F5344CB8AC3E}">
        <p14:creationId xmlns:p14="http://schemas.microsoft.com/office/powerpoint/2010/main" val="308054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normAutofit/>
          </a:bodyPr>
          <a:lstStyle/>
          <a:p>
            <a:r>
              <a:rPr lang="ar-IQ" sz="4000" b="1" dirty="0" smtClean="0">
                <a:solidFill>
                  <a:srgbClr val="C00000"/>
                </a:solidFill>
              </a:rPr>
              <a:t>اسراء ناجي كاظم </a:t>
            </a:r>
            <a:endParaRPr lang="ar-IQ" sz="4000" b="1" dirty="0">
              <a:solidFill>
                <a:srgbClr val="C00000"/>
              </a:solidFill>
            </a:endParaRPr>
          </a:p>
        </p:txBody>
      </p:sp>
      <p:sp>
        <p:nvSpPr>
          <p:cNvPr id="8" name="عنصر نائب للنص 7"/>
          <p:cNvSpPr>
            <a:spLocks noGrp="1"/>
          </p:cNvSpPr>
          <p:nvPr>
            <p:ph type="body" idx="1"/>
          </p:nvPr>
        </p:nvSpPr>
        <p:spPr/>
        <p:txBody>
          <a:bodyPr>
            <a:normAutofit/>
          </a:bodyPr>
          <a:lstStyle/>
          <a:p>
            <a:r>
              <a:rPr lang="ar-IQ" sz="2800" b="1" dirty="0" smtClean="0">
                <a:solidFill>
                  <a:srgbClr val="00B050"/>
                </a:solidFill>
              </a:rPr>
              <a:t>المدرس المساعد </a:t>
            </a:r>
            <a:endParaRPr lang="ar-IQ" sz="2800" b="1" dirty="0">
              <a:solidFill>
                <a:srgbClr val="00B050"/>
              </a:solidFill>
            </a:endParaRPr>
          </a:p>
        </p:txBody>
      </p:sp>
    </p:spTree>
    <p:extLst>
      <p:ext uri="{BB962C8B-B14F-4D97-AF65-F5344CB8AC3E}">
        <p14:creationId xmlns:p14="http://schemas.microsoft.com/office/powerpoint/2010/main" val="427508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ما هي درجة الغليان </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indent="0" algn="justLow">
              <a:buNone/>
            </a:pPr>
            <a:r>
              <a:rPr lang="ar-IQ" b="1" dirty="0" smtClean="0">
                <a:ea typeface="Calibri"/>
                <a:cs typeface="Simplified Arabic"/>
              </a:rPr>
              <a:t>إنّ </a:t>
            </a:r>
            <a:r>
              <a:rPr lang="ar-IQ" b="1" dirty="0">
                <a:ea typeface="Calibri"/>
                <a:cs typeface="Simplified Arabic"/>
              </a:rPr>
              <a:t>درجةَ الغليان للمركب العضوي السائل هي أحد الخواص </a:t>
            </a:r>
            <a:r>
              <a:rPr lang="ar-IQ" b="1" dirty="0" err="1">
                <a:ea typeface="Calibri"/>
                <a:cs typeface="Simplified Arabic"/>
              </a:rPr>
              <a:t>الفيزياوية</a:t>
            </a:r>
            <a:r>
              <a:rPr lang="ar-IQ" b="1" dirty="0">
                <a:ea typeface="Calibri"/>
                <a:cs typeface="Simplified Arabic"/>
              </a:rPr>
              <a:t> المميزة، وهي مثل كثافته، والوزن الجزيئي، ومعامل الانكسار، ودرجة </a:t>
            </a:r>
            <a:r>
              <a:rPr lang="ar-IQ" b="1" dirty="0" err="1">
                <a:ea typeface="Calibri"/>
                <a:cs typeface="Simplified Arabic"/>
              </a:rPr>
              <a:t>الإنصهار</a:t>
            </a:r>
            <a:r>
              <a:rPr lang="ar-IQ" b="1" dirty="0">
                <a:ea typeface="Calibri"/>
                <a:cs typeface="Simplified Arabic"/>
              </a:rPr>
              <a:t> للمركب العضوي الصلب. وتستعمل درجة الغليان لتشخيص ومعرفة المركبات العضوية السائلة الجديدة وتحديد مدى نقاوتها، وكما في عمليةِ تَمييز المادة العضوية المجهولةِ </a:t>
            </a:r>
            <a:r>
              <a:rPr lang="en-US" b="1" dirty="0">
                <a:latin typeface="Simplified Arabic"/>
                <a:ea typeface="Calibri"/>
              </a:rPr>
              <a:t>Unknown Organic Substance</a:t>
            </a:r>
            <a:r>
              <a:rPr lang="ar-IQ" b="1" dirty="0">
                <a:latin typeface="Simplified Arabic"/>
                <a:ea typeface="Calibri"/>
              </a:rPr>
              <a:t>. إن عملية تقدير درجةِ الغليان أكثر تعقيداً مِنْ عملية تقدير درجة </a:t>
            </a:r>
            <a:r>
              <a:rPr lang="ar-IQ" b="1" dirty="0" err="1">
                <a:latin typeface="Simplified Arabic"/>
                <a:ea typeface="Calibri"/>
              </a:rPr>
              <a:t>الإنصهار</a:t>
            </a:r>
            <a:r>
              <a:rPr lang="ar-IQ" b="1" dirty="0">
                <a:latin typeface="Simplified Arabic"/>
                <a:ea typeface="Calibri"/>
              </a:rPr>
              <a:t> لان عملية تقدير درجةِ الغليان تتطلب مواد أكثرَ ولأنها اقل تأثرا بالشوائب، تعد درجة الغليان ليست دليلا على نقاوة المركب العضوي. </a:t>
            </a:r>
            <a:endParaRPr lang="ar-IQ" b="1" dirty="0"/>
          </a:p>
        </p:txBody>
      </p:sp>
    </p:spTree>
    <p:extLst>
      <p:ext uri="{BB962C8B-B14F-4D97-AF65-F5344CB8AC3E}">
        <p14:creationId xmlns:p14="http://schemas.microsoft.com/office/powerpoint/2010/main" val="384814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980728"/>
            <a:ext cx="6400800" cy="864096"/>
          </a:xfrm>
        </p:spPr>
        <p:txBody>
          <a:bodyPr/>
          <a:lstStyle/>
          <a:p>
            <a:r>
              <a:rPr lang="ar-IQ" b="1" dirty="0" smtClean="0">
                <a:solidFill>
                  <a:srgbClr val="FF0000"/>
                </a:solidFill>
              </a:rPr>
              <a:t>ماهي علاقة درجة الغليان بالضغط </a:t>
            </a:r>
            <a:endParaRPr lang="ar-IQ" b="1" dirty="0">
              <a:solidFill>
                <a:srgbClr val="FF0000"/>
              </a:solidFill>
            </a:endParaRPr>
          </a:p>
        </p:txBody>
      </p:sp>
      <p:sp>
        <p:nvSpPr>
          <p:cNvPr id="3" name="عنصر نائب للمحتوى 2"/>
          <p:cNvSpPr>
            <a:spLocks noGrp="1"/>
          </p:cNvSpPr>
          <p:nvPr>
            <p:ph idx="1"/>
          </p:nvPr>
        </p:nvSpPr>
        <p:spPr/>
        <p:txBody>
          <a:bodyPr/>
          <a:lstStyle/>
          <a:p>
            <a:pPr algn="just">
              <a:lnSpc>
                <a:spcPct val="107000"/>
              </a:lnSpc>
              <a:spcAft>
                <a:spcPts val="800"/>
              </a:spcAft>
            </a:pPr>
            <a:r>
              <a:rPr lang="ar-IQ" sz="2000" dirty="0">
                <a:latin typeface="Calibri"/>
                <a:ea typeface="Calibri"/>
                <a:cs typeface="Simplified Arabic"/>
              </a:rPr>
              <a:t>ولكون ان درجةِ غليان السائل النقي تعرف على انها درجة الحرارة التي فيها يتَساوى ضغطُ بخارَ السائلِ مع الضغطَ الخارجي المسلط فوقه،</a:t>
            </a:r>
            <a:r>
              <a:rPr lang="ar-IQ" sz="2400" b="1" dirty="0">
                <a:latin typeface="Calibri"/>
                <a:ea typeface="Calibri"/>
                <a:cs typeface="Simplified Arabic"/>
              </a:rPr>
              <a:t> </a:t>
            </a:r>
            <a:r>
              <a:rPr lang="ar-IQ" sz="2000" dirty="0">
                <a:latin typeface="Calibri"/>
                <a:ea typeface="Calibri"/>
                <a:cs typeface="Simplified Arabic"/>
              </a:rPr>
              <a:t>لذلك تعد</a:t>
            </a:r>
            <a:r>
              <a:rPr lang="ar-IQ" sz="2400" b="1" dirty="0">
                <a:latin typeface="Calibri"/>
                <a:ea typeface="Calibri"/>
                <a:cs typeface="Simplified Arabic"/>
              </a:rPr>
              <a:t> </a:t>
            </a:r>
            <a:r>
              <a:rPr lang="ar-IQ" sz="2000" dirty="0">
                <a:latin typeface="Calibri"/>
                <a:ea typeface="Calibri"/>
                <a:cs typeface="Simplified Arabic"/>
              </a:rPr>
              <a:t>درجة الغليان دالة للضغطِ الجوّيِ. ففي </a:t>
            </a:r>
            <a:r>
              <a:rPr lang="ar-IQ" sz="2000" dirty="0" err="1">
                <a:latin typeface="Calibri"/>
                <a:ea typeface="Calibri"/>
                <a:cs typeface="Simplified Arabic"/>
              </a:rPr>
              <a:t>إرتفاعِ</a:t>
            </a:r>
            <a:r>
              <a:rPr lang="ar-IQ" sz="2400" b="1" u="sng" dirty="0">
                <a:latin typeface="Calibri"/>
                <a:ea typeface="Calibri"/>
                <a:cs typeface="Simplified Arabic"/>
              </a:rPr>
              <a:t> </a:t>
            </a:r>
            <a:r>
              <a:rPr lang="ar-IQ" sz="2000" dirty="0">
                <a:latin typeface="Calibri"/>
                <a:ea typeface="Calibri"/>
                <a:cs typeface="Simplified Arabic"/>
              </a:rPr>
              <a:t>14,000 قدم تكون درجة غليان الماءِ 81 °</a:t>
            </a:r>
            <a:r>
              <a:rPr lang="en-US" sz="2000" dirty="0">
                <a:latin typeface="Simplified Arabic"/>
                <a:ea typeface="Calibri"/>
                <a:cs typeface="Arial"/>
              </a:rPr>
              <a:t>C</a:t>
            </a:r>
            <a:r>
              <a:rPr lang="ar-IQ" sz="2000" dirty="0">
                <a:latin typeface="Calibri"/>
                <a:ea typeface="Calibri"/>
                <a:cs typeface="Simplified Arabic"/>
              </a:rPr>
              <a:t>. ان الضغط الجوي يساوي (760 مليمتر زئبق) عند مستوى سطح البحر، وبما ان درجة غليان السائل تتغير بتغير الضغط الجوي المسلط عليه فان درجة غليان تقل بحوالي 0.5 °</a:t>
            </a:r>
            <a:r>
              <a:rPr lang="en-US" sz="2000" dirty="0">
                <a:latin typeface="Simplified Arabic"/>
                <a:ea typeface="Calibri"/>
                <a:cs typeface="Arial"/>
              </a:rPr>
              <a:t>C </a:t>
            </a:r>
            <a:r>
              <a:rPr lang="ar-IQ" sz="2000" dirty="0">
                <a:latin typeface="Simplified Arabic"/>
                <a:ea typeface="Calibri"/>
                <a:cs typeface="Arial"/>
              </a:rPr>
              <a:t>لكُلّ نقصان بالضغط الجوي مقداره (10 مليمتر زئبق).</a:t>
            </a:r>
            <a:endParaRPr lang="en-US" sz="1400" dirty="0">
              <a:latin typeface="Calibri"/>
              <a:ea typeface="Calibri"/>
              <a:cs typeface="Arial"/>
            </a:endParaRPr>
          </a:p>
          <a:p>
            <a:endParaRPr lang="ar-IQ" dirty="0"/>
          </a:p>
        </p:txBody>
      </p:sp>
    </p:spTree>
    <p:extLst>
      <p:ext uri="{BB962C8B-B14F-4D97-AF65-F5344CB8AC3E}">
        <p14:creationId xmlns:p14="http://schemas.microsoft.com/office/powerpoint/2010/main" val="314227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498237" y="1628800"/>
            <a:ext cx="6048672" cy="3539430"/>
          </a:xfrm>
          <a:prstGeom prst="rect">
            <a:avLst/>
          </a:prstGeom>
        </p:spPr>
        <p:txBody>
          <a:bodyPr wrap="square">
            <a:spAutoFit/>
          </a:bodyPr>
          <a:lstStyle/>
          <a:p>
            <a:r>
              <a:rPr lang="ar-SA" sz="2800" dirty="0" smtClean="0">
                <a:solidFill>
                  <a:srgbClr val="333333"/>
                </a:solidFill>
                <a:effectLst/>
                <a:ea typeface="Calibri"/>
                <a:cs typeface="Simplified Arabic"/>
              </a:rPr>
              <a:t>والآن تصور سائلاً في اناء مفتوح في درجة حرارة معينة تلاحظ ان بعض جزيئات السائل تهرب إلى خارج الأناء فالضغط فوق سطح السائل يتألف من ضغط جزيئات الهواء و ضغط جزيئات بخار السائل</a:t>
            </a:r>
            <a:r>
              <a:rPr lang="en-US" sz="2800" dirty="0" smtClean="0">
                <a:solidFill>
                  <a:srgbClr val="333333"/>
                </a:solidFill>
                <a:effectLst/>
                <a:latin typeface="Simplified Arabic"/>
                <a:ea typeface="Calibri"/>
              </a:rPr>
              <a:t>. </a:t>
            </a:r>
            <a:r>
              <a:rPr lang="ar-SA" sz="2800" dirty="0" smtClean="0">
                <a:solidFill>
                  <a:srgbClr val="333333"/>
                </a:solidFill>
                <a:effectLst/>
                <a:latin typeface="Simplified Arabic"/>
                <a:ea typeface="Calibri"/>
              </a:rPr>
              <a:t>فالضغط الكلي فوق سطح السائل حسب قانون دالتون للضغط الجزيئي يساوي مجموع الضغوط الجزيئية لبخار السائل والهواء</a:t>
            </a:r>
            <a:r>
              <a:rPr lang="en-US" sz="2800" dirty="0" smtClean="0">
                <a:solidFill>
                  <a:srgbClr val="333333"/>
                </a:solidFill>
                <a:effectLst/>
                <a:latin typeface="Simplified Arabic"/>
                <a:ea typeface="Calibri"/>
              </a:rPr>
              <a:t> </a:t>
            </a:r>
            <a:br>
              <a:rPr lang="en-US" sz="2800" dirty="0" smtClean="0">
                <a:solidFill>
                  <a:srgbClr val="333333"/>
                </a:solidFill>
                <a:effectLst/>
                <a:latin typeface="Simplified Arabic"/>
                <a:ea typeface="Calibri"/>
              </a:rPr>
            </a:br>
            <a:r>
              <a:rPr lang="ar-SA" sz="2800" dirty="0" smtClean="0">
                <a:solidFill>
                  <a:srgbClr val="0070C0"/>
                </a:solidFill>
                <a:effectLst/>
                <a:latin typeface="Simplified Arabic"/>
                <a:ea typeface="Calibri"/>
              </a:rPr>
              <a:t>الضغط الكلي =</a:t>
            </a:r>
            <a:r>
              <a:rPr lang="ar-IQ" sz="2800" dirty="0" smtClean="0">
                <a:solidFill>
                  <a:srgbClr val="0070C0"/>
                </a:solidFill>
                <a:effectLst/>
                <a:ea typeface="Calibri"/>
                <a:cs typeface="Simplified Arabic"/>
              </a:rPr>
              <a:t> ضغط </a:t>
            </a:r>
            <a:r>
              <a:rPr lang="ar-SA" sz="2800" dirty="0" smtClean="0">
                <a:solidFill>
                  <a:srgbClr val="0070C0"/>
                </a:solidFill>
                <a:effectLst/>
                <a:ea typeface="Calibri"/>
                <a:cs typeface="Simplified Arabic"/>
              </a:rPr>
              <a:t>بخار السائل + ضغط الهواء</a:t>
            </a:r>
            <a:endParaRPr lang="ar-IQ" sz="2800" dirty="0">
              <a:solidFill>
                <a:srgbClr val="0070C0"/>
              </a:solidFill>
            </a:endParaRPr>
          </a:p>
        </p:txBody>
      </p:sp>
    </p:spTree>
    <p:extLst>
      <p:ext uri="{BB962C8B-B14F-4D97-AF65-F5344CB8AC3E}">
        <p14:creationId xmlns:p14="http://schemas.microsoft.com/office/powerpoint/2010/main" val="40628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124744"/>
            <a:ext cx="6768752" cy="3846309"/>
          </a:xfrm>
          <a:prstGeom prst="rect">
            <a:avLst/>
          </a:prstGeom>
        </p:spPr>
        <p:txBody>
          <a:bodyPr wrap="square">
            <a:spAutoFit/>
          </a:bodyPr>
          <a:lstStyle/>
          <a:p>
            <a:pPr algn="just">
              <a:lnSpc>
                <a:spcPct val="107000"/>
              </a:lnSpc>
              <a:spcAft>
                <a:spcPts val="800"/>
              </a:spcAft>
            </a:pPr>
            <a:r>
              <a:rPr lang="ar-SA" dirty="0" smtClean="0">
                <a:solidFill>
                  <a:srgbClr val="333333"/>
                </a:solidFill>
                <a:effectLst/>
                <a:latin typeface="Calibri"/>
                <a:ea typeface="Calibri"/>
                <a:cs typeface="Simplified Arabic"/>
              </a:rPr>
              <a:t>ان الضغط الجزيئي للسائل يساوي الضغط البخاري للسائل في حالة التوازن في درجة الحرارة المعنية. </a:t>
            </a:r>
            <a:r>
              <a:rPr lang="ar-SA" dirty="0" err="1" smtClean="0">
                <a:solidFill>
                  <a:srgbClr val="333333"/>
                </a:solidFill>
                <a:effectLst/>
                <a:latin typeface="Calibri"/>
                <a:ea typeface="Calibri"/>
                <a:cs typeface="Simplified Arabic"/>
              </a:rPr>
              <a:t>فأذا</a:t>
            </a:r>
            <a:r>
              <a:rPr lang="ar-SA" dirty="0" smtClean="0">
                <a:solidFill>
                  <a:srgbClr val="333333"/>
                </a:solidFill>
                <a:effectLst/>
                <a:latin typeface="Calibri"/>
                <a:ea typeface="Calibri"/>
                <a:cs typeface="Simplified Arabic"/>
              </a:rPr>
              <a:t> رفعنا درجة حرارة السائل فأن ضغطه البخاري يزداد ويزداد عدد جزيئات السائل في الفراغ فوق سطح السائل ,وبذلك تزاح بعض جزيئات الهواء و في درجات الحرارة العالية يؤلف الضغط الجزئي للسائل نسبة عالية من الضغط الكلي و تزداد هذه النسبة كلما ارتفعت درجة الحرارة حتى يتساوى الضغط البخاري في حالة التوازن مع الضغط الخارجي وفي هذه الحالة تكون جزيئات الهواء قد ازيحت كلياً من الاناء. ان هذه الحقائق تدعو الى الاستنتاج بأن لضغط بخار السائل في حالة التوازن حد اعلى يفرضه الضغط الخارجي فوق السائل وفي هذه الحالة فأن سرعة التبخر تزداد الى درجة كبيرة ويقال بأن السائل في حالة غليان و عرفنا بان الدرجة الحرارية التي يتساوى عندها الضغط الخارجي مع ضغط بخار السائل هي درجة </a:t>
            </a:r>
            <a:r>
              <a:rPr lang="ar-SA" dirty="0" err="1" smtClean="0">
                <a:solidFill>
                  <a:srgbClr val="333333"/>
                </a:solidFill>
                <a:effectLst/>
                <a:latin typeface="Calibri"/>
                <a:ea typeface="Calibri"/>
                <a:cs typeface="Simplified Arabic"/>
              </a:rPr>
              <a:t>الغليان.و</a:t>
            </a:r>
            <a:r>
              <a:rPr lang="ar-SA" dirty="0" smtClean="0">
                <a:solidFill>
                  <a:srgbClr val="333333"/>
                </a:solidFill>
                <a:effectLst/>
                <a:latin typeface="Calibri"/>
                <a:ea typeface="Calibri"/>
                <a:cs typeface="Simplified Arabic"/>
              </a:rPr>
              <a:t> درجة الغليان تستخدم للتمييز بين السوائل العضوية التي لها نفس الحجم و اللون و الرائحة فأن السوائل العضوية و ان تشابهت فيما بينها ببعض الصفات </a:t>
            </a:r>
            <a:r>
              <a:rPr lang="ar-SA" dirty="0" err="1" smtClean="0">
                <a:solidFill>
                  <a:srgbClr val="333333"/>
                </a:solidFill>
                <a:effectLst/>
                <a:latin typeface="Calibri"/>
                <a:ea typeface="Calibri"/>
                <a:cs typeface="Simplified Arabic"/>
              </a:rPr>
              <a:t>فانها</a:t>
            </a:r>
            <a:r>
              <a:rPr lang="ar-SA" dirty="0" smtClean="0">
                <a:solidFill>
                  <a:srgbClr val="333333"/>
                </a:solidFill>
                <a:effectLst/>
                <a:latin typeface="Calibri"/>
                <a:ea typeface="Calibri"/>
                <a:cs typeface="Simplified Arabic"/>
              </a:rPr>
              <a:t> تختلف فيما بينها بدر</a:t>
            </a:r>
            <a:r>
              <a:rPr lang="ar-IQ" dirty="0" smtClean="0">
                <a:solidFill>
                  <a:srgbClr val="333333"/>
                </a:solidFill>
                <a:effectLst/>
                <a:latin typeface="Calibri"/>
                <a:ea typeface="Calibri"/>
                <a:cs typeface="Simplified Arabic"/>
              </a:rPr>
              <a:t>ج  </a:t>
            </a:r>
            <a:r>
              <a:rPr lang="ar-SA" dirty="0" smtClean="0">
                <a:solidFill>
                  <a:srgbClr val="333333"/>
                </a:solidFill>
                <a:effectLst/>
                <a:latin typeface="Calibri"/>
                <a:ea typeface="Calibri"/>
                <a:cs typeface="Simplified Arabic"/>
              </a:rPr>
              <a:t>الغليان</a:t>
            </a:r>
            <a:r>
              <a:rPr lang="en-US" dirty="0" smtClean="0">
                <a:solidFill>
                  <a:srgbClr val="333333"/>
                </a:solidFill>
                <a:effectLst/>
                <a:latin typeface="Simplified Arabic"/>
                <a:ea typeface="Calibri"/>
                <a:cs typeface="Arial"/>
              </a:rPr>
              <a:t>.</a:t>
            </a:r>
            <a:br>
              <a:rPr lang="en-US" dirty="0" smtClean="0">
                <a:solidFill>
                  <a:srgbClr val="333333"/>
                </a:solidFill>
                <a:effectLst/>
                <a:latin typeface="Simplified Arabic"/>
                <a:ea typeface="Calibri"/>
                <a:cs typeface="Arial"/>
              </a:rPr>
            </a:br>
            <a:endParaRPr lang="en-US" sz="1200" dirty="0">
              <a:effectLst/>
              <a:latin typeface="Calibri"/>
              <a:ea typeface="Calibri"/>
              <a:cs typeface="Arial"/>
            </a:endParaRPr>
          </a:p>
        </p:txBody>
      </p:sp>
    </p:spTree>
    <p:extLst>
      <p:ext uri="{BB962C8B-B14F-4D97-AF65-F5344CB8AC3E}">
        <p14:creationId xmlns:p14="http://schemas.microsoft.com/office/powerpoint/2010/main" val="189584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الجهاز والتقنية </a:t>
            </a:r>
            <a:endParaRPr lang="ar-IQ" dirty="0">
              <a:solidFill>
                <a:srgbClr val="FF000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92500" lnSpcReduction="10000"/>
              </a:bodyPr>
              <a:lstStyle/>
              <a:p>
                <a:r>
                  <a:rPr lang="ar-IQ" b="1" dirty="0">
                    <a:ea typeface="Calibri"/>
                    <a:cs typeface="Simplified Arabic"/>
                  </a:rPr>
                  <a:t>للكمياتِ القليلة مِنْ المادّةِ، فان الجهاز مشابه جداً لذلك مستعمل لقياس درجاتِ </a:t>
                </a:r>
                <a:r>
                  <a:rPr lang="ar-IQ" b="1" dirty="0" err="1">
                    <a:ea typeface="Calibri"/>
                    <a:cs typeface="Simplified Arabic"/>
                  </a:rPr>
                  <a:t>الإنصهار</a:t>
                </a:r>
                <a:r>
                  <a:rPr lang="ar-IQ" b="1" dirty="0">
                    <a:ea typeface="Calibri"/>
                    <a:cs typeface="Simplified Arabic"/>
                  </a:rPr>
                  <a:t>. حيث ان أنبوب الاختبار يُرْبَطُ بجانبِ المحرارِ (الشكل) ويسَخنَ مَع حمّام سائل (مائي او زيتي). وانبوب الاختبار يَحتوي على انبوبة شعرية مَقلوبة مسدودة احدى نهايتيها. عندما تسخن العيّنة فان الهواء الموجود داخل الانبوبة الشعرية المقلوبة سَيَتوسّعُ وفقاعةُ عرضيةُ سَتَهْربُ. وعند درجةِ غليان السائل فان سيل مستمر وسريع من الفقاعاتِ سَيَظْهرُ من الانبوبة الشعرية المقلوبة. في هذه اللحظة نوقف التسخين ونترك الحمام حتى يبرد. عندما تتوقف الفقاعات والسائلَ يَبْدأُ </a:t>
                </a:r>
                <a:r>
                  <a:rPr lang="ar-IQ" b="1" dirty="0" err="1">
                    <a:ea typeface="Calibri"/>
                    <a:cs typeface="Simplified Arabic"/>
                  </a:rPr>
                  <a:t>بالإرتِفاع</a:t>
                </a:r>
                <a:r>
                  <a:rPr lang="ar-IQ" b="1" dirty="0">
                    <a:ea typeface="Calibri"/>
                    <a:cs typeface="Simplified Arabic"/>
                  </a:rPr>
                  <a:t> في الانبوبة الشعرية المقلوبة تسجل درجةَ الحرارة </a:t>
                </a:r>
                <a14:m>
                  <m:oMath xmlns:m="http://schemas.openxmlformats.org/officeDocument/2006/math">
                    <m:sSub>
                      <m:sSubPr>
                        <m:ctrlPr>
                          <a:rPr lang="en-US" b="1" i="1">
                            <a:effectLst/>
                            <a:latin typeface="Cambria Math"/>
                            <a:cs typeface="Simplified Arabic"/>
                          </a:rPr>
                        </m:ctrlPr>
                      </m:sSubPr>
                      <m:e>
                        <m:r>
                          <a:rPr lang="en-US" b="1" i="1">
                            <a:effectLst/>
                            <a:latin typeface="Cambria Math"/>
                            <a:ea typeface="Calibri"/>
                            <a:cs typeface="Simplified Arabic"/>
                          </a:rPr>
                          <m:t>𝒕</m:t>
                        </m:r>
                      </m:e>
                      <m:sub>
                        <m:r>
                          <a:rPr lang="en-US" b="1" i="1">
                            <a:effectLst/>
                            <a:latin typeface="Cambria Math"/>
                            <a:ea typeface="Calibri"/>
                            <a:cs typeface="Simplified Arabic"/>
                          </a:rPr>
                          <m:t>𝟐</m:t>
                        </m:r>
                      </m:sub>
                    </m:sSub>
                  </m:oMath>
                </a14:m>
                <a:r>
                  <a:rPr lang="ar-IQ" b="1" dirty="0">
                    <a:effectLst/>
                    <a:ea typeface="Calibri"/>
                    <a:cs typeface="Simplified Arabic"/>
                  </a:rPr>
                  <a:t>.</a:t>
                </a:r>
                <a:endParaRPr lang="ar-IQ" b="1"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143" r="-571" b="-200"/>
                </a:stretch>
              </a:blipFill>
            </p:spPr>
            <p:txBody>
              <a:bodyPr/>
              <a:lstStyle/>
              <a:p>
                <a:r>
                  <a:rPr lang="ar-IQ">
                    <a:noFill/>
                  </a:rPr>
                  <a:t> </a:t>
                </a:r>
              </a:p>
            </p:txBody>
          </p:sp>
        </mc:Fallback>
      </mc:AlternateContent>
    </p:spTree>
    <p:extLst>
      <p:ext uri="{BB962C8B-B14F-4D97-AF65-F5344CB8AC3E}">
        <p14:creationId xmlns:p14="http://schemas.microsoft.com/office/powerpoint/2010/main" val="119105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4294967295"/>
              </p:nvPr>
            </p:nvSpPr>
            <p:spPr>
              <a:xfrm>
                <a:off x="1115616" y="1196752"/>
                <a:ext cx="6912768" cy="3408040"/>
              </a:xfrm>
            </p:spPr>
            <p:txBody>
              <a:bodyPr/>
              <a:lstStyle/>
              <a:p>
                <a:pPr algn="just">
                  <a:lnSpc>
                    <a:spcPct val="107000"/>
                  </a:lnSpc>
                  <a:spcAft>
                    <a:spcPts val="800"/>
                  </a:spcAft>
                </a:pPr>
                <a:r>
                  <a:rPr lang="ar-IQ" dirty="0">
                    <a:latin typeface="Calibri"/>
                    <a:ea typeface="Calibri"/>
                    <a:cs typeface="Simplified Arabic"/>
                  </a:rPr>
                  <a:t>وعليه </a:t>
                </a:r>
                <a:r>
                  <a:rPr lang="ar-IQ" dirty="0" err="1">
                    <a:latin typeface="Calibri"/>
                    <a:ea typeface="Calibri"/>
                    <a:cs typeface="Simplified Arabic"/>
                  </a:rPr>
                  <a:t>فاننا</a:t>
                </a:r>
                <a:r>
                  <a:rPr lang="ar-IQ" dirty="0">
                    <a:latin typeface="Calibri"/>
                    <a:ea typeface="Calibri"/>
                    <a:cs typeface="Simplified Arabic"/>
                  </a:rPr>
                  <a:t> نسجل درجة الحرارة الأولى لخروج اول فقاعة</a:t>
                </a:r>
                <a14:m>
                  <m:oMath xmlns:m="http://schemas.openxmlformats.org/officeDocument/2006/math">
                    <m:sSub>
                      <m:sSubPr>
                        <m:ctrlPr>
                          <a:rPr lang="en-US" i="1">
                            <a:effectLst/>
                            <a:latin typeface="Cambria Math"/>
                            <a:ea typeface="Calibri"/>
                            <a:cs typeface="Simplified Arabic"/>
                          </a:rPr>
                        </m:ctrlPr>
                      </m:sSubPr>
                      <m:e>
                        <m:r>
                          <a:rPr lang="en-US" i="1">
                            <a:effectLst/>
                            <a:latin typeface="Cambria Math"/>
                            <a:ea typeface="Calibri"/>
                            <a:cs typeface="Simplified Arabic"/>
                          </a:rPr>
                          <m:t>𝑡</m:t>
                        </m:r>
                      </m:e>
                      <m:sub>
                        <m:r>
                          <a:rPr lang="en-US" i="1">
                            <a:effectLst/>
                            <a:latin typeface="Cambria Math"/>
                            <a:ea typeface="Calibri"/>
                            <a:cs typeface="Simplified Arabic"/>
                          </a:rPr>
                          <m:t>1</m:t>
                        </m:r>
                      </m:sub>
                    </m:sSub>
                  </m:oMath>
                </a14:m>
                <a:r>
                  <a:rPr lang="ar-IQ" dirty="0">
                    <a:effectLst/>
                    <a:latin typeface="Calibri"/>
                    <a:ea typeface="Calibri"/>
                    <a:cs typeface="Simplified Arabic"/>
                  </a:rPr>
                  <a:t> ودرجة الحرارة الثانية عند خروج كل الفقاعات وارتفاع السائل في الانبوبة الشعرية المقلوبة. وان مدى درجة الغليان </a:t>
                </a:r>
                <a14:m>
                  <m:oMath xmlns:m="http://schemas.openxmlformats.org/officeDocument/2006/math">
                    <m:r>
                      <m:rPr>
                        <m:sty m:val="p"/>
                      </m:rPr>
                      <a:rPr lang="en-US">
                        <a:effectLst/>
                        <a:latin typeface="Cambria Math"/>
                        <a:ea typeface="Calibri"/>
                        <a:cs typeface="Simplified Arabic"/>
                      </a:rPr>
                      <m:t>T</m:t>
                    </m:r>
                  </m:oMath>
                </a14:m>
                <a:r>
                  <a:rPr lang="en-US" dirty="0">
                    <a:effectLst/>
                    <a:latin typeface="Simplified Arabic"/>
                    <a:ea typeface="Calibri"/>
                    <a:cs typeface="Arial"/>
                  </a:rPr>
                  <a:t> </a:t>
                </a:r>
                <a:r>
                  <a:rPr lang="ar-IQ" dirty="0">
                    <a:effectLst/>
                    <a:latin typeface="Simplified Arabic"/>
                    <a:ea typeface="Calibri"/>
                    <a:cs typeface="Arial"/>
                  </a:rPr>
                  <a:t>يعطينا درجة غليان السائل.</a:t>
                </a:r>
                <a:endParaRPr lang="en-US" sz="1200" dirty="0">
                  <a:effectLst/>
                  <a:latin typeface="Calibri"/>
                  <a:ea typeface="Calibri"/>
                  <a:cs typeface="Arial"/>
                </a:endParaRPr>
              </a:p>
              <a:p>
                <a:pPr algn="just">
                  <a:lnSpc>
                    <a:spcPct val="107000"/>
                  </a:lnSpc>
                  <a:spcAft>
                    <a:spcPts val="800"/>
                  </a:spcAft>
                </a:pPr>
                <a:r>
                  <a:rPr lang="ar-IQ" dirty="0">
                    <a:effectLst/>
                    <a:latin typeface="Calibri"/>
                    <a:ea typeface="Calibri"/>
                    <a:cs typeface="Simplified Arabic"/>
                  </a:rPr>
                  <a:t> التفسير العلمي: عندما ترتفع درجة حرارة السائل فان الهواء الموجود داخل الانبوبة الشعرية المقلوبة يتمدد ويستبدل ببخارِ السائلِ. وبعد ان يسخن السائل بشدّة فان فقاعات سريعة تظهر من الانبوبة الشعرية المقلوبة، ولكن عند تَبريد السائل عند درجة الحرارة التي وُصِلَ اليها فان الضغط داخل الانبوبة الشعرية سوف يتطابق مع الضغط الخارجي الجوي. وهذا هو ِتعريف درجة الغليان.</a:t>
                </a:r>
                <a:endParaRPr lang="en-US" sz="1200" dirty="0">
                  <a:effectLst/>
                  <a:latin typeface="Calibri"/>
                  <a:ea typeface="Calibri"/>
                  <a:cs typeface="Arial"/>
                </a:endParaRPr>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4294967295"/>
              </p:nvPr>
            </p:nvSpPr>
            <p:spPr>
              <a:xfrm>
                <a:off x="1115616" y="1196752"/>
                <a:ext cx="6912768" cy="3408040"/>
              </a:xfrm>
              <a:blipFill rotWithShape="1">
                <a:blip r:embed="rId2"/>
                <a:stretch>
                  <a:fillRect l="-1675" t="-358" r="-794"/>
                </a:stretch>
              </a:blipFill>
            </p:spPr>
            <p:txBody>
              <a:bodyPr/>
              <a:lstStyle/>
              <a:p>
                <a:r>
                  <a:rPr lang="ar-IQ">
                    <a:noFill/>
                  </a:rPr>
                  <a:t> </a:t>
                </a:r>
              </a:p>
            </p:txBody>
          </p:sp>
        </mc:Fallback>
      </mc:AlternateContent>
    </p:spTree>
    <p:extLst>
      <p:ext uri="{BB962C8B-B14F-4D97-AF65-F5344CB8AC3E}">
        <p14:creationId xmlns:p14="http://schemas.microsoft.com/office/powerpoint/2010/main" val="196072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FF0000"/>
                </a:solidFill>
              </a:rPr>
              <a:t>المواد والادوات المستخدمة</a:t>
            </a:r>
            <a:endParaRPr lang="ar-IQ" dirty="0">
              <a:solidFill>
                <a:srgbClr val="FF0000"/>
              </a:solidFill>
            </a:endParaRPr>
          </a:p>
        </p:txBody>
      </p:sp>
      <p:sp>
        <p:nvSpPr>
          <p:cNvPr id="3" name="عنصر نائب للمحتوى 2"/>
          <p:cNvSpPr>
            <a:spLocks noGrp="1"/>
          </p:cNvSpPr>
          <p:nvPr>
            <p:ph idx="1"/>
          </p:nvPr>
        </p:nvSpPr>
        <p:spPr/>
        <p:txBody>
          <a:bodyPr/>
          <a:lstStyle/>
          <a:p>
            <a:r>
              <a:rPr lang="ar-SA" b="1" dirty="0">
                <a:solidFill>
                  <a:srgbClr val="333333"/>
                </a:solidFill>
                <a:ea typeface="Calibri"/>
              </a:rPr>
              <a:t>انبوبة شعرية </a:t>
            </a:r>
            <a:endParaRPr lang="ar-IQ" b="1" dirty="0" smtClean="0">
              <a:solidFill>
                <a:srgbClr val="333333"/>
              </a:solidFill>
              <a:ea typeface="Calibri"/>
            </a:endParaRPr>
          </a:p>
          <a:p>
            <a:r>
              <a:rPr lang="ar-SA" b="1" dirty="0" smtClean="0">
                <a:solidFill>
                  <a:srgbClr val="333333"/>
                </a:solidFill>
                <a:ea typeface="Calibri"/>
              </a:rPr>
              <a:t>انبوبة </a:t>
            </a:r>
            <a:r>
              <a:rPr lang="ar-SA" b="1" dirty="0">
                <a:solidFill>
                  <a:srgbClr val="333333"/>
                </a:solidFill>
                <a:ea typeface="Calibri"/>
              </a:rPr>
              <a:t>اختبار </a:t>
            </a:r>
            <a:endParaRPr lang="ar-IQ" b="1" dirty="0" smtClean="0">
              <a:solidFill>
                <a:srgbClr val="333333"/>
              </a:solidFill>
              <a:ea typeface="Calibri"/>
            </a:endParaRPr>
          </a:p>
          <a:p>
            <a:r>
              <a:rPr lang="ar-SA" b="1" dirty="0" smtClean="0">
                <a:solidFill>
                  <a:srgbClr val="333333"/>
                </a:solidFill>
                <a:ea typeface="Calibri"/>
              </a:rPr>
              <a:t> </a:t>
            </a:r>
            <a:r>
              <a:rPr lang="ar-SA" b="1" dirty="0">
                <a:solidFill>
                  <a:srgbClr val="333333"/>
                </a:solidFill>
                <a:ea typeface="Calibri"/>
              </a:rPr>
              <a:t>محرار </a:t>
            </a:r>
            <a:endParaRPr lang="ar-IQ" b="1" dirty="0" smtClean="0">
              <a:solidFill>
                <a:srgbClr val="333333"/>
              </a:solidFill>
              <a:ea typeface="Calibri"/>
            </a:endParaRPr>
          </a:p>
          <a:p>
            <a:r>
              <a:rPr lang="ar-SA" b="1" dirty="0" smtClean="0">
                <a:solidFill>
                  <a:srgbClr val="333333"/>
                </a:solidFill>
                <a:ea typeface="Calibri"/>
              </a:rPr>
              <a:t>حلقة </a:t>
            </a:r>
            <a:r>
              <a:rPr lang="ar-SA" b="1" dirty="0">
                <a:solidFill>
                  <a:srgbClr val="333333"/>
                </a:solidFill>
                <a:ea typeface="Calibri"/>
              </a:rPr>
              <a:t>مطاطية </a:t>
            </a:r>
            <a:endParaRPr lang="ar-IQ" b="1" dirty="0" smtClean="0">
              <a:solidFill>
                <a:srgbClr val="333333"/>
              </a:solidFill>
              <a:ea typeface="Calibri"/>
            </a:endParaRPr>
          </a:p>
          <a:p>
            <a:r>
              <a:rPr lang="ar-SA" b="1" dirty="0" smtClean="0">
                <a:solidFill>
                  <a:srgbClr val="333333"/>
                </a:solidFill>
                <a:ea typeface="Calibri"/>
              </a:rPr>
              <a:t> </a:t>
            </a:r>
            <a:r>
              <a:rPr lang="ar-SA" b="1" dirty="0">
                <a:solidFill>
                  <a:srgbClr val="333333"/>
                </a:solidFill>
                <a:ea typeface="Calibri"/>
              </a:rPr>
              <a:t>حمام تسخين</a:t>
            </a:r>
            <a:r>
              <a:rPr lang="ar-SA" dirty="0">
                <a:solidFill>
                  <a:srgbClr val="333333"/>
                </a:solidFill>
                <a:ea typeface="Calibri"/>
              </a:rPr>
              <a:t>.</a:t>
            </a:r>
            <a:endParaRPr lang="ar-IQ" dirty="0"/>
          </a:p>
        </p:txBody>
      </p:sp>
    </p:spTree>
    <p:extLst>
      <p:ext uri="{BB962C8B-B14F-4D97-AF65-F5344CB8AC3E}">
        <p14:creationId xmlns:p14="http://schemas.microsoft.com/office/powerpoint/2010/main" val="309196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طريقة العمل </a:t>
            </a:r>
            <a:endParaRPr lang="ar-IQ" dirty="0"/>
          </a:p>
        </p:txBody>
      </p:sp>
      <p:sp>
        <p:nvSpPr>
          <p:cNvPr id="3" name="عنصر نائب للمحتوى 2"/>
          <p:cNvSpPr>
            <a:spLocks noGrp="1"/>
          </p:cNvSpPr>
          <p:nvPr>
            <p:ph idx="1"/>
          </p:nvPr>
        </p:nvSpPr>
        <p:spPr/>
        <p:txBody>
          <a:bodyPr/>
          <a:lstStyle/>
          <a:p>
            <a:pPr indent="0" algn="just">
              <a:lnSpc>
                <a:spcPct val="107000"/>
              </a:lnSpc>
              <a:spcAft>
                <a:spcPts val="800"/>
              </a:spcAft>
              <a:buNone/>
            </a:pPr>
            <a:r>
              <a:rPr lang="ar-IQ" dirty="0" smtClean="0">
                <a:solidFill>
                  <a:srgbClr val="333333"/>
                </a:solidFill>
                <a:latin typeface="Calibri"/>
                <a:ea typeface="Calibri"/>
              </a:rPr>
              <a:t>1-  </a:t>
            </a:r>
            <a:r>
              <a:rPr lang="ar-SA" sz="2000" b="1" dirty="0" smtClean="0">
                <a:solidFill>
                  <a:srgbClr val="333333"/>
                </a:solidFill>
                <a:latin typeface="Calibri"/>
                <a:ea typeface="Calibri"/>
              </a:rPr>
              <a:t>ستخدم </a:t>
            </a:r>
            <a:r>
              <a:rPr lang="ar-SA" sz="2000" b="1" dirty="0">
                <a:solidFill>
                  <a:srgbClr val="333333"/>
                </a:solidFill>
                <a:latin typeface="Calibri"/>
                <a:ea typeface="Calibri"/>
              </a:rPr>
              <a:t>في هذه التجربة انبوبتين مسدودتين من طرف واحد الاولى شعرية اعتيادية كالتي تستخدم لتعيين درجة الانصهار للمادة الصلبة و الثانية انبوبة اختبار توضع فيها كمية من السائل المراد قياس درجة غليانه.</a:t>
            </a:r>
            <a:endParaRPr lang="en-US" sz="1400" b="1" dirty="0">
              <a:latin typeface="Calibri"/>
              <a:ea typeface="Calibri"/>
              <a:cs typeface="Arial"/>
            </a:endParaRPr>
          </a:p>
          <a:p>
            <a:pPr indent="0" algn="just">
              <a:lnSpc>
                <a:spcPct val="107000"/>
              </a:lnSpc>
              <a:spcAft>
                <a:spcPts val="800"/>
              </a:spcAft>
              <a:buNone/>
            </a:pPr>
            <a:r>
              <a:rPr lang="ar-IQ" sz="2000" b="1" dirty="0" smtClean="0">
                <a:solidFill>
                  <a:srgbClr val="333333"/>
                </a:solidFill>
                <a:latin typeface="Calibri"/>
                <a:ea typeface="Calibri"/>
              </a:rPr>
              <a:t>2</a:t>
            </a:r>
            <a:r>
              <a:rPr lang="ar-SA" sz="2000" b="1" dirty="0" smtClean="0">
                <a:solidFill>
                  <a:srgbClr val="333333"/>
                </a:solidFill>
                <a:latin typeface="Calibri"/>
                <a:ea typeface="Calibri"/>
              </a:rPr>
              <a:t>-تدخل </a:t>
            </a:r>
            <a:r>
              <a:rPr lang="ar-SA" sz="2000" b="1" dirty="0">
                <a:solidFill>
                  <a:srgbClr val="333333"/>
                </a:solidFill>
                <a:latin typeface="Calibri"/>
                <a:ea typeface="Calibri"/>
              </a:rPr>
              <a:t>الانبوبة الشعرية في السائل بحيث تكون النهاية المسدودة إلى الاعلى اي توضع الأنبوبة الشعرية بشكل مقلوب ليتم تساوي الضغط البخاري للسائل مع الضغط الجوي</a:t>
            </a:r>
            <a:r>
              <a:rPr lang="ar-SA" sz="2000" b="1" dirty="0" smtClean="0">
                <a:solidFill>
                  <a:srgbClr val="333333"/>
                </a:solidFill>
                <a:latin typeface="Calibri"/>
                <a:ea typeface="Calibri"/>
              </a:rPr>
              <a:t>.</a:t>
            </a:r>
            <a:endParaRPr lang="ar-IQ" sz="2000" b="1" dirty="0" smtClean="0"/>
          </a:p>
          <a:p>
            <a:pPr indent="0" algn="just">
              <a:lnSpc>
                <a:spcPct val="107000"/>
              </a:lnSpc>
              <a:spcAft>
                <a:spcPts val="800"/>
              </a:spcAft>
              <a:buNone/>
            </a:pPr>
            <a:r>
              <a:rPr lang="ar-IQ" sz="1400" b="1" dirty="0" smtClean="0">
                <a:latin typeface="Calibri"/>
                <a:ea typeface="Calibri"/>
                <a:cs typeface="Arial"/>
              </a:rPr>
              <a:t>3- </a:t>
            </a:r>
            <a:r>
              <a:rPr lang="ar-SA" b="1" dirty="0">
                <a:solidFill>
                  <a:srgbClr val="333333"/>
                </a:solidFill>
                <a:effectLst>
                  <a:outerShdw blurRad="38100" dist="38100" dir="2700000" algn="tl">
                    <a:srgbClr val="000000">
                      <a:alpha val="43137"/>
                    </a:srgbClr>
                  </a:outerShdw>
                </a:effectLst>
                <a:ea typeface="Calibri"/>
              </a:rPr>
              <a:t>تربط</a:t>
            </a:r>
            <a:r>
              <a:rPr lang="ar-SA" sz="1400" b="1" dirty="0">
                <a:solidFill>
                  <a:srgbClr val="333333"/>
                </a:solidFill>
                <a:ea typeface="Calibri"/>
              </a:rPr>
              <a:t> </a:t>
            </a:r>
            <a:r>
              <a:rPr lang="ar-SA" sz="2000" b="1" dirty="0">
                <a:solidFill>
                  <a:srgbClr val="333333"/>
                </a:solidFill>
                <a:ea typeface="Calibri"/>
              </a:rPr>
              <a:t>انبوبة الاختبار الى ساق المحرار بحلقة مطاطية</a:t>
            </a:r>
            <a:endParaRPr lang="en-US" sz="2000" b="1" dirty="0">
              <a:latin typeface="Calibri"/>
              <a:ea typeface="Calibri"/>
              <a:cs typeface="Arial"/>
            </a:endParaRPr>
          </a:p>
        </p:txBody>
      </p:sp>
    </p:spTree>
    <p:extLst>
      <p:ext uri="{BB962C8B-B14F-4D97-AF65-F5344CB8AC3E}">
        <p14:creationId xmlns:p14="http://schemas.microsoft.com/office/powerpoint/2010/main" val="2890210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33</TotalTime>
  <Words>768</Words>
  <Application>Microsoft Office PowerPoint</Application>
  <PresentationFormat>عرض على الشاشة (3:4)‏</PresentationFormat>
  <Paragraphs>26</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فن الخياطه الرفيعة</vt:lpstr>
      <vt:lpstr>التجربة التاسعة </vt:lpstr>
      <vt:lpstr>ما هي درجة الغليان </vt:lpstr>
      <vt:lpstr>ماهي علاقة درجة الغليان بالضغط </vt:lpstr>
      <vt:lpstr>عرض تقديمي في PowerPoint</vt:lpstr>
      <vt:lpstr>عرض تقديمي في PowerPoint</vt:lpstr>
      <vt:lpstr>الجهاز والتقنية </vt:lpstr>
      <vt:lpstr>عرض تقديمي في PowerPoint</vt:lpstr>
      <vt:lpstr>المواد والادوات المستخدمة</vt:lpstr>
      <vt:lpstr>طريقة العمل </vt:lpstr>
      <vt:lpstr>عرض تقديمي في PowerPoint</vt:lpstr>
      <vt:lpstr>اسراء ناجي كاظم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التجربة التاسعة</dc:title>
  <dc:creator>Maher</dc:creator>
  <cp:lastModifiedBy>Maher</cp:lastModifiedBy>
  <cp:revision>5</cp:revision>
  <dcterms:created xsi:type="dcterms:W3CDTF">2019-10-04T13:20:45Z</dcterms:created>
  <dcterms:modified xsi:type="dcterms:W3CDTF">2019-10-04T13:54:51Z</dcterms:modified>
</cp:coreProperties>
</file>