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91320" y="1676400"/>
            <a:ext cx="3886200" cy="1524000"/>
          </a:xfrm>
        </p:spPr>
        <p:txBody>
          <a:bodyPr anchor="b" anchorCtr="0"/>
          <a:lstStyle>
            <a:lvl1pPr algn="r">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91320" y="3203574"/>
            <a:ext cx="3886200" cy="1825625"/>
          </a:xfrm>
        </p:spPr>
        <p:txBody>
          <a:bodyPr>
            <a:normAutofit/>
          </a:bodyPr>
          <a:lstStyle>
            <a:lvl1pPr marL="0" indent="0" algn="r">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7" name="Freeform 6"/>
          <p:cNvSpPr/>
          <p:nvPr/>
        </p:nvSpPr>
        <p:spPr>
          <a:xfrm flipH="1">
            <a:off x="2290"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flipH="1">
            <a:off x="2290"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flipH="1">
            <a:off x="-76"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10" name="Rectangle 9"/>
          <p:cNvSpPr/>
          <p:nvPr/>
        </p:nvSpPr>
        <p:spPr>
          <a:xfrm flipH="1">
            <a:off x="2307"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flipH="1">
            <a:off x="2111"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ACEDF63-F629-408D-A39F-42345D184019}" type="datetimeFigureOut">
              <a:rPr lang="ar-IQ" smtClean="0"/>
              <a:t>06/02/1441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normAutofit/>
          </a:bodyPr>
          <a:lstStyle/>
          <a:p>
            <a:fld id="{403E9C9E-7251-4615-AEBF-435E4296677D}"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7" name="Freeform 6"/>
          <p:cNvSpPr/>
          <p:nvPr/>
        </p:nvSpPr>
        <p:spPr>
          <a:xfrm flipH="1">
            <a:off x="1907185"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flipH="1">
            <a:off x="-195"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flipH="1">
            <a:off x="1540813"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flipH="1">
            <a:off x="-196"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rot="10800000">
            <a:off x="685800" y="1600200"/>
            <a:ext cx="7772400" cy="452596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ACEDF63-F629-408D-A39F-42345D184019}" type="datetimeFigureOut">
              <a:rPr lang="ar-IQ" smtClean="0"/>
              <a:t>06/02/1441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03E9C9E-7251-4615-AEBF-435E4296677D}"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7" name="Freeform 6"/>
          <p:cNvSpPr/>
          <p:nvPr/>
        </p:nvSpPr>
        <p:spPr>
          <a:xfrm flipH="1">
            <a:off x="1907185"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flipH="1">
            <a:off x="-195"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flipH="1">
            <a:off x="1540813"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flipH="1">
            <a:off x="-196"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498376"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rot="10800000">
            <a:off x="2699792"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ACEDF63-F629-408D-A39F-42345D184019}" type="datetimeFigureOut">
              <a:rPr lang="ar-IQ" smtClean="0"/>
              <a:t>06/02/1441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03E9C9E-7251-4615-AEBF-435E4296677D}"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a:xfrm>
            <a:off x="685800" y="1600201"/>
            <a:ext cx="7772400" cy="3733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Freeform 6"/>
          <p:cNvSpPr/>
          <p:nvPr/>
        </p:nvSpPr>
        <p:spPr>
          <a:xfrm flipH="1">
            <a:off x="1907185"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flipH="1">
            <a:off x="-195"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flipH="1">
            <a:off x="1540813"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flipH="1">
            <a:off x="-196"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ACEDF63-F629-408D-A39F-42345D184019}" type="datetimeFigureOut">
              <a:rPr lang="ar-IQ" smtClean="0"/>
              <a:t>06/02/1441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03E9C9E-7251-4615-AEBF-435E4296677D}"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3633787"/>
            <a:ext cx="7772400" cy="1362075"/>
          </a:xfrm>
        </p:spPr>
        <p:txBody>
          <a:bodyPr anchor="t"/>
          <a:lstStyle>
            <a:lvl1pPr algn="r">
              <a:defRPr sz="40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Freeform 6"/>
          <p:cNvSpPr/>
          <p:nvPr/>
        </p:nvSpPr>
        <p:spPr>
          <a:xfrm flipH="1">
            <a:off x="-76"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flipH="1">
            <a:off x="2290"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flipH="1">
            <a:off x="2290"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10" name="Rectangle 9"/>
          <p:cNvSpPr/>
          <p:nvPr/>
        </p:nvSpPr>
        <p:spPr>
          <a:xfrm flipH="1">
            <a:off x="2307"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flipH="1">
            <a:off x="2111"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ACEDF63-F629-408D-A39F-42345D184019}" type="datetimeFigureOut">
              <a:rPr lang="ar-IQ" smtClean="0"/>
              <a:t>06/02/1441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03E9C9E-7251-4615-AEBF-435E4296677D}"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2" name="Freeform 6"/>
          <p:cNvSpPr/>
          <p:nvPr/>
        </p:nvSpPr>
        <p:spPr>
          <a:xfrm flipH="1">
            <a:off x="1907185"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7"/>
          <p:cNvSpPr/>
          <p:nvPr/>
        </p:nvSpPr>
        <p:spPr>
          <a:xfrm flipH="1">
            <a:off x="-195"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8"/>
          <p:cNvSpPr/>
          <p:nvPr/>
        </p:nvSpPr>
        <p:spPr>
          <a:xfrm flipH="1">
            <a:off x="1540813"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9"/>
          <p:cNvSpPr/>
          <p:nvPr/>
        </p:nvSpPr>
        <p:spPr>
          <a:xfrm flipH="1">
            <a:off x="-196"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ate Placeholder 3"/>
          <p:cNvSpPr>
            <a:spLocks noGrp="1"/>
          </p:cNvSpPr>
          <p:nvPr>
            <p:ph type="dt" sz="half" idx="10"/>
          </p:nvPr>
        </p:nvSpPr>
        <p:spPr>
          <a:xfrm>
            <a:off x="700346" y="6416675"/>
            <a:ext cx="1981200" cy="365125"/>
          </a:xfrm>
        </p:spPr>
        <p:txBody>
          <a:bodyPr/>
          <a:lstStyle/>
          <a:p>
            <a:fld id="{8ACEDF63-F629-408D-A39F-42345D184019}" type="datetimeFigureOut">
              <a:rPr lang="ar-IQ" smtClean="0"/>
              <a:t>06/02/1441</a:t>
            </a:fld>
            <a:endParaRPr lang="ar-IQ"/>
          </a:p>
        </p:txBody>
      </p:sp>
      <p:sp>
        <p:nvSpPr>
          <p:cNvPr id="19" name="Footer Placeholder 4"/>
          <p:cNvSpPr>
            <a:spLocks noGrp="1"/>
          </p:cNvSpPr>
          <p:nvPr>
            <p:ph type="ftr" sz="quarter" idx="11"/>
          </p:nvPr>
        </p:nvSpPr>
        <p:spPr>
          <a:xfrm>
            <a:off x="6012160" y="6416675"/>
            <a:ext cx="2895600" cy="365125"/>
          </a:xfrm>
        </p:spPr>
        <p:txBody>
          <a:bodyPr/>
          <a:lstStyle/>
          <a:p>
            <a:endParaRPr lang="ar-IQ"/>
          </a:p>
        </p:txBody>
      </p:sp>
      <p:sp>
        <p:nvSpPr>
          <p:cNvPr id="20" name="Slide Number Placeholder 5"/>
          <p:cNvSpPr>
            <a:spLocks noGrp="1"/>
          </p:cNvSpPr>
          <p:nvPr>
            <p:ph type="sldNum" sz="quarter" idx="12"/>
          </p:nvPr>
        </p:nvSpPr>
        <p:spPr>
          <a:xfrm>
            <a:off x="179512" y="6416675"/>
            <a:ext cx="457200" cy="365125"/>
          </a:xfrm>
        </p:spPr>
        <p:txBody>
          <a:bodyPr/>
          <a:lstStyle/>
          <a:p>
            <a:fld id="{403E9C9E-7251-4615-AEBF-435E4296677D}"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0" name="Freeform 9"/>
          <p:cNvSpPr/>
          <p:nvPr/>
        </p:nvSpPr>
        <p:spPr>
          <a:xfrm flipH="1">
            <a:off x="-195"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flipH="1">
            <a:off x="1907185"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2" name="Freeform 11"/>
          <p:cNvSpPr/>
          <p:nvPr/>
        </p:nvSpPr>
        <p:spPr>
          <a:xfrm flipH="1">
            <a:off x="1540813"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flipH="1">
            <a:off x="-196"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8ACEDF63-F629-408D-A39F-42345D184019}" type="datetimeFigureOut">
              <a:rPr lang="ar-IQ" smtClean="0"/>
              <a:t>06/02/1441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03E9C9E-7251-4615-AEBF-435E4296677D}" type="slidenum">
              <a:rPr lang="ar-IQ" smtClean="0"/>
              <a:t>‹#›</a:t>
            </a:fld>
            <a:endParaRPr lang="ar-IQ"/>
          </a:p>
        </p:txBody>
      </p:sp>
      <p:sp>
        <p:nvSpPr>
          <p:cNvPr id="15" name="Content Placeholder 14"/>
          <p:cNvSpPr>
            <a:spLocks noGrp="1"/>
          </p:cNvSpPr>
          <p:nvPr>
            <p:ph sz="quarter" idx="13"/>
          </p:nvPr>
        </p:nvSpPr>
        <p:spPr>
          <a:xfrm>
            <a:off x="685800" y="2209800"/>
            <a:ext cx="3657600" cy="32004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6" name="Freeform 5"/>
          <p:cNvSpPr/>
          <p:nvPr/>
        </p:nvSpPr>
        <p:spPr>
          <a:xfrm flipH="1">
            <a:off x="1705770"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flipH="1">
            <a:off x="-2382"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Freeform 7"/>
          <p:cNvSpPr/>
          <p:nvPr/>
        </p:nvSpPr>
        <p:spPr>
          <a:xfrm flipH="1">
            <a:off x="1469929"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flipH="1">
            <a:off x="796"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8ACEDF63-F629-408D-A39F-42345D184019}" type="datetimeFigureOut">
              <a:rPr lang="ar-IQ" smtClean="0"/>
              <a:t>06/02/1441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03E9C9E-7251-4615-AEBF-435E4296677D}"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5" name="Freeform 4"/>
          <p:cNvSpPr/>
          <p:nvPr/>
        </p:nvSpPr>
        <p:spPr>
          <a:xfrm flipH="1">
            <a:off x="-2382"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flipH="1">
            <a:off x="5858672"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flipH="1">
            <a:off x="796"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flipH="1">
            <a:off x="5718761"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ACEDF63-F629-408D-A39F-42345D184019}" type="datetimeFigureOut">
              <a:rPr lang="ar-IQ" smtClean="0"/>
              <a:t>06/02/1441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03E9C9E-7251-4615-AEBF-435E4296677D}"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6656" y="609600"/>
            <a:ext cx="3383280" cy="914400"/>
          </a:xfrm>
        </p:spPr>
        <p:txBody>
          <a:bodyPr anchor="b">
            <a:noAutofit/>
          </a:bodyPr>
          <a:lstStyle>
            <a:lvl1pPr algn="r">
              <a:defRPr sz="2200" b="0" i="0" cap="none" baseline="0">
                <a:solidFill>
                  <a:schemeClr val="tx2"/>
                </a:solidFill>
              </a:defRPr>
            </a:lvl1pPr>
          </a:lstStyle>
          <a:p>
            <a:r>
              <a:rPr lang="ar-SA" smtClean="0"/>
              <a:t>انقر لتحرير نمط العنوان الرئيسي</a:t>
            </a:r>
            <a:endParaRPr lang="en-US" dirty="0"/>
          </a:p>
        </p:txBody>
      </p:sp>
      <p:sp>
        <p:nvSpPr>
          <p:cNvPr id="8" name="Freeform 7"/>
          <p:cNvSpPr/>
          <p:nvPr/>
        </p:nvSpPr>
        <p:spPr>
          <a:xfrm flipH="1">
            <a:off x="1705770"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flipH="1">
            <a:off x="-2382"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Freeform 9"/>
          <p:cNvSpPr/>
          <p:nvPr/>
        </p:nvSpPr>
        <p:spPr>
          <a:xfrm flipH="1">
            <a:off x="1469929"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flipH="1">
            <a:off x="796"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ACEDF63-F629-408D-A39F-42345D184019}" type="datetimeFigureOut">
              <a:rPr lang="ar-IQ" smtClean="0"/>
              <a:t>06/02/1441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03E9C9E-7251-4615-AEBF-435E4296677D}" type="slidenum">
              <a:rPr lang="ar-IQ" smtClean="0"/>
              <a:t>‹#›</a:t>
            </a:fld>
            <a:endParaRPr lang="ar-IQ"/>
          </a:p>
        </p:txBody>
      </p:sp>
      <p:sp>
        <p:nvSpPr>
          <p:cNvPr id="13" name="Content Placeholder 12"/>
          <p:cNvSpPr>
            <a:spLocks noGrp="1"/>
          </p:cNvSpPr>
          <p:nvPr>
            <p:ph sz="quarter" idx="13"/>
          </p:nvPr>
        </p:nvSpPr>
        <p:spPr>
          <a:xfrm>
            <a:off x="4572000" y="609600"/>
            <a:ext cx="3886200" cy="41910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ar-SA" smtClean="0"/>
              <a:t>انقر لتحرير أنماط النص الرئيسي</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8" name="Freeform 7"/>
          <p:cNvSpPr/>
          <p:nvPr/>
        </p:nvSpPr>
        <p:spPr>
          <a:xfrm flipH="1">
            <a:off x="-195"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flipH="1">
            <a:off x="1907185"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Freeform 9"/>
          <p:cNvSpPr/>
          <p:nvPr/>
        </p:nvSpPr>
        <p:spPr>
          <a:xfrm flipH="1">
            <a:off x="1540813"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flipH="1">
            <a:off x="-196"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ACEDF63-F629-408D-A39F-42345D184019}" type="datetimeFigureOut">
              <a:rPr lang="ar-IQ" smtClean="0"/>
              <a:t>06/02/1441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03E9C9E-7251-4615-AEBF-435E4296677D}" type="slidenum">
              <a:rPr lang="ar-IQ" smtClean="0"/>
              <a:t>‹#›</a:t>
            </a:fld>
            <a:endParaRPr lang="ar-IQ"/>
          </a:p>
        </p:txBody>
      </p:sp>
      <p:sp>
        <p:nvSpPr>
          <p:cNvPr id="14" name="Title 1"/>
          <p:cNvSpPr>
            <a:spLocks noGrp="1"/>
          </p:cNvSpPr>
          <p:nvPr>
            <p:ph type="title"/>
          </p:nvPr>
        </p:nvSpPr>
        <p:spPr>
          <a:xfrm>
            <a:off x="676656" y="609600"/>
            <a:ext cx="3383280" cy="914400"/>
          </a:xfrm>
        </p:spPr>
        <p:txBody>
          <a:bodyPr anchor="b">
            <a:noAutofit/>
          </a:bodyPr>
          <a:lstStyle>
            <a:lvl1pPr algn="r">
              <a:defRPr sz="2200" b="0" i="0" cap="none" baseline="0">
                <a:solidFill>
                  <a:schemeClr val="tx2"/>
                </a:solidFill>
              </a:defRPr>
            </a:lvl1pPr>
          </a:lstStyle>
          <a:p>
            <a:r>
              <a:rPr lang="ar-SA" smtClean="0"/>
              <a:t>انقر لتحرير نمط العنوان الرئيسي</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ar-SA" smtClean="0"/>
              <a:t>انقر لتحرير أنماط النص الرئيسي</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2"/>
          </p:nvPr>
        </p:nvSpPr>
        <p:spPr>
          <a:xfrm>
            <a:off x="700346" y="6416675"/>
            <a:ext cx="1981200" cy="365125"/>
          </a:xfrm>
          <a:prstGeom prst="rect">
            <a:avLst/>
          </a:prstGeom>
        </p:spPr>
        <p:txBody>
          <a:bodyPr vert="horz" lIns="0" tIns="45720" rIns="0" bIns="0" rtlCol="0" anchor="b" anchorCtr="0"/>
          <a:lstStyle>
            <a:lvl1pPr algn="l" rtl="1">
              <a:defRPr lang="en-US" sz="900" kern="1200" cap="all" spc="110" baseline="0" smtClean="0">
                <a:solidFill>
                  <a:srgbClr val="4D4D4D"/>
                </a:solidFill>
                <a:latin typeface="+mn-lt"/>
                <a:ea typeface="+mn-ea"/>
                <a:cs typeface="+mn-cs"/>
              </a:defRPr>
            </a:lvl1pPr>
          </a:lstStyle>
          <a:p>
            <a:fld id="{8ACEDF63-F629-408D-A39F-42345D184019}" type="datetimeFigureOut">
              <a:rPr lang="ar-IQ" smtClean="0"/>
              <a:t>06/02/1441</a:t>
            </a:fld>
            <a:endParaRPr lang="ar-IQ"/>
          </a:p>
        </p:txBody>
      </p:sp>
      <p:sp>
        <p:nvSpPr>
          <p:cNvPr id="5" name="Footer Placeholder 4"/>
          <p:cNvSpPr>
            <a:spLocks noGrp="1"/>
          </p:cNvSpPr>
          <p:nvPr>
            <p:ph type="ftr" sz="quarter" idx="3"/>
          </p:nvPr>
        </p:nvSpPr>
        <p:spPr>
          <a:xfrm>
            <a:off x="6012160" y="6416675"/>
            <a:ext cx="2895600" cy="365125"/>
          </a:xfrm>
          <a:prstGeom prst="rect">
            <a:avLst/>
          </a:prstGeom>
        </p:spPr>
        <p:txBody>
          <a:bodyPr vert="horz" lIns="0" tIns="45720" rIns="0" bIns="0" rtlCol="0" anchor="b" anchorCtr="0"/>
          <a:lstStyle>
            <a:lvl1pPr algn="r" rtl="1">
              <a:defRPr sz="900" cap="all" spc="110" baseline="0">
                <a:solidFill>
                  <a:srgbClr val="4D4D4D"/>
                </a:solidFill>
              </a:defRPr>
            </a:lvl1pPr>
          </a:lstStyle>
          <a:p>
            <a:endParaRPr lang="ar-IQ"/>
          </a:p>
        </p:txBody>
      </p:sp>
      <p:sp>
        <p:nvSpPr>
          <p:cNvPr id="6" name="Slide Number Placeholder 5"/>
          <p:cNvSpPr>
            <a:spLocks noGrp="1"/>
          </p:cNvSpPr>
          <p:nvPr>
            <p:ph type="sldNum" sz="quarter" idx="4"/>
          </p:nvPr>
        </p:nvSpPr>
        <p:spPr>
          <a:xfrm>
            <a:off x="179512" y="6416675"/>
            <a:ext cx="457200" cy="365125"/>
          </a:xfrm>
          <a:prstGeom prst="rect">
            <a:avLst/>
          </a:prstGeom>
        </p:spPr>
        <p:txBody>
          <a:bodyPr vert="horz" lIns="0" tIns="45720" rIns="0" bIns="0" rtlCol="0" anchor="b" anchorCtr="0"/>
          <a:lstStyle>
            <a:lvl1pPr algn="l" rtl="1">
              <a:defRPr sz="1100" b="1" baseline="0">
                <a:solidFill>
                  <a:srgbClr val="4D4D4D"/>
                </a:solidFill>
              </a:defRPr>
            </a:lvl1pPr>
          </a:lstStyle>
          <a:p>
            <a:fld id="{403E9C9E-7251-4615-AEBF-435E4296677D}"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r" defTabSz="914400" rtl="1" eaLnBrk="1" latinLnBrk="0" hangingPunct="1">
        <a:spcBef>
          <a:spcPct val="0"/>
        </a:spcBef>
        <a:buNone/>
        <a:defRPr sz="3600" kern="1200" cap="all"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r" defTabSz="914400" rtl="1"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r" defTabSz="914400" rtl="1"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r" defTabSz="914400" rtl="1"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r" defTabSz="914400" rtl="1"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r" defTabSz="914400" rtl="1"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r" defTabSz="914400" rtl="1"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r" defTabSz="914400" rtl="1"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r" defTabSz="914400" rtl="1"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915816" y="1196752"/>
            <a:ext cx="3886200" cy="1524000"/>
          </a:xfrm>
        </p:spPr>
        <p:txBody>
          <a:bodyPr/>
          <a:lstStyle/>
          <a:p>
            <a:pPr algn="ctr"/>
            <a:r>
              <a:rPr lang="ar-IQ" dirty="0" smtClean="0">
                <a:solidFill>
                  <a:srgbClr val="FFFF00"/>
                </a:solidFill>
              </a:rPr>
              <a:t>التجربة الثالثة</a:t>
            </a:r>
            <a:endParaRPr lang="ar-IQ" dirty="0">
              <a:solidFill>
                <a:srgbClr val="FFFF00"/>
              </a:solidFill>
            </a:endParaRPr>
          </a:p>
        </p:txBody>
      </p:sp>
      <p:sp>
        <p:nvSpPr>
          <p:cNvPr id="3" name="عنوان فرعي 2"/>
          <p:cNvSpPr>
            <a:spLocks noGrp="1"/>
          </p:cNvSpPr>
          <p:nvPr>
            <p:ph type="subTitle" idx="1"/>
          </p:nvPr>
        </p:nvSpPr>
        <p:spPr>
          <a:xfrm>
            <a:off x="2843808" y="3140968"/>
            <a:ext cx="3886200" cy="1825625"/>
          </a:xfrm>
        </p:spPr>
        <p:txBody>
          <a:bodyPr>
            <a:normAutofit fontScale="92500" lnSpcReduction="20000"/>
          </a:bodyPr>
          <a:lstStyle/>
          <a:p>
            <a:pPr algn="ctr"/>
            <a:r>
              <a:rPr lang="ar-SA" sz="4300" b="1" dirty="0">
                <a:solidFill>
                  <a:srgbClr val="FFFF00"/>
                </a:solidFill>
                <a:latin typeface="Times New Roman"/>
                <a:ea typeface="Times New Roman"/>
                <a:cs typeface="Simplified Arabic"/>
              </a:rPr>
              <a:t>: </a:t>
            </a:r>
            <a:r>
              <a:rPr lang="ar-SA" sz="4300" b="1" dirty="0" smtClean="0">
                <a:solidFill>
                  <a:srgbClr val="FFFF00"/>
                </a:solidFill>
                <a:latin typeface="Times New Roman"/>
                <a:ea typeface="Times New Roman"/>
                <a:cs typeface="Simplified Arabic"/>
              </a:rPr>
              <a:t>إعادة البلورة                 </a:t>
            </a:r>
            <a:r>
              <a:rPr lang="en-US" sz="4300" b="1" dirty="0">
                <a:solidFill>
                  <a:srgbClr val="FFFF00"/>
                </a:solidFill>
                <a:latin typeface="Simplified Arabic"/>
                <a:ea typeface="Times New Roman"/>
              </a:rPr>
              <a:t>Recrystallization</a:t>
            </a:r>
            <a:endParaRPr lang="en-US" sz="3000" b="1" dirty="0">
              <a:solidFill>
                <a:srgbClr val="FFFF00"/>
              </a:solidFill>
              <a:latin typeface="Times New Roman"/>
              <a:ea typeface="SimSun"/>
            </a:endParaRPr>
          </a:p>
          <a:p>
            <a:pPr algn="just"/>
            <a:r>
              <a:rPr lang="en-US" sz="4300" b="1" dirty="0">
                <a:solidFill>
                  <a:srgbClr val="FFFF00"/>
                </a:solidFill>
                <a:latin typeface="Simplified Arabic"/>
                <a:ea typeface="Times New Roman"/>
              </a:rPr>
              <a:t> </a:t>
            </a:r>
            <a:endParaRPr lang="en-US" sz="3000" b="1" dirty="0">
              <a:solidFill>
                <a:srgbClr val="FFFF00"/>
              </a:solidFill>
              <a:latin typeface="Times New Roman"/>
              <a:ea typeface="SimSun"/>
            </a:endParaRPr>
          </a:p>
          <a:p>
            <a:pPr algn="ctr"/>
            <a:endParaRPr lang="ar-IQ" dirty="0"/>
          </a:p>
        </p:txBody>
      </p:sp>
    </p:spTree>
    <p:extLst>
      <p:ext uri="{BB962C8B-B14F-4D97-AF65-F5344CB8AC3E}">
        <p14:creationId xmlns:p14="http://schemas.microsoft.com/office/powerpoint/2010/main" val="3569834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825554" y="659296"/>
            <a:ext cx="5581377" cy="4854575"/>
          </a:xfrm>
          <a:prstGeom prst="rect">
            <a:avLst/>
          </a:prstGeom>
          <a:noFill/>
          <a:ln>
            <a:noFill/>
          </a:ln>
        </p:spPr>
      </p:pic>
    </p:spTree>
    <p:extLst>
      <p:ext uri="{BB962C8B-B14F-4D97-AF65-F5344CB8AC3E}">
        <p14:creationId xmlns:p14="http://schemas.microsoft.com/office/powerpoint/2010/main" val="1272526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المدرس المساعد </a:t>
            </a:r>
            <a:endParaRPr lang="ar-IQ" dirty="0"/>
          </a:p>
        </p:txBody>
      </p:sp>
      <p:sp>
        <p:nvSpPr>
          <p:cNvPr id="4" name="عنصر نائب للنص 3"/>
          <p:cNvSpPr>
            <a:spLocks noGrp="1"/>
          </p:cNvSpPr>
          <p:nvPr>
            <p:ph idx="1"/>
          </p:nvPr>
        </p:nvSpPr>
        <p:spPr/>
        <p:txBody>
          <a:bodyPr>
            <a:normAutofit/>
          </a:bodyPr>
          <a:lstStyle/>
          <a:p>
            <a:pPr algn="ctr"/>
            <a:endParaRPr lang="ar-IQ" sz="4400" b="1" dirty="0" smtClean="0">
              <a:solidFill>
                <a:srgbClr val="FF0000"/>
              </a:solidFill>
            </a:endParaRPr>
          </a:p>
          <a:p>
            <a:pPr marL="68580" indent="0" algn="ctr">
              <a:buNone/>
            </a:pPr>
            <a:r>
              <a:rPr lang="ar-IQ" sz="4400" b="1" dirty="0" smtClean="0">
                <a:solidFill>
                  <a:srgbClr val="FF0000"/>
                </a:solidFill>
              </a:rPr>
              <a:t>اسراء ناجي كاظم </a:t>
            </a:r>
            <a:endParaRPr lang="ar-IQ" sz="4400" b="1" dirty="0">
              <a:solidFill>
                <a:srgbClr val="FF0000"/>
              </a:solidFill>
            </a:endParaRPr>
          </a:p>
        </p:txBody>
      </p:sp>
    </p:spTree>
    <p:extLst>
      <p:ext uri="{BB962C8B-B14F-4D97-AF65-F5344CB8AC3E}">
        <p14:creationId xmlns:p14="http://schemas.microsoft.com/office/powerpoint/2010/main" val="4161049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مقدمة التجربة </a:t>
            </a:r>
            <a:endParaRPr lang="ar-IQ" dirty="0"/>
          </a:p>
        </p:txBody>
      </p:sp>
      <p:sp>
        <p:nvSpPr>
          <p:cNvPr id="3" name="عنصر نائب للمحتوى 2"/>
          <p:cNvSpPr>
            <a:spLocks noGrp="1"/>
          </p:cNvSpPr>
          <p:nvPr>
            <p:ph idx="1"/>
          </p:nvPr>
        </p:nvSpPr>
        <p:spPr/>
        <p:txBody>
          <a:bodyPr>
            <a:normAutofit/>
          </a:bodyPr>
          <a:lstStyle/>
          <a:p>
            <a:pPr marL="68580" indent="0" algn="just">
              <a:buNone/>
            </a:pPr>
            <a:r>
              <a:rPr lang="ar-SA" sz="2400" b="1" dirty="0">
                <a:ea typeface="Times New Roman"/>
                <a:cs typeface="Simplified Arabic"/>
              </a:rPr>
              <a:t>تعتبر عملية إعادة البلورة  من أفضل الطرق المستخدمة في تنقية المركبات العضوية الصلبة من الشوائب وهي بلورة المركب في مذيب مناسب وتتم هذه العملية </a:t>
            </a:r>
            <a:r>
              <a:rPr lang="ar-SA" sz="2400" b="1" dirty="0" err="1">
                <a:ea typeface="Times New Roman"/>
                <a:cs typeface="Simplified Arabic"/>
              </a:rPr>
              <a:t>باذابة</a:t>
            </a:r>
            <a:r>
              <a:rPr lang="ar-SA" sz="2400" b="1" dirty="0">
                <a:ea typeface="Times New Roman"/>
                <a:cs typeface="Simplified Arabic"/>
              </a:rPr>
              <a:t> المركب العضوي الغير النقي في كمية مناسبة من المذيب الساخن ثم ترسيبها منه على هيئة بلورات بالتبريد. عند تحضير المركبات العضوية الصلبة في المختبرات فإن الناتج معظم حالاته يكون غير نقي ومصحوباً بنواتج ثانوية أخرى أو شوائب بنسب مئوية تختلف وظروف التجربة. ولتنقية هذه المركبات فإن عملية البلورة وإعادة البلورة تعتبر من أفضل الطرق المتبعة لهذا الغرض . فأحد الشروط الأساسية المهمة في عملية البلورة هو اختيار المذيب المناسب والذي يجب أن تتوفر فيه الشروط </a:t>
            </a:r>
            <a:r>
              <a:rPr lang="ar-IQ" sz="2400" b="1" dirty="0" smtClean="0">
                <a:ea typeface="Times New Roman"/>
                <a:cs typeface="Simplified Arabic"/>
              </a:rPr>
              <a:t>المناسبة</a:t>
            </a:r>
            <a:endParaRPr lang="ar-IQ" sz="2400" b="1" dirty="0"/>
          </a:p>
        </p:txBody>
      </p:sp>
    </p:spTree>
    <p:extLst>
      <p:ext uri="{BB962C8B-B14F-4D97-AF65-F5344CB8AC3E}">
        <p14:creationId xmlns:p14="http://schemas.microsoft.com/office/powerpoint/2010/main" val="3256751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شروط المذيب المناسب</a:t>
            </a:r>
            <a:endParaRPr lang="ar-IQ" dirty="0"/>
          </a:p>
        </p:txBody>
      </p:sp>
      <p:sp>
        <p:nvSpPr>
          <p:cNvPr id="3" name="عنصر نائب للمحتوى 2"/>
          <p:cNvSpPr>
            <a:spLocks noGrp="1"/>
          </p:cNvSpPr>
          <p:nvPr>
            <p:ph idx="1"/>
          </p:nvPr>
        </p:nvSpPr>
        <p:spPr/>
        <p:txBody>
          <a:bodyPr>
            <a:normAutofit/>
          </a:bodyPr>
          <a:lstStyle/>
          <a:p>
            <a:pPr algn="just"/>
            <a:r>
              <a:rPr lang="ar-SA" sz="3200" dirty="0">
                <a:latin typeface="Times New Roman"/>
                <a:ea typeface="Times New Roman"/>
                <a:cs typeface="Simplified Arabic"/>
              </a:rPr>
              <a:t>يجب</a:t>
            </a:r>
            <a:r>
              <a:rPr lang="ar-SA" sz="3200" dirty="0">
                <a:latin typeface="Times New Roman"/>
                <a:ea typeface="Calibri"/>
                <a:cs typeface="Simplified Arabic"/>
              </a:rPr>
              <a:t> أن تذوب المادة المراد تنقيتٌها </a:t>
            </a:r>
            <a:r>
              <a:rPr lang="ar-IQ" sz="3200" dirty="0">
                <a:latin typeface="Times New Roman"/>
                <a:ea typeface="Calibri"/>
                <a:cs typeface="Simplified Arabic"/>
              </a:rPr>
              <a:t>في </a:t>
            </a:r>
            <a:r>
              <a:rPr lang="ar-SA" sz="3200" dirty="0">
                <a:latin typeface="Times New Roman"/>
                <a:ea typeface="Calibri"/>
                <a:cs typeface="Simplified Arabic"/>
              </a:rPr>
              <a:t>المذيب عند درجة حرارة </a:t>
            </a:r>
            <a:r>
              <a:rPr lang="ar-IQ" sz="3200" dirty="0">
                <a:latin typeface="Times New Roman"/>
                <a:ea typeface="Calibri"/>
                <a:cs typeface="Simplified Arabic"/>
              </a:rPr>
              <a:t>غليانه </a:t>
            </a:r>
            <a:r>
              <a:rPr lang="ar-SA" sz="3200" dirty="0">
                <a:latin typeface="Times New Roman"/>
                <a:ea typeface="Calibri"/>
                <a:cs typeface="Simplified Arabic"/>
              </a:rPr>
              <a:t>وتترسب على </a:t>
            </a:r>
            <a:r>
              <a:rPr lang="ar-IQ" sz="3200" dirty="0">
                <a:latin typeface="Times New Roman"/>
                <a:ea typeface="Calibri"/>
                <a:cs typeface="Simplified Arabic"/>
              </a:rPr>
              <a:t>هيئة </a:t>
            </a:r>
            <a:r>
              <a:rPr lang="ar-SA" sz="3200" dirty="0">
                <a:latin typeface="Times New Roman"/>
                <a:ea typeface="Calibri"/>
                <a:cs typeface="Simplified Arabic"/>
              </a:rPr>
              <a:t>بلورات </a:t>
            </a:r>
            <a:r>
              <a:rPr lang="ar-IQ" sz="3200" dirty="0">
                <a:latin typeface="Times New Roman"/>
                <a:ea typeface="Calibri"/>
                <a:cs typeface="Simplified Arabic"/>
              </a:rPr>
              <a:t>بالتبريد</a:t>
            </a:r>
            <a:r>
              <a:rPr lang="ar-SA" sz="3200" dirty="0">
                <a:latin typeface="Times New Roman"/>
                <a:ea typeface="Calibri"/>
                <a:cs typeface="Simplified Arabic"/>
              </a:rPr>
              <a:t>،</a:t>
            </a:r>
            <a:r>
              <a:rPr lang="ar-SA" sz="3200" dirty="0">
                <a:latin typeface="Times New Roman"/>
                <a:ea typeface="Times New Roman"/>
                <a:cs typeface="Simplified Arabic"/>
              </a:rPr>
              <a:t> </a:t>
            </a:r>
            <a:r>
              <a:rPr lang="ar-SA" sz="3200" dirty="0">
                <a:latin typeface="Times New Roman"/>
                <a:ea typeface="Calibri"/>
                <a:cs typeface="Simplified Arabic"/>
              </a:rPr>
              <a:t>إذ لا يجوز استعمال </a:t>
            </a:r>
            <a:r>
              <a:rPr lang="ar-IQ" sz="3200" dirty="0">
                <a:latin typeface="Times New Roman"/>
                <a:ea typeface="Calibri"/>
                <a:cs typeface="Simplified Arabic"/>
              </a:rPr>
              <a:t>المذيب </a:t>
            </a:r>
            <a:r>
              <a:rPr lang="ar-SA" sz="3200" dirty="0">
                <a:latin typeface="Times New Roman"/>
                <a:ea typeface="Calibri"/>
                <a:cs typeface="Simplified Arabic"/>
              </a:rPr>
              <a:t>الذي تذوب </a:t>
            </a:r>
            <a:r>
              <a:rPr lang="ar-IQ" sz="3200" dirty="0">
                <a:latin typeface="Times New Roman"/>
                <a:ea typeface="Calibri"/>
                <a:cs typeface="Simplified Arabic"/>
              </a:rPr>
              <a:t>فيه </a:t>
            </a:r>
            <a:r>
              <a:rPr lang="ar-SA" sz="3200" dirty="0">
                <a:latin typeface="Times New Roman"/>
                <a:ea typeface="Calibri"/>
                <a:cs typeface="Simplified Arabic"/>
              </a:rPr>
              <a:t>المادة </a:t>
            </a:r>
            <a:r>
              <a:rPr lang="ar-IQ" sz="3200" dirty="0">
                <a:latin typeface="Times New Roman"/>
                <a:ea typeface="Calibri"/>
                <a:cs typeface="Simplified Arabic"/>
              </a:rPr>
              <a:t>غير النقية </a:t>
            </a:r>
            <a:r>
              <a:rPr lang="ar-SA" sz="3200" dirty="0">
                <a:latin typeface="Times New Roman"/>
                <a:ea typeface="Calibri"/>
                <a:cs typeface="Simplified Arabic"/>
              </a:rPr>
              <a:t>قبل </a:t>
            </a:r>
            <a:r>
              <a:rPr lang="ar-IQ" sz="3200" dirty="0">
                <a:latin typeface="Times New Roman"/>
                <a:ea typeface="Calibri"/>
                <a:cs typeface="Simplified Arabic"/>
              </a:rPr>
              <a:t>التسخين أي قبل البارد</a:t>
            </a:r>
            <a:r>
              <a:rPr lang="en-US" sz="3200" dirty="0">
                <a:latin typeface="Simplified Arabic"/>
                <a:ea typeface="Calibri"/>
              </a:rPr>
              <a:t>. </a:t>
            </a:r>
            <a:endParaRPr lang="en-US" sz="2400" dirty="0">
              <a:latin typeface="Times New Roman"/>
              <a:ea typeface="SimSun"/>
            </a:endParaRPr>
          </a:p>
          <a:p>
            <a:pPr algn="just"/>
            <a:r>
              <a:rPr lang="ar-IQ" sz="3200" dirty="0" smtClean="0">
                <a:latin typeface="Times New Roman"/>
                <a:ea typeface="Calibri"/>
                <a:cs typeface="Simplified Arabic"/>
              </a:rPr>
              <a:t>2-يجب </a:t>
            </a:r>
            <a:r>
              <a:rPr lang="ar-IQ" sz="3200" dirty="0">
                <a:latin typeface="Times New Roman"/>
                <a:ea typeface="Calibri"/>
                <a:cs typeface="Simplified Arabic"/>
              </a:rPr>
              <a:t>استعمال المذيب الذي لا يتفاعل مع المادة المراد تنقيتها.</a:t>
            </a:r>
            <a:endParaRPr lang="en-US" sz="2400" dirty="0">
              <a:latin typeface="Times New Roman"/>
              <a:ea typeface="SimSun"/>
            </a:endParaRPr>
          </a:p>
          <a:p>
            <a:r>
              <a:rPr lang="ar-IQ" sz="3200" dirty="0">
                <a:latin typeface="Times New Roman"/>
                <a:ea typeface="Calibri"/>
                <a:cs typeface="Simplified Arabic"/>
              </a:rPr>
              <a:t>3-يفضل أن يكون رخيص الثمن وغير قابل للاشتعال.</a:t>
            </a:r>
            <a:endParaRPr lang="en-US" sz="2400" dirty="0">
              <a:latin typeface="Times New Roman"/>
              <a:ea typeface="SimSun"/>
            </a:endParaRPr>
          </a:p>
          <a:p>
            <a:pPr marL="68580" indent="0">
              <a:buNone/>
            </a:pPr>
            <a:endParaRPr lang="ar-IQ" sz="3200" dirty="0"/>
          </a:p>
        </p:txBody>
      </p:sp>
    </p:spTree>
    <p:extLst>
      <p:ext uri="{BB962C8B-B14F-4D97-AF65-F5344CB8AC3E}">
        <p14:creationId xmlns:p14="http://schemas.microsoft.com/office/powerpoint/2010/main" val="932411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755576" y="1600200"/>
            <a:ext cx="7632848" cy="3733800"/>
          </a:xfrm>
        </p:spPr>
        <p:txBody>
          <a:bodyPr>
            <a:normAutofit/>
          </a:bodyPr>
          <a:lstStyle/>
          <a:p>
            <a:r>
              <a:rPr lang="ar-IQ" sz="2800" dirty="0">
                <a:latin typeface="Times New Roman"/>
                <a:ea typeface="Calibri"/>
                <a:cs typeface="Simplified Arabic"/>
              </a:rPr>
              <a:t>يفضل استعمال المذيب الذي يعطينا بلورات واضحة وذات شكل منتظم عند التبريد.</a:t>
            </a:r>
            <a:endParaRPr lang="en-US" dirty="0">
              <a:latin typeface="Times New Roman"/>
              <a:ea typeface="SimSun"/>
            </a:endParaRPr>
          </a:p>
          <a:p>
            <a:r>
              <a:rPr lang="ar-IQ" sz="2800" dirty="0">
                <a:latin typeface="Times New Roman"/>
                <a:ea typeface="Calibri"/>
                <a:cs typeface="Simplified Arabic"/>
              </a:rPr>
              <a:t>5-يجب استعمال المذيب الذي تكون فيه قابلية ذوبان الشوائب قليلة جدا حتى يتسنى لنا فصل المركب العضوي بصورة نقية. </a:t>
            </a:r>
            <a:endParaRPr lang="en-US" dirty="0">
              <a:latin typeface="Times New Roman"/>
              <a:ea typeface="SimSun"/>
            </a:endParaRPr>
          </a:p>
          <a:p>
            <a:pPr algn="just"/>
            <a:r>
              <a:rPr lang="ar-SA" sz="2800" dirty="0">
                <a:latin typeface="Times New Roman"/>
                <a:ea typeface="Times New Roman"/>
                <a:cs typeface="Simplified Arabic"/>
              </a:rPr>
              <a:t>فاختيار المذيب المناسب في عملية البلورة يتوقف على تركيب المركب ويتم على أساس قاعدة الذوبانية المعروفة </a:t>
            </a:r>
            <a:endParaRPr lang="ar-IQ" sz="2800" dirty="0" smtClean="0">
              <a:latin typeface="Times New Roman"/>
              <a:ea typeface="Times New Roman"/>
              <a:cs typeface="Simplified Arabic"/>
            </a:endParaRPr>
          </a:p>
          <a:p>
            <a:pPr algn="just"/>
            <a:r>
              <a:rPr lang="ar-SA" sz="2800" dirty="0" smtClean="0">
                <a:latin typeface="Times New Roman"/>
                <a:ea typeface="Times New Roman"/>
                <a:cs typeface="Simplified Arabic"/>
              </a:rPr>
              <a:t>( </a:t>
            </a:r>
            <a:r>
              <a:rPr lang="ar-SA" sz="2800" dirty="0">
                <a:latin typeface="Times New Roman"/>
                <a:ea typeface="Times New Roman"/>
                <a:cs typeface="Simplified Arabic"/>
              </a:rPr>
              <a:t>الشبيه يذيب شبيهه) .</a:t>
            </a:r>
            <a:endParaRPr lang="en-US" dirty="0">
              <a:latin typeface="Times New Roman"/>
              <a:ea typeface="SimSun"/>
            </a:endParaRPr>
          </a:p>
          <a:p>
            <a:endParaRPr lang="ar-IQ" sz="2400" dirty="0"/>
          </a:p>
        </p:txBody>
      </p:sp>
    </p:spTree>
    <p:extLst>
      <p:ext uri="{BB962C8B-B14F-4D97-AF65-F5344CB8AC3E}">
        <p14:creationId xmlns:p14="http://schemas.microsoft.com/office/powerpoint/2010/main" val="1436149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ea typeface="Times New Roman"/>
                <a:cs typeface="Simplified Arabic"/>
              </a:rPr>
              <a:t>جدول المذيبات المقترحة لعملية البلورة: </a:t>
            </a:r>
            <a:endParaRPr lang="ar-IQ"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136128176"/>
              </p:ext>
            </p:extLst>
          </p:nvPr>
        </p:nvGraphicFramePr>
        <p:xfrm>
          <a:off x="1259633" y="1340768"/>
          <a:ext cx="6552727" cy="3481454"/>
        </p:xfrm>
        <a:graphic>
          <a:graphicData uri="http://schemas.openxmlformats.org/drawingml/2006/table">
            <a:tbl>
              <a:tblPr rtl="1" firstRow="1" firstCol="1" bandRow="1"/>
              <a:tblGrid>
                <a:gridCol w="1542557"/>
                <a:gridCol w="2560457"/>
                <a:gridCol w="2449713"/>
              </a:tblGrid>
              <a:tr h="464944">
                <a:tc>
                  <a:txBody>
                    <a:bodyPr/>
                    <a:lstStyle/>
                    <a:p>
                      <a:pPr marL="165735" indent="-158115" algn="just" rtl="1">
                        <a:lnSpc>
                          <a:spcPct val="107000"/>
                        </a:lnSpc>
                        <a:spcAft>
                          <a:spcPts val="0"/>
                        </a:spcAft>
                      </a:pPr>
                      <a:r>
                        <a:rPr lang="ar-SA" sz="1600" b="1" dirty="0">
                          <a:solidFill>
                            <a:srgbClr val="FFFF00"/>
                          </a:solidFill>
                          <a:effectLst/>
                          <a:latin typeface="Times New Roman"/>
                          <a:ea typeface="Times New Roman"/>
                          <a:cs typeface="Simplified Arabic"/>
                        </a:rPr>
                        <a:t>أصناف المركبات</a:t>
                      </a:r>
                      <a:endParaRPr lang="en-US" sz="1200" dirty="0">
                        <a:solidFill>
                          <a:srgbClr val="FFFF00"/>
                        </a:solidFill>
                        <a:effectLst/>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165735" indent="-152400" algn="just" rtl="1">
                        <a:lnSpc>
                          <a:spcPct val="107000"/>
                        </a:lnSpc>
                        <a:spcAft>
                          <a:spcPts val="0"/>
                        </a:spcAft>
                      </a:pPr>
                      <a:r>
                        <a:rPr lang="ar-SA" sz="1600" b="1">
                          <a:solidFill>
                            <a:srgbClr val="FFFF00"/>
                          </a:solidFill>
                          <a:effectLst/>
                          <a:latin typeface="Times New Roman"/>
                          <a:ea typeface="Times New Roman"/>
                          <a:cs typeface="Simplified Arabic"/>
                        </a:rPr>
                        <a:t>المذيب المناسب</a:t>
                      </a:r>
                      <a:endParaRPr lang="en-US" sz="1200">
                        <a:solidFill>
                          <a:srgbClr val="FFFF00"/>
                        </a:solidFill>
                        <a:effectLst/>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165735" indent="-152400" algn="just" rtl="1">
                        <a:lnSpc>
                          <a:spcPct val="107000"/>
                        </a:lnSpc>
                        <a:spcAft>
                          <a:spcPts val="0"/>
                        </a:spcAft>
                      </a:pPr>
                      <a:r>
                        <a:rPr lang="ar-SA" sz="1600" b="1">
                          <a:solidFill>
                            <a:srgbClr val="FFFF00"/>
                          </a:solidFill>
                          <a:effectLst/>
                          <a:latin typeface="Times New Roman"/>
                          <a:ea typeface="Times New Roman"/>
                          <a:cs typeface="Simplified Arabic"/>
                        </a:rPr>
                        <a:t>القطبية**</a:t>
                      </a:r>
                      <a:endParaRPr lang="en-US" sz="1200">
                        <a:solidFill>
                          <a:srgbClr val="FFFF00"/>
                        </a:solidFill>
                        <a:effectLst/>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16510">
                <a:tc>
                  <a:txBody>
                    <a:bodyPr/>
                    <a:lstStyle/>
                    <a:p>
                      <a:pPr algn="just" rtl="1">
                        <a:lnSpc>
                          <a:spcPct val="107000"/>
                        </a:lnSpc>
                        <a:spcAft>
                          <a:spcPts val="0"/>
                        </a:spcAft>
                      </a:pPr>
                      <a:r>
                        <a:rPr lang="ar-SA" sz="1600" dirty="0">
                          <a:solidFill>
                            <a:srgbClr val="FFFF00"/>
                          </a:solidFill>
                          <a:effectLst/>
                          <a:latin typeface="Times New Roman"/>
                          <a:ea typeface="Times New Roman"/>
                          <a:cs typeface="Simplified Arabic"/>
                        </a:rPr>
                        <a:t>الهيدروكربونات</a:t>
                      </a:r>
                      <a:endParaRPr lang="en-US" sz="1200" dirty="0">
                        <a:solidFill>
                          <a:srgbClr val="FFFF00"/>
                        </a:solidFill>
                        <a:effectLst/>
                        <a:latin typeface="Times New Roman"/>
                        <a:ea typeface="SimSun"/>
                      </a:endParaRPr>
                    </a:p>
                    <a:p>
                      <a:pPr algn="just" rtl="1">
                        <a:lnSpc>
                          <a:spcPct val="107000"/>
                        </a:lnSpc>
                        <a:spcAft>
                          <a:spcPts val="0"/>
                        </a:spcAft>
                      </a:pPr>
                      <a:r>
                        <a:rPr lang="ar-SA" sz="1600" dirty="0" err="1">
                          <a:solidFill>
                            <a:srgbClr val="FFFF00"/>
                          </a:solidFill>
                          <a:effectLst/>
                          <a:latin typeface="Times New Roman"/>
                          <a:ea typeface="Times New Roman"/>
                          <a:cs typeface="Simplified Arabic"/>
                        </a:rPr>
                        <a:t>الإيثرات</a:t>
                      </a:r>
                      <a:endParaRPr lang="en-US" sz="1200" dirty="0">
                        <a:solidFill>
                          <a:srgbClr val="FFFF00"/>
                        </a:solidFill>
                        <a:effectLst/>
                        <a:latin typeface="Times New Roman"/>
                        <a:ea typeface="SimSun"/>
                      </a:endParaRPr>
                    </a:p>
                    <a:p>
                      <a:pPr algn="just" rtl="1">
                        <a:lnSpc>
                          <a:spcPct val="107000"/>
                        </a:lnSpc>
                        <a:spcAft>
                          <a:spcPts val="0"/>
                        </a:spcAft>
                      </a:pPr>
                      <a:r>
                        <a:rPr lang="ar-SA" sz="1600" dirty="0">
                          <a:solidFill>
                            <a:srgbClr val="FFFF00"/>
                          </a:solidFill>
                          <a:effectLst/>
                          <a:latin typeface="Times New Roman"/>
                          <a:ea typeface="Times New Roman"/>
                          <a:cs typeface="Simplified Arabic"/>
                        </a:rPr>
                        <a:t>الهاليدات</a:t>
                      </a:r>
                      <a:endParaRPr lang="en-US" sz="1200" dirty="0">
                        <a:solidFill>
                          <a:srgbClr val="FFFF00"/>
                        </a:solidFill>
                        <a:effectLst/>
                        <a:latin typeface="Times New Roman"/>
                        <a:ea typeface="SimSun"/>
                      </a:endParaRPr>
                    </a:p>
                    <a:p>
                      <a:pPr algn="just" rtl="1">
                        <a:lnSpc>
                          <a:spcPct val="107000"/>
                        </a:lnSpc>
                        <a:spcAft>
                          <a:spcPts val="0"/>
                        </a:spcAft>
                      </a:pPr>
                      <a:r>
                        <a:rPr lang="ar-SA" sz="1600" dirty="0">
                          <a:solidFill>
                            <a:srgbClr val="FFFF00"/>
                          </a:solidFill>
                          <a:effectLst/>
                          <a:latin typeface="Times New Roman"/>
                          <a:ea typeface="Times New Roman"/>
                          <a:cs typeface="Simplified Arabic"/>
                        </a:rPr>
                        <a:t>مركبات </a:t>
                      </a:r>
                      <a:r>
                        <a:rPr lang="ar-SA" sz="1600" dirty="0" err="1">
                          <a:solidFill>
                            <a:srgbClr val="FFFF00"/>
                          </a:solidFill>
                          <a:effectLst/>
                          <a:latin typeface="Times New Roman"/>
                          <a:ea typeface="Times New Roman"/>
                          <a:cs typeface="Simplified Arabic"/>
                        </a:rPr>
                        <a:t>الكربونيل</a:t>
                      </a:r>
                      <a:endParaRPr lang="en-US" sz="1200" dirty="0">
                        <a:solidFill>
                          <a:srgbClr val="FFFF00"/>
                        </a:solidFill>
                        <a:effectLst/>
                        <a:latin typeface="Times New Roman"/>
                        <a:ea typeface="SimSun"/>
                      </a:endParaRPr>
                    </a:p>
                    <a:p>
                      <a:pPr algn="just" rtl="1">
                        <a:lnSpc>
                          <a:spcPct val="107000"/>
                        </a:lnSpc>
                        <a:spcAft>
                          <a:spcPts val="0"/>
                        </a:spcAft>
                      </a:pPr>
                      <a:r>
                        <a:rPr lang="ar-SA" sz="1600" dirty="0" err="1">
                          <a:solidFill>
                            <a:srgbClr val="FFFF00"/>
                          </a:solidFill>
                          <a:effectLst/>
                          <a:latin typeface="Times New Roman"/>
                          <a:ea typeface="Times New Roman"/>
                          <a:cs typeface="Simplified Arabic"/>
                        </a:rPr>
                        <a:t>الكحولات</a:t>
                      </a:r>
                      <a:r>
                        <a:rPr lang="ar-SA" sz="1600" dirty="0">
                          <a:solidFill>
                            <a:srgbClr val="FFFF00"/>
                          </a:solidFill>
                          <a:effectLst/>
                          <a:latin typeface="Times New Roman"/>
                          <a:ea typeface="Times New Roman"/>
                          <a:cs typeface="Simplified Arabic"/>
                        </a:rPr>
                        <a:t> والأحماض</a:t>
                      </a:r>
                      <a:endParaRPr lang="en-US" sz="1200" dirty="0">
                        <a:solidFill>
                          <a:srgbClr val="FFFF00"/>
                        </a:solidFill>
                        <a:effectLst/>
                        <a:latin typeface="Times New Roman"/>
                        <a:ea typeface="SimSun"/>
                      </a:endParaRPr>
                    </a:p>
                    <a:p>
                      <a:pPr algn="just" rtl="1">
                        <a:lnSpc>
                          <a:spcPct val="107000"/>
                        </a:lnSpc>
                        <a:spcAft>
                          <a:spcPts val="0"/>
                        </a:spcAft>
                      </a:pPr>
                      <a:r>
                        <a:rPr lang="ar-SA" sz="1600" dirty="0">
                          <a:solidFill>
                            <a:srgbClr val="FFFF00"/>
                          </a:solidFill>
                          <a:effectLst/>
                          <a:latin typeface="Times New Roman"/>
                          <a:ea typeface="Times New Roman"/>
                          <a:cs typeface="Simplified Arabic"/>
                        </a:rPr>
                        <a:t>الأحماض </a:t>
                      </a:r>
                      <a:r>
                        <a:rPr lang="ar-SA" sz="1600" dirty="0" err="1">
                          <a:solidFill>
                            <a:srgbClr val="FFFF00"/>
                          </a:solidFill>
                          <a:effectLst/>
                          <a:latin typeface="Times New Roman"/>
                          <a:ea typeface="Times New Roman"/>
                          <a:cs typeface="Simplified Arabic"/>
                        </a:rPr>
                        <a:t>السلفونية</a:t>
                      </a:r>
                      <a:endParaRPr lang="en-US" sz="1200" dirty="0">
                        <a:solidFill>
                          <a:srgbClr val="FFFF00"/>
                        </a:solidFill>
                        <a:effectLst/>
                        <a:latin typeface="Times New Roman"/>
                        <a:ea typeface="SimSun"/>
                      </a:endParaRPr>
                    </a:p>
                    <a:p>
                      <a:pPr algn="just" rtl="1">
                        <a:lnSpc>
                          <a:spcPct val="107000"/>
                        </a:lnSpc>
                        <a:spcAft>
                          <a:spcPts val="0"/>
                        </a:spcAft>
                      </a:pPr>
                      <a:r>
                        <a:rPr lang="ar-SA" sz="1600" dirty="0">
                          <a:solidFill>
                            <a:srgbClr val="FFFF00"/>
                          </a:solidFill>
                          <a:effectLst/>
                          <a:latin typeface="Times New Roman"/>
                          <a:ea typeface="Times New Roman"/>
                          <a:cs typeface="Simplified Arabic"/>
                        </a:rPr>
                        <a:t>الأملاح العضوية</a:t>
                      </a:r>
                      <a:endParaRPr lang="en-US" sz="1200" dirty="0">
                        <a:solidFill>
                          <a:srgbClr val="FFFF00"/>
                        </a:solidFill>
                        <a:effectLst/>
                        <a:latin typeface="Times New Roman"/>
                        <a:ea typeface="SimSu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rtl="1">
                        <a:lnSpc>
                          <a:spcPct val="107000"/>
                        </a:lnSpc>
                        <a:spcAft>
                          <a:spcPts val="0"/>
                        </a:spcAft>
                      </a:pPr>
                      <a:r>
                        <a:rPr lang="ar-SA" sz="1600" dirty="0" err="1">
                          <a:solidFill>
                            <a:srgbClr val="FFFF00"/>
                          </a:solidFill>
                          <a:effectLst/>
                          <a:latin typeface="Times New Roman"/>
                          <a:ea typeface="Times New Roman"/>
                          <a:cs typeface="Simplified Arabic"/>
                        </a:rPr>
                        <a:t>البنتان،الهكسان</a:t>
                      </a:r>
                      <a:r>
                        <a:rPr lang="ar-SA" sz="1600" dirty="0">
                          <a:solidFill>
                            <a:srgbClr val="FFFF00"/>
                          </a:solidFill>
                          <a:effectLst/>
                          <a:latin typeface="Times New Roman"/>
                          <a:ea typeface="Times New Roman"/>
                          <a:cs typeface="Simplified Arabic"/>
                        </a:rPr>
                        <a:t>، التلوين</a:t>
                      </a:r>
                      <a:endParaRPr lang="en-US" sz="1200" dirty="0">
                        <a:solidFill>
                          <a:srgbClr val="FFFF00"/>
                        </a:solidFill>
                        <a:effectLst/>
                        <a:latin typeface="Times New Roman"/>
                        <a:ea typeface="SimSun"/>
                      </a:endParaRPr>
                    </a:p>
                    <a:p>
                      <a:pPr algn="just" rtl="1">
                        <a:lnSpc>
                          <a:spcPct val="107000"/>
                        </a:lnSpc>
                        <a:spcAft>
                          <a:spcPts val="0"/>
                        </a:spcAft>
                      </a:pPr>
                      <a:r>
                        <a:rPr lang="ar-SA" sz="1600" dirty="0" err="1">
                          <a:solidFill>
                            <a:srgbClr val="FFFF00"/>
                          </a:solidFill>
                          <a:effectLst/>
                          <a:latin typeface="Times New Roman"/>
                          <a:ea typeface="Times New Roman"/>
                          <a:cs typeface="Simplified Arabic"/>
                        </a:rPr>
                        <a:t>الإيثرالأثيلى،البترول</a:t>
                      </a:r>
                      <a:r>
                        <a:rPr lang="ar-SA" sz="1600" dirty="0">
                          <a:solidFill>
                            <a:srgbClr val="FFFF00"/>
                          </a:solidFill>
                          <a:effectLst/>
                          <a:latin typeface="Times New Roman"/>
                          <a:ea typeface="Times New Roman"/>
                          <a:cs typeface="Simplified Arabic"/>
                        </a:rPr>
                        <a:t> </a:t>
                      </a:r>
                      <a:r>
                        <a:rPr lang="ar-SA" sz="1600" dirty="0" err="1">
                          <a:solidFill>
                            <a:srgbClr val="FFFF00"/>
                          </a:solidFill>
                          <a:effectLst/>
                          <a:latin typeface="Times New Roman"/>
                          <a:ea typeface="Times New Roman"/>
                          <a:cs typeface="Simplified Arabic"/>
                        </a:rPr>
                        <a:t>الإيثيري</a:t>
                      </a:r>
                      <a:endParaRPr lang="en-US" sz="1200" dirty="0">
                        <a:solidFill>
                          <a:srgbClr val="FFFF00"/>
                        </a:solidFill>
                        <a:effectLst/>
                        <a:latin typeface="Times New Roman"/>
                        <a:ea typeface="SimSun"/>
                      </a:endParaRPr>
                    </a:p>
                    <a:p>
                      <a:pPr algn="just" rtl="1">
                        <a:lnSpc>
                          <a:spcPct val="107000"/>
                        </a:lnSpc>
                        <a:spcAft>
                          <a:spcPts val="0"/>
                        </a:spcAft>
                      </a:pPr>
                      <a:r>
                        <a:rPr lang="ar-SA" sz="1600" dirty="0" err="1">
                          <a:solidFill>
                            <a:srgbClr val="FFFF00"/>
                          </a:solidFill>
                          <a:effectLst/>
                          <a:latin typeface="Times New Roman"/>
                          <a:ea typeface="Times New Roman"/>
                          <a:cs typeface="Simplified Arabic"/>
                        </a:rPr>
                        <a:t>الكلورفورم،ثنائى</a:t>
                      </a:r>
                      <a:r>
                        <a:rPr lang="ar-SA" sz="1600" dirty="0">
                          <a:solidFill>
                            <a:srgbClr val="FFFF00"/>
                          </a:solidFill>
                          <a:effectLst/>
                          <a:latin typeface="Times New Roman"/>
                          <a:ea typeface="Times New Roman"/>
                          <a:cs typeface="Simplified Arabic"/>
                        </a:rPr>
                        <a:t> </a:t>
                      </a:r>
                      <a:r>
                        <a:rPr lang="ar-SA" sz="1600" dirty="0" err="1">
                          <a:solidFill>
                            <a:srgbClr val="FFFF00"/>
                          </a:solidFill>
                          <a:effectLst/>
                          <a:latin typeface="Times New Roman"/>
                          <a:ea typeface="Times New Roman"/>
                          <a:cs typeface="Simplified Arabic"/>
                        </a:rPr>
                        <a:t>كلوروالميثان</a:t>
                      </a:r>
                      <a:r>
                        <a:rPr lang="ar-SA" sz="1600" dirty="0">
                          <a:solidFill>
                            <a:srgbClr val="FFFF00"/>
                          </a:solidFill>
                          <a:effectLst/>
                          <a:latin typeface="Times New Roman"/>
                          <a:ea typeface="Times New Roman"/>
                          <a:cs typeface="Simplified Arabic"/>
                        </a:rPr>
                        <a:t>،</a:t>
                      </a:r>
                      <a:endParaRPr lang="en-US" sz="1200" dirty="0">
                        <a:solidFill>
                          <a:srgbClr val="FFFF00"/>
                        </a:solidFill>
                        <a:effectLst/>
                        <a:latin typeface="Times New Roman"/>
                        <a:ea typeface="SimSun"/>
                      </a:endParaRPr>
                    </a:p>
                    <a:p>
                      <a:pPr algn="just" rtl="1">
                        <a:lnSpc>
                          <a:spcPct val="107000"/>
                        </a:lnSpc>
                        <a:spcAft>
                          <a:spcPts val="0"/>
                        </a:spcAft>
                      </a:pPr>
                      <a:r>
                        <a:rPr lang="ar-SA" sz="1600" dirty="0">
                          <a:solidFill>
                            <a:srgbClr val="FFFF00"/>
                          </a:solidFill>
                          <a:effectLst/>
                          <a:latin typeface="Times New Roman"/>
                          <a:ea typeface="Times New Roman"/>
                          <a:cs typeface="Simplified Arabic"/>
                        </a:rPr>
                        <a:t>خلات </a:t>
                      </a:r>
                      <a:r>
                        <a:rPr lang="ar-SA" sz="1600" dirty="0" err="1">
                          <a:solidFill>
                            <a:srgbClr val="FFFF00"/>
                          </a:solidFill>
                          <a:effectLst/>
                          <a:latin typeface="Times New Roman"/>
                          <a:ea typeface="Times New Roman"/>
                          <a:cs typeface="Simplified Arabic"/>
                        </a:rPr>
                        <a:t>الأيثيل</a:t>
                      </a:r>
                      <a:r>
                        <a:rPr lang="ar-SA" sz="1600" dirty="0">
                          <a:solidFill>
                            <a:srgbClr val="FFFF00"/>
                          </a:solidFill>
                          <a:effectLst/>
                          <a:latin typeface="Times New Roman"/>
                          <a:ea typeface="Times New Roman"/>
                          <a:cs typeface="Simplified Arabic"/>
                        </a:rPr>
                        <a:t>، الأسيتون</a:t>
                      </a:r>
                      <a:endParaRPr lang="en-US" sz="1200" dirty="0">
                        <a:solidFill>
                          <a:srgbClr val="FFFF00"/>
                        </a:solidFill>
                        <a:effectLst/>
                        <a:latin typeface="Times New Roman"/>
                        <a:ea typeface="SimSun"/>
                      </a:endParaRPr>
                    </a:p>
                    <a:p>
                      <a:pPr algn="just" rtl="1">
                        <a:lnSpc>
                          <a:spcPct val="107000"/>
                        </a:lnSpc>
                        <a:spcAft>
                          <a:spcPts val="0"/>
                        </a:spcAft>
                      </a:pPr>
                      <a:r>
                        <a:rPr lang="ar-SA" sz="1600" dirty="0">
                          <a:solidFill>
                            <a:srgbClr val="FFFF00"/>
                          </a:solidFill>
                          <a:effectLst/>
                          <a:latin typeface="Times New Roman"/>
                          <a:ea typeface="Times New Roman"/>
                          <a:cs typeface="Simplified Arabic"/>
                        </a:rPr>
                        <a:t>الكحول الأسيتون</a:t>
                      </a:r>
                      <a:endParaRPr lang="en-US" sz="1200" dirty="0">
                        <a:solidFill>
                          <a:srgbClr val="FFFF00"/>
                        </a:solidFill>
                        <a:effectLst/>
                        <a:latin typeface="Times New Roman"/>
                        <a:ea typeface="SimSun"/>
                      </a:endParaRPr>
                    </a:p>
                    <a:p>
                      <a:pPr algn="just" rtl="1">
                        <a:lnSpc>
                          <a:spcPct val="107000"/>
                        </a:lnSpc>
                        <a:spcAft>
                          <a:spcPts val="0"/>
                        </a:spcAft>
                      </a:pPr>
                      <a:r>
                        <a:rPr lang="ar-SA" sz="1600" dirty="0">
                          <a:solidFill>
                            <a:srgbClr val="FFFF00"/>
                          </a:solidFill>
                          <a:effectLst/>
                          <a:latin typeface="Times New Roman"/>
                          <a:ea typeface="Times New Roman"/>
                          <a:cs typeface="Simplified Arabic"/>
                        </a:rPr>
                        <a:t>الماء</a:t>
                      </a:r>
                      <a:endParaRPr lang="en-US" sz="1200" dirty="0">
                        <a:solidFill>
                          <a:srgbClr val="FFFF00"/>
                        </a:solidFill>
                        <a:effectLst/>
                        <a:latin typeface="Times New Roman"/>
                        <a:ea typeface="SimSun"/>
                      </a:endParaRPr>
                    </a:p>
                    <a:p>
                      <a:pPr algn="just" rtl="1">
                        <a:lnSpc>
                          <a:spcPct val="107000"/>
                        </a:lnSpc>
                        <a:spcAft>
                          <a:spcPts val="0"/>
                        </a:spcAft>
                      </a:pPr>
                      <a:r>
                        <a:rPr lang="ar-SA" sz="1600" dirty="0">
                          <a:solidFill>
                            <a:srgbClr val="FFFF00"/>
                          </a:solidFill>
                          <a:effectLst/>
                          <a:latin typeface="Times New Roman"/>
                          <a:ea typeface="Times New Roman"/>
                          <a:cs typeface="Simplified Arabic"/>
                        </a:rPr>
                        <a:t>الماء</a:t>
                      </a:r>
                      <a:endParaRPr lang="en-US" sz="1200" dirty="0">
                        <a:solidFill>
                          <a:srgbClr val="FFFF00"/>
                        </a:solidFill>
                        <a:effectLst/>
                        <a:latin typeface="Times New Roman"/>
                        <a:ea typeface="SimSun"/>
                      </a:endParaRPr>
                    </a:p>
                    <a:p>
                      <a:pPr algn="just" rtl="1">
                        <a:lnSpc>
                          <a:spcPct val="107000"/>
                        </a:lnSpc>
                        <a:spcAft>
                          <a:spcPts val="0"/>
                        </a:spcAft>
                      </a:pPr>
                      <a:r>
                        <a:rPr lang="ar-SA" sz="1400" dirty="0">
                          <a:solidFill>
                            <a:srgbClr val="FFFF00"/>
                          </a:solidFill>
                          <a:effectLst/>
                          <a:latin typeface="Times New Roman"/>
                          <a:ea typeface="Times New Roman"/>
                          <a:cs typeface="Simplified Arabic"/>
                        </a:rPr>
                        <a:t> </a:t>
                      </a:r>
                      <a:endParaRPr lang="en-US" sz="1200" dirty="0">
                        <a:solidFill>
                          <a:srgbClr val="FFFF00"/>
                        </a:solidFill>
                        <a:effectLst/>
                        <a:latin typeface="Times New Roman"/>
                        <a:ea typeface="SimSun"/>
                      </a:endParaRPr>
                    </a:p>
                  </a:txBody>
                  <a:tcPr marL="68580" marR="68580" marT="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rtl="0">
                        <a:lnSpc>
                          <a:spcPct val="107000"/>
                        </a:lnSpc>
                        <a:spcAft>
                          <a:spcPts val="0"/>
                        </a:spcAft>
                      </a:pPr>
                      <a:r>
                        <a:rPr lang="ar-SA" sz="1600" dirty="0">
                          <a:solidFill>
                            <a:srgbClr val="FFFF00"/>
                          </a:solidFill>
                          <a:effectLst/>
                          <a:latin typeface="Times New Roman"/>
                          <a:ea typeface="Times New Roman"/>
                          <a:cs typeface="Simplified Arabic"/>
                        </a:rPr>
                        <a:t>مركبات غير قطبية(</a:t>
                      </a:r>
                      <a:r>
                        <a:rPr lang="ar-SA" sz="1600" dirty="0" err="1">
                          <a:solidFill>
                            <a:srgbClr val="FFFF00"/>
                          </a:solidFill>
                          <a:effectLst/>
                          <a:latin typeface="Times New Roman"/>
                          <a:ea typeface="Times New Roman"/>
                          <a:cs typeface="Simplified Arabic"/>
                        </a:rPr>
                        <a:t>غيرمحبة</a:t>
                      </a:r>
                      <a:r>
                        <a:rPr lang="ar-SA" sz="1600" dirty="0">
                          <a:solidFill>
                            <a:srgbClr val="FFFF00"/>
                          </a:solidFill>
                          <a:effectLst/>
                          <a:latin typeface="Times New Roman"/>
                          <a:ea typeface="Times New Roman"/>
                          <a:cs typeface="Simplified Arabic"/>
                        </a:rPr>
                        <a:t> للماء)</a:t>
                      </a:r>
                      <a:endParaRPr lang="en-US" sz="1200" dirty="0">
                        <a:solidFill>
                          <a:srgbClr val="FFFF00"/>
                        </a:solidFill>
                        <a:effectLst/>
                        <a:latin typeface="Times New Roman"/>
                        <a:ea typeface="SimSun"/>
                      </a:endParaRPr>
                    </a:p>
                    <a:p>
                      <a:pPr algn="just" rtl="0">
                        <a:lnSpc>
                          <a:spcPct val="107000"/>
                        </a:lnSpc>
                        <a:spcAft>
                          <a:spcPts val="0"/>
                        </a:spcAft>
                      </a:pPr>
                      <a:r>
                        <a:rPr lang="ar-SA" sz="1600" dirty="0">
                          <a:solidFill>
                            <a:srgbClr val="FFFF00"/>
                          </a:solidFill>
                          <a:effectLst/>
                          <a:latin typeface="Times New Roman"/>
                          <a:ea typeface="Times New Roman"/>
                          <a:cs typeface="Simplified Arabic"/>
                        </a:rPr>
                        <a:t> </a:t>
                      </a:r>
                      <a:endParaRPr lang="en-US" sz="1200" dirty="0">
                        <a:solidFill>
                          <a:srgbClr val="FFFF00"/>
                        </a:solidFill>
                        <a:effectLst/>
                        <a:latin typeface="Times New Roman"/>
                        <a:ea typeface="SimSun"/>
                      </a:endParaRPr>
                    </a:p>
                    <a:p>
                      <a:pPr algn="just" rtl="0">
                        <a:lnSpc>
                          <a:spcPct val="107000"/>
                        </a:lnSpc>
                        <a:spcAft>
                          <a:spcPts val="0"/>
                        </a:spcAft>
                      </a:pPr>
                      <a:r>
                        <a:rPr lang="ar-SA" sz="1600" dirty="0">
                          <a:solidFill>
                            <a:srgbClr val="FFFF00"/>
                          </a:solidFill>
                          <a:effectLst/>
                          <a:latin typeface="Times New Roman"/>
                          <a:ea typeface="Times New Roman"/>
                          <a:cs typeface="Simplified Arabic"/>
                        </a:rPr>
                        <a:t> </a:t>
                      </a:r>
                      <a:endParaRPr lang="en-US" sz="1200" dirty="0">
                        <a:solidFill>
                          <a:srgbClr val="FFFF00"/>
                        </a:solidFill>
                        <a:effectLst/>
                        <a:latin typeface="Times New Roman"/>
                        <a:ea typeface="SimSun"/>
                      </a:endParaRPr>
                    </a:p>
                    <a:p>
                      <a:pPr algn="just" rtl="0">
                        <a:lnSpc>
                          <a:spcPct val="107000"/>
                        </a:lnSpc>
                        <a:spcAft>
                          <a:spcPts val="0"/>
                        </a:spcAft>
                      </a:pPr>
                      <a:r>
                        <a:rPr lang="ar-SA" sz="1600" dirty="0">
                          <a:solidFill>
                            <a:srgbClr val="FFFF00"/>
                          </a:solidFill>
                          <a:effectLst/>
                          <a:latin typeface="Times New Roman"/>
                          <a:ea typeface="Times New Roman"/>
                          <a:cs typeface="Simplified Arabic"/>
                        </a:rPr>
                        <a:t> </a:t>
                      </a:r>
                      <a:endParaRPr lang="en-US" sz="1200" dirty="0">
                        <a:solidFill>
                          <a:srgbClr val="FFFF00"/>
                        </a:solidFill>
                        <a:effectLst/>
                        <a:latin typeface="Times New Roman"/>
                        <a:ea typeface="SimSun"/>
                      </a:endParaRPr>
                    </a:p>
                    <a:p>
                      <a:pPr algn="just" rtl="0">
                        <a:lnSpc>
                          <a:spcPct val="107000"/>
                        </a:lnSpc>
                        <a:spcAft>
                          <a:spcPts val="0"/>
                        </a:spcAft>
                      </a:pPr>
                      <a:r>
                        <a:rPr lang="ar-SA" sz="1600" dirty="0">
                          <a:solidFill>
                            <a:srgbClr val="FFFF00"/>
                          </a:solidFill>
                          <a:effectLst/>
                          <a:latin typeface="Times New Roman"/>
                          <a:ea typeface="Times New Roman"/>
                          <a:cs typeface="Simplified Arabic"/>
                        </a:rPr>
                        <a:t> </a:t>
                      </a:r>
                      <a:endParaRPr lang="en-US" sz="1200" dirty="0">
                        <a:solidFill>
                          <a:srgbClr val="FFFF00"/>
                        </a:solidFill>
                        <a:effectLst/>
                        <a:latin typeface="Times New Roman"/>
                        <a:ea typeface="SimSun"/>
                      </a:endParaRPr>
                    </a:p>
                    <a:p>
                      <a:pPr algn="just" rtl="0">
                        <a:lnSpc>
                          <a:spcPct val="107000"/>
                        </a:lnSpc>
                        <a:spcAft>
                          <a:spcPts val="0"/>
                        </a:spcAft>
                      </a:pPr>
                      <a:r>
                        <a:rPr lang="ar-SA" sz="1600" dirty="0">
                          <a:solidFill>
                            <a:srgbClr val="FFFF00"/>
                          </a:solidFill>
                          <a:effectLst/>
                          <a:latin typeface="Times New Roman"/>
                          <a:ea typeface="Times New Roman"/>
                          <a:cs typeface="Simplified Arabic"/>
                        </a:rPr>
                        <a:t> </a:t>
                      </a:r>
                      <a:endParaRPr lang="en-US" sz="1200" dirty="0">
                        <a:solidFill>
                          <a:srgbClr val="FFFF00"/>
                        </a:solidFill>
                        <a:effectLst/>
                        <a:latin typeface="Times New Roman"/>
                        <a:ea typeface="SimSun"/>
                      </a:endParaRPr>
                    </a:p>
                    <a:p>
                      <a:pPr algn="just" rtl="1">
                        <a:lnSpc>
                          <a:spcPct val="107000"/>
                        </a:lnSpc>
                        <a:spcAft>
                          <a:spcPts val="0"/>
                        </a:spcAft>
                      </a:pPr>
                      <a:r>
                        <a:rPr lang="en-US" sz="1100" dirty="0">
                          <a:solidFill>
                            <a:srgbClr val="FFFF00"/>
                          </a:solidFill>
                          <a:effectLst/>
                          <a:latin typeface="Calibri"/>
                        </a:rPr>
                        <a:t/>
                      </a:r>
                      <a:br>
                        <a:rPr lang="en-US" sz="1100" dirty="0">
                          <a:solidFill>
                            <a:srgbClr val="FFFF00"/>
                          </a:solidFill>
                          <a:effectLst/>
                          <a:latin typeface="Calibri"/>
                        </a:rPr>
                      </a:br>
                      <a:r>
                        <a:rPr lang="ar-SA" sz="1600" dirty="0">
                          <a:solidFill>
                            <a:srgbClr val="FFFF00"/>
                          </a:solidFill>
                          <a:effectLst/>
                          <a:latin typeface="Times New Roman"/>
                          <a:ea typeface="Times New Roman"/>
                          <a:cs typeface="Simplified Arabic"/>
                        </a:rPr>
                        <a:t>مركبات قطبية (محبة للماء)</a:t>
                      </a:r>
                      <a:endParaRPr lang="en-US" sz="1200" dirty="0">
                        <a:solidFill>
                          <a:srgbClr val="FFFF00"/>
                        </a:solidFill>
                        <a:effectLst/>
                        <a:latin typeface="Times New Roman"/>
                        <a:ea typeface="SimSun"/>
                      </a:endParaRPr>
                    </a:p>
                  </a:txBody>
                  <a:tcPr marL="68580" marR="68580" marT="0" marB="0" anchor="ctr">
                    <a:lnL w="12700" cap="flat" cmpd="sng" algn="ctr">
                      <a:solidFill>
                        <a:srgbClr val="C0C0C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5" name="Straight Connector 1"/>
          <p:cNvSpPr>
            <a:spLocks noChangeShapeType="1"/>
          </p:cNvSpPr>
          <p:nvPr/>
        </p:nvSpPr>
        <p:spPr bwMode="auto">
          <a:xfrm>
            <a:off x="2808288" y="2260600"/>
            <a:ext cx="0" cy="11430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IQ"/>
          </a:p>
        </p:txBody>
      </p:sp>
      <p:sp>
        <p:nvSpPr>
          <p:cNvPr id="6" name="Rectangle 2"/>
          <p:cNvSpPr>
            <a:spLocks noChangeArrowheads="1"/>
          </p:cNvSpPr>
          <p:nvPr/>
        </p:nvSpPr>
        <p:spPr bwMode="auto">
          <a:xfrm>
            <a:off x="6369268" y="2170698"/>
            <a:ext cx="2503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48395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طريقة ظهور البلورات </a:t>
            </a:r>
            <a:endParaRPr lang="ar-IQ" dirty="0"/>
          </a:p>
        </p:txBody>
      </p:sp>
      <p:sp>
        <p:nvSpPr>
          <p:cNvPr id="3" name="عنصر نائب للمحتوى 2"/>
          <p:cNvSpPr>
            <a:spLocks noGrp="1"/>
          </p:cNvSpPr>
          <p:nvPr>
            <p:ph idx="1"/>
          </p:nvPr>
        </p:nvSpPr>
        <p:spPr/>
        <p:txBody>
          <a:bodyPr>
            <a:noAutofit/>
          </a:bodyPr>
          <a:lstStyle/>
          <a:p>
            <a:pPr marL="13335" algn="just"/>
            <a:r>
              <a:rPr lang="ar-SA" sz="2800" b="1" dirty="0">
                <a:solidFill>
                  <a:schemeClr val="accent1">
                    <a:lumMod val="60000"/>
                    <a:lumOff val="40000"/>
                  </a:schemeClr>
                </a:solidFill>
                <a:latin typeface="Times New Roman"/>
                <a:ea typeface="Times New Roman"/>
                <a:cs typeface="Simplified Arabic"/>
              </a:rPr>
              <a:t>فعملية انفصال البلورات من المحاليل قد تتأخر في بعض الأحيان وقد لا تتم نهائياً وفي هذه الحالة تتبع إحدى الطرق التالية :</a:t>
            </a:r>
            <a:endParaRPr lang="en-US" b="1" dirty="0">
              <a:solidFill>
                <a:schemeClr val="accent1">
                  <a:lumMod val="60000"/>
                  <a:lumOff val="40000"/>
                </a:schemeClr>
              </a:solidFill>
              <a:latin typeface="Times New Roman"/>
              <a:ea typeface="SimSun"/>
            </a:endParaRPr>
          </a:p>
          <a:p>
            <a:pPr lvl="0" indent="-342900" algn="just">
              <a:buFont typeface="Symbol"/>
              <a:buChar char=""/>
              <a:tabLst>
                <a:tab pos="217170" algn="l"/>
                <a:tab pos="457200" algn="l"/>
              </a:tabLst>
            </a:pPr>
            <a:r>
              <a:rPr lang="ar-SA" sz="2800" b="1" dirty="0">
                <a:solidFill>
                  <a:schemeClr val="accent1">
                    <a:lumMod val="60000"/>
                    <a:lumOff val="40000"/>
                  </a:schemeClr>
                </a:solidFill>
                <a:latin typeface="Times New Roman"/>
                <a:ea typeface="Times New Roman"/>
                <a:cs typeface="Simplified Arabic"/>
              </a:rPr>
              <a:t>- يجب عمل احتكاك مابين جدران الدورق الذي يحتوي على المحلول مع قضيب زجاجي أو معدني.</a:t>
            </a:r>
            <a:endParaRPr lang="en-US" b="1" dirty="0">
              <a:solidFill>
                <a:schemeClr val="accent1">
                  <a:lumMod val="60000"/>
                  <a:lumOff val="40000"/>
                </a:schemeClr>
              </a:solidFill>
              <a:latin typeface="Times New Roman"/>
              <a:ea typeface="SimSun"/>
            </a:endParaRPr>
          </a:p>
          <a:p>
            <a:pPr lvl="0" indent="-342900" algn="just">
              <a:buFont typeface="Symbol"/>
              <a:buChar char=""/>
              <a:tabLst>
                <a:tab pos="217170" algn="l"/>
                <a:tab pos="457200" algn="l"/>
              </a:tabLst>
            </a:pPr>
            <a:r>
              <a:rPr lang="ar-SA" sz="2800" b="1" dirty="0">
                <a:solidFill>
                  <a:schemeClr val="accent1">
                    <a:lumMod val="60000"/>
                    <a:lumOff val="40000"/>
                  </a:schemeClr>
                </a:solidFill>
                <a:latin typeface="Times New Roman"/>
                <a:ea typeface="Times New Roman"/>
                <a:cs typeface="Simplified Arabic"/>
              </a:rPr>
              <a:t>- إضافة عدة بلورات من المركب النقي إن كان متيسراً.</a:t>
            </a:r>
            <a:endParaRPr lang="en-US" b="1" dirty="0">
              <a:solidFill>
                <a:schemeClr val="accent1">
                  <a:lumMod val="60000"/>
                  <a:lumOff val="40000"/>
                </a:schemeClr>
              </a:solidFill>
              <a:latin typeface="Times New Roman"/>
              <a:ea typeface="SimSun"/>
            </a:endParaRPr>
          </a:p>
          <a:p>
            <a:r>
              <a:rPr lang="ar-SA" sz="2800" b="1" dirty="0">
                <a:solidFill>
                  <a:schemeClr val="accent1">
                    <a:lumMod val="60000"/>
                    <a:lumOff val="40000"/>
                  </a:schemeClr>
                </a:solidFill>
                <a:ea typeface="Times New Roman"/>
                <a:cs typeface="Simplified Arabic"/>
              </a:rPr>
              <a:t>يتم اختبار المذيب المناسب المذيب المناسب الذي لا يتفاعل مع المادة الصلبة المراد تنقيتها والذي يذيبها عند درجة حرارة مرتفعة ولا يذيبها عند درجات الحرارة العادية ، وبذلك تترسب المادة عندما يبرد المحلول.</a:t>
            </a:r>
            <a:endParaRPr lang="ar-IQ" sz="2800" b="1" dirty="0">
              <a:solidFill>
                <a:schemeClr val="accent1">
                  <a:lumMod val="60000"/>
                  <a:lumOff val="40000"/>
                </a:schemeClr>
              </a:solidFill>
            </a:endParaRPr>
          </a:p>
        </p:txBody>
      </p:sp>
    </p:spTree>
    <p:extLst>
      <p:ext uri="{BB962C8B-B14F-4D97-AF65-F5344CB8AC3E}">
        <p14:creationId xmlns:p14="http://schemas.microsoft.com/office/powerpoint/2010/main" val="2154805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طريقة العمل </a:t>
            </a:r>
            <a:endParaRPr lang="ar-IQ" dirty="0"/>
          </a:p>
        </p:txBody>
      </p:sp>
      <p:sp>
        <p:nvSpPr>
          <p:cNvPr id="3" name="عنصر نائب للمحتوى 2"/>
          <p:cNvSpPr>
            <a:spLocks noGrp="1"/>
          </p:cNvSpPr>
          <p:nvPr>
            <p:ph idx="1"/>
          </p:nvPr>
        </p:nvSpPr>
        <p:spPr/>
        <p:txBody>
          <a:bodyPr>
            <a:normAutofit lnSpcReduction="10000"/>
          </a:bodyPr>
          <a:lstStyle/>
          <a:p>
            <a:pPr algn="just"/>
            <a:r>
              <a:rPr lang="ar-SA" sz="2400" b="1" dirty="0">
                <a:solidFill>
                  <a:srgbClr val="FFFF00"/>
                </a:solidFill>
                <a:latin typeface="Times New Roman"/>
                <a:ea typeface="Times New Roman"/>
                <a:cs typeface="Simplified Arabic"/>
              </a:rPr>
              <a:t>زن حوالي 1.5جم من حامض بنزويك , وضعه في دورق مخروطي </a:t>
            </a:r>
            <a:r>
              <a:rPr lang="en-US" sz="2400" b="1" dirty="0">
                <a:solidFill>
                  <a:srgbClr val="FFFF00"/>
                </a:solidFill>
                <a:latin typeface="Simplified Arabic"/>
                <a:ea typeface="Times New Roman"/>
              </a:rPr>
              <a:t>Conical flask</a:t>
            </a:r>
            <a:r>
              <a:rPr lang="ar-SA" sz="2400" b="1" dirty="0">
                <a:solidFill>
                  <a:srgbClr val="FFFF00"/>
                </a:solidFill>
                <a:latin typeface="Times New Roman"/>
                <a:ea typeface="Times New Roman"/>
                <a:cs typeface="Simplified Arabic"/>
              </a:rPr>
              <a:t> او </a:t>
            </a:r>
            <a:r>
              <a:rPr lang="en-US" sz="2400" b="1" dirty="0">
                <a:solidFill>
                  <a:srgbClr val="FFFF00"/>
                </a:solidFill>
                <a:latin typeface="Simplified Arabic"/>
                <a:ea typeface="Times New Roman"/>
              </a:rPr>
              <a:t>beaker </a:t>
            </a:r>
            <a:r>
              <a:rPr lang="ar-SA" sz="2400" b="1" dirty="0">
                <a:solidFill>
                  <a:srgbClr val="FFFF00"/>
                </a:solidFill>
                <a:latin typeface="Simplified Arabic"/>
                <a:ea typeface="Times New Roman"/>
              </a:rPr>
              <a:t> .</a:t>
            </a:r>
            <a:endParaRPr lang="en-US" sz="1800" b="1" dirty="0">
              <a:solidFill>
                <a:srgbClr val="FFFF00"/>
              </a:solidFill>
              <a:latin typeface="Times New Roman"/>
              <a:ea typeface="SimSun"/>
            </a:endParaRPr>
          </a:p>
          <a:p>
            <a:pPr algn="just"/>
            <a:r>
              <a:rPr lang="ar-IQ" sz="2400" b="1" dirty="0">
                <a:solidFill>
                  <a:srgbClr val="FFFF00"/>
                </a:solidFill>
                <a:latin typeface="Times New Roman"/>
                <a:ea typeface="Times New Roman"/>
                <a:cs typeface="Simplified Arabic"/>
              </a:rPr>
              <a:t>2- </a:t>
            </a:r>
            <a:r>
              <a:rPr lang="ar-SA" sz="2400" b="1" dirty="0">
                <a:solidFill>
                  <a:srgbClr val="FFFF00"/>
                </a:solidFill>
                <a:latin typeface="Times New Roman"/>
                <a:ea typeface="Times New Roman"/>
                <a:cs typeface="Simplified Arabic"/>
              </a:rPr>
              <a:t>بعد ذلك أضف 60 مل ماء مقطر. ثم سخن الدورق حتى غليان الماء مع تحريك المحلول حتى ذوبان الحامض كليا.</a:t>
            </a:r>
            <a:endParaRPr lang="en-US" sz="1800" b="1" dirty="0">
              <a:solidFill>
                <a:srgbClr val="FFFF00"/>
              </a:solidFill>
              <a:latin typeface="Times New Roman"/>
              <a:ea typeface="SimSun"/>
            </a:endParaRPr>
          </a:p>
          <a:p>
            <a:pPr algn="just"/>
            <a:r>
              <a:rPr lang="ar-SA" sz="2400" b="1" dirty="0">
                <a:solidFill>
                  <a:srgbClr val="FFFF00"/>
                </a:solidFill>
                <a:latin typeface="Times New Roman"/>
                <a:ea typeface="Times New Roman"/>
                <a:cs typeface="Simplified Arabic"/>
              </a:rPr>
              <a:t>3- رشح المحلول الساخن للتخلص من أية شوائب أخرى غير ذائبة وذلك باستخدام ورقة ترشيح مع ملاحظة الإسراع بعملية الترشيح حتى لا يترسب أي من بلورات الحامض على ورقة الترشيح ولتفادي ذلك يستخدم قمع ترشيح ساخن .</a:t>
            </a:r>
            <a:endParaRPr lang="en-US" sz="1800" b="1" dirty="0">
              <a:solidFill>
                <a:srgbClr val="FFFF00"/>
              </a:solidFill>
              <a:latin typeface="Times New Roman"/>
              <a:ea typeface="SimSun"/>
            </a:endParaRPr>
          </a:p>
          <a:p>
            <a:pPr algn="just"/>
            <a:r>
              <a:rPr lang="ar-SA" sz="2400" b="1" dirty="0">
                <a:solidFill>
                  <a:srgbClr val="FFFF00"/>
                </a:solidFill>
                <a:latin typeface="Times New Roman"/>
                <a:ea typeface="Times New Roman"/>
                <a:cs typeface="Simplified Arabic"/>
              </a:rPr>
              <a:t>4- دع الراشح يبرد حتى تنفصل بلورات الحمض ( يمكن استخدام حمام ثلجي لنتأكد من أن جميع بلورات الحمض قد انفصلت من المذيب).</a:t>
            </a:r>
            <a:endParaRPr lang="en-US" sz="1800" b="1" dirty="0">
              <a:solidFill>
                <a:srgbClr val="FFFF00"/>
              </a:solidFill>
              <a:latin typeface="Times New Roman"/>
              <a:ea typeface="SimSun"/>
            </a:endParaRPr>
          </a:p>
          <a:p>
            <a:endParaRPr lang="ar-IQ" dirty="0"/>
          </a:p>
        </p:txBody>
      </p:sp>
    </p:spTree>
    <p:extLst>
      <p:ext uri="{BB962C8B-B14F-4D97-AF65-F5344CB8AC3E}">
        <p14:creationId xmlns:p14="http://schemas.microsoft.com/office/powerpoint/2010/main" val="2843965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117350" y="1566951"/>
            <a:ext cx="7056784" cy="2246769"/>
          </a:xfrm>
          <a:prstGeom prst="rect">
            <a:avLst/>
          </a:prstGeom>
        </p:spPr>
        <p:txBody>
          <a:bodyPr wrap="square">
            <a:spAutoFit/>
          </a:bodyPr>
          <a:lstStyle/>
          <a:p>
            <a:pPr algn="just"/>
            <a:r>
              <a:rPr lang="ar-SA" sz="2800" b="1" dirty="0" smtClean="0">
                <a:solidFill>
                  <a:srgbClr val="FFFF00"/>
                </a:solidFill>
                <a:effectLst/>
                <a:latin typeface="Times New Roman"/>
                <a:ea typeface="Times New Roman"/>
                <a:cs typeface="Simplified Arabic"/>
              </a:rPr>
              <a:t>بعد ذلك رشح بلورات الحامض باستخدام قمع </a:t>
            </a:r>
            <a:r>
              <a:rPr lang="ar-SA" sz="2800" b="1" dirty="0" err="1" smtClean="0">
                <a:solidFill>
                  <a:srgbClr val="FFFF00"/>
                </a:solidFill>
                <a:effectLst/>
                <a:latin typeface="Times New Roman"/>
                <a:ea typeface="Times New Roman"/>
                <a:cs typeface="Simplified Arabic"/>
              </a:rPr>
              <a:t>بوخنر</a:t>
            </a:r>
            <a:r>
              <a:rPr lang="ar-SA" sz="2800" b="1" dirty="0" smtClean="0">
                <a:solidFill>
                  <a:srgbClr val="FFFF00"/>
                </a:solidFill>
                <a:effectLst/>
                <a:latin typeface="Times New Roman"/>
                <a:ea typeface="Times New Roman"/>
                <a:cs typeface="Simplified Arabic"/>
              </a:rPr>
              <a:t> يوضع في قمع </a:t>
            </a:r>
            <a:r>
              <a:rPr lang="ar-SA" sz="2800" b="1" dirty="0" err="1" smtClean="0">
                <a:solidFill>
                  <a:srgbClr val="FFFF00"/>
                </a:solidFill>
                <a:effectLst/>
                <a:latin typeface="Times New Roman"/>
                <a:ea typeface="Times New Roman"/>
                <a:cs typeface="Simplified Arabic"/>
              </a:rPr>
              <a:t>بوخنر</a:t>
            </a:r>
            <a:r>
              <a:rPr lang="ar-SA" sz="2800" b="1" dirty="0" smtClean="0">
                <a:solidFill>
                  <a:srgbClr val="FFFF00"/>
                </a:solidFill>
                <a:effectLst/>
                <a:latin typeface="Times New Roman"/>
                <a:ea typeface="Times New Roman"/>
                <a:cs typeface="Simplified Arabic"/>
              </a:rPr>
              <a:t> ورقة ترشيح لها نفس مساحة قاع القمع ثم تلصق في القاع باستخدام قليل من المذيب المستخدم للبلورة.</a:t>
            </a:r>
            <a:endParaRPr lang="en-US" sz="2000" b="1" dirty="0" smtClean="0">
              <a:solidFill>
                <a:srgbClr val="FFFF00"/>
              </a:solidFill>
              <a:effectLst/>
              <a:latin typeface="Times New Roman"/>
              <a:ea typeface="SimSun"/>
            </a:endParaRPr>
          </a:p>
          <a:p>
            <a:pPr algn="just"/>
            <a:r>
              <a:rPr lang="ar-SA" sz="2800" b="1" dirty="0" smtClean="0">
                <a:solidFill>
                  <a:srgbClr val="FFFF00"/>
                </a:solidFill>
                <a:effectLst/>
                <a:latin typeface="Times New Roman"/>
                <a:ea typeface="Times New Roman"/>
                <a:cs typeface="Simplified Arabic"/>
              </a:rPr>
              <a:t>6- اترك الراسب ليجف ثم بعد ذلك عين وزن بلورات حامض البنزويك النقية واحسب النسبة المئوية للحامض النقي.</a:t>
            </a:r>
            <a:endParaRPr lang="en-US" sz="2000" b="1" dirty="0">
              <a:solidFill>
                <a:srgbClr val="FFFF00"/>
              </a:solidFill>
              <a:effectLst/>
              <a:latin typeface="Times New Roman"/>
              <a:ea typeface="SimSun"/>
            </a:endParaRPr>
          </a:p>
        </p:txBody>
      </p:sp>
    </p:spTree>
    <p:extLst>
      <p:ext uri="{BB962C8B-B14F-4D97-AF65-F5344CB8AC3E}">
        <p14:creationId xmlns:p14="http://schemas.microsoft.com/office/powerpoint/2010/main" val="2248310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4800" b="1" dirty="0" smtClean="0"/>
              <a:t>الحسابات</a:t>
            </a:r>
            <a:endParaRPr lang="ar-IQ" sz="4800" b="1" dirty="0"/>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p:txBody>
              <a:bodyPr/>
              <a:lstStyle/>
              <a:p>
                <a:pPr algn="ctr"/>
                <a:endParaRPr lang="en-US" sz="2400" b="1" dirty="0" smtClean="0">
                  <a:latin typeface="Times New Roman"/>
                  <a:ea typeface="Times New Roman"/>
                  <a:cs typeface="Simplified Arabic"/>
                </a:endParaRPr>
              </a:p>
              <a:p>
                <a:pPr algn="ctr"/>
                <a:endParaRPr lang="en-US" sz="2400" b="1" dirty="0">
                  <a:latin typeface="Times New Roman"/>
                  <a:ea typeface="Times New Roman"/>
                  <a:cs typeface="Simplified Arabic"/>
                </a:endParaRPr>
              </a:p>
              <a:p>
                <a:pPr algn="ctr"/>
                <a:r>
                  <a:rPr lang="ar-SA" sz="2400" b="1" dirty="0" smtClean="0">
                    <a:latin typeface="Times New Roman"/>
                    <a:ea typeface="Times New Roman"/>
                    <a:cs typeface="Simplified Arabic"/>
                  </a:rPr>
                  <a:t>النسبة </a:t>
                </a:r>
                <a:r>
                  <a:rPr lang="ar-SA" sz="2400" b="1" dirty="0">
                    <a:latin typeface="Times New Roman"/>
                    <a:ea typeface="Times New Roman"/>
                    <a:cs typeface="Simplified Arabic"/>
                  </a:rPr>
                  <a:t>المئوية للحامض النقي</a:t>
                </a:r>
                <a:endParaRPr lang="en-US" sz="1800" b="1" dirty="0">
                  <a:effectLst/>
                  <a:latin typeface="Times New Roman"/>
                  <a:ea typeface="SimSun"/>
                </a:endParaRPr>
              </a:p>
              <a:p>
                <a:pPr algn="just"/>
                <a14:m>
                  <m:oMath xmlns:m="http://schemas.openxmlformats.org/officeDocument/2006/math">
                    <m:r>
                      <a:rPr lang="en-US" sz="2800">
                        <a:effectLst/>
                        <a:latin typeface="Cambria Math"/>
                        <a:ea typeface="SimSun"/>
                        <a:cs typeface="Simplified Arabic"/>
                      </a:rPr>
                      <m:t>%</m:t>
                    </m:r>
                    <m:sSub>
                      <m:sSubPr>
                        <m:ctrlPr>
                          <a:rPr lang="en-US" sz="2800" i="1">
                            <a:effectLst/>
                            <a:latin typeface="Cambria Math"/>
                            <a:ea typeface="SimSun"/>
                            <a:cs typeface="Simplified Arabic"/>
                          </a:rPr>
                        </m:ctrlPr>
                      </m:sSubPr>
                      <m:e>
                        <m:sSub>
                          <m:sSubPr>
                            <m:ctrlPr>
                              <a:rPr lang="en-US" sz="2800" i="1">
                                <a:effectLst/>
                                <a:latin typeface="Cambria Math"/>
                                <a:ea typeface="SimSun"/>
                                <a:cs typeface="Simplified Arabic"/>
                              </a:rPr>
                            </m:ctrlPr>
                          </m:sSubPr>
                          <m:e>
                            <m:r>
                              <a:rPr lang="en-US" sz="2800" i="1">
                                <a:effectLst/>
                                <a:latin typeface="Cambria Math"/>
                                <a:ea typeface="SimSun"/>
                                <a:cs typeface="Simplified Arabic"/>
                              </a:rPr>
                              <m:t>𝐶</m:t>
                            </m:r>
                          </m:e>
                          <m:sub>
                            <m:r>
                              <a:rPr lang="en-US" sz="2800" i="1">
                                <a:effectLst/>
                                <a:latin typeface="Cambria Math"/>
                                <a:ea typeface="SimSun"/>
                                <a:cs typeface="Simplified Arabic"/>
                              </a:rPr>
                              <m:t>7</m:t>
                            </m:r>
                          </m:sub>
                        </m:sSub>
                        <m:r>
                          <a:rPr lang="en-US" sz="2800" i="1">
                            <a:effectLst/>
                            <a:latin typeface="Cambria Math"/>
                            <a:ea typeface="SimSun"/>
                            <a:cs typeface="Simplified Arabic"/>
                          </a:rPr>
                          <m:t>𝐻</m:t>
                        </m:r>
                      </m:e>
                      <m:sub>
                        <m:r>
                          <a:rPr lang="en-US" sz="2800" i="1">
                            <a:effectLst/>
                            <a:latin typeface="Cambria Math"/>
                            <a:ea typeface="SimSun"/>
                            <a:cs typeface="Simplified Arabic"/>
                          </a:rPr>
                          <m:t>6</m:t>
                        </m:r>
                      </m:sub>
                    </m:sSub>
                    <m:sSub>
                      <m:sSubPr>
                        <m:ctrlPr>
                          <a:rPr lang="en-US" sz="2800" i="1">
                            <a:effectLst/>
                            <a:latin typeface="Cambria Math"/>
                            <a:ea typeface="SimSun"/>
                            <a:cs typeface="Simplified Arabic"/>
                          </a:rPr>
                        </m:ctrlPr>
                      </m:sSubPr>
                      <m:e>
                        <m:r>
                          <a:rPr lang="en-US" sz="2800" i="1">
                            <a:effectLst/>
                            <a:latin typeface="Cambria Math"/>
                            <a:ea typeface="SimSun"/>
                            <a:cs typeface="Simplified Arabic"/>
                          </a:rPr>
                          <m:t>𝑂</m:t>
                        </m:r>
                      </m:e>
                      <m:sub>
                        <m:r>
                          <a:rPr lang="en-US" sz="2800" i="1">
                            <a:effectLst/>
                            <a:latin typeface="Cambria Math"/>
                            <a:ea typeface="SimSun"/>
                            <a:cs typeface="Simplified Arabic"/>
                          </a:rPr>
                          <m:t>2</m:t>
                        </m:r>
                      </m:sub>
                    </m:sSub>
                    <m:r>
                      <a:rPr lang="en-US" sz="2800" i="1">
                        <a:effectLst/>
                        <a:latin typeface="Cambria Math"/>
                        <a:ea typeface="SimSun"/>
                        <a:cs typeface="Simplified Arabic"/>
                      </a:rPr>
                      <m:t>=</m:t>
                    </m:r>
                    <m:f>
                      <m:fPr>
                        <m:ctrlPr>
                          <a:rPr lang="en-US" sz="2800" i="1">
                            <a:effectLst/>
                            <a:latin typeface="Cambria Math"/>
                            <a:ea typeface="SimSun"/>
                            <a:cs typeface="Simplified Arabic"/>
                          </a:rPr>
                        </m:ctrlPr>
                      </m:fPr>
                      <m:num>
                        <m:r>
                          <a:rPr lang="en-US" sz="2800" i="1">
                            <a:effectLst/>
                            <a:latin typeface="Cambria Math"/>
                            <a:ea typeface="SimSun"/>
                            <a:cs typeface="Simplified Arabic"/>
                          </a:rPr>
                          <m:t>𝑝𝑎𝑟𝑡</m:t>
                        </m:r>
                      </m:num>
                      <m:den>
                        <m:r>
                          <a:rPr lang="en-US" sz="2800" i="1">
                            <a:effectLst/>
                            <a:latin typeface="Cambria Math"/>
                            <a:ea typeface="SimSun"/>
                            <a:cs typeface="Simplified Arabic"/>
                          </a:rPr>
                          <m:t>𝑤</m:t>
                        </m:r>
                        <m:r>
                          <a:rPr lang="en-US" sz="2800" i="1">
                            <a:effectLst/>
                            <a:latin typeface="Cambria Math"/>
                            <a:ea typeface="SimSun"/>
                            <a:cs typeface="Simplified Arabic"/>
                          </a:rPr>
                          <m:t>h</m:t>
                        </m:r>
                        <m:r>
                          <a:rPr lang="en-US" sz="2800" i="1">
                            <a:effectLst/>
                            <a:latin typeface="Cambria Math"/>
                            <a:ea typeface="SimSun"/>
                            <a:cs typeface="Simplified Arabic"/>
                          </a:rPr>
                          <m:t>𝑜𝑙𝑒</m:t>
                        </m:r>
                      </m:den>
                    </m:f>
                    <m:r>
                      <a:rPr lang="en-US" sz="2800" b="1" i="0">
                        <a:effectLst/>
                        <a:latin typeface="Cambria Math"/>
                        <a:ea typeface="SimSun"/>
                        <a:cs typeface="Simplified Arabic"/>
                      </a:rPr>
                      <m:t>×</m:t>
                    </m:r>
                    <m:r>
                      <a:rPr lang="en-US" sz="2800" i="1">
                        <a:effectLst/>
                        <a:latin typeface="Cambria Math"/>
                        <a:ea typeface="SimSun"/>
                        <a:cs typeface="Simplified Arabic"/>
                      </a:rPr>
                      <m:t>100</m:t>
                    </m:r>
                  </m:oMath>
                </a14:m>
                <a:endParaRPr lang="en-US" sz="2800" dirty="0" smtClean="0">
                  <a:effectLst/>
                  <a:latin typeface="Times New Roman"/>
                  <a:ea typeface="SimSun"/>
                  <a:cs typeface="Simplified Arabic"/>
                </a:endParaRPr>
              </a:p>
              <a:p>
                <a:pPr algn="just"/>
                <a:endParaRPr lang="en-US" sz="1400" dirty="0" smtClean="0">
                  <a:effectLst/>
                  <a:latin typeface="Times New Roman"/>
                  <a:ea typeface="SimSun"/>
                </a:endParaRPr>
              </a:p>
              <a:p>
                <a:pPr algn="just"/>
                <a:endParaRPr lang="en-US" sz="1400" dirty="0">
                  <a:latin typeface="Times New Roman"/>
                  <a:ea typeface="SimSun"/>
                </a:endParaRPr>
              </a:p>
              <a:p>
                <a:pPr algn="just"/>
                <a:endParaRPr lang="en-US" sz="1400" dirty="0">
                  <a:effectLst/>
                  <a:latin typeface="Times New Roman"/>
                  <a:ea typeface="SimSun"/>
                </a:endParaRPr>
              </a:p>
              <a:p>
                <a:endParaRPr lang="en-US" dirty="0" smtClean="0"/>
              </a:p>
              <a:p>
                <a:endParaRPr lang="en-US" dirty="0"/>
              </a:p>
              <a:p>
                <a:endParaRPr lang="ar-IQ"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2789152978"/>
      </p:ext>
    </p:extLst>
  </p:cSld>
  <p:clrMapOvr>
    <a:masterClrMapping/>
  </p:clrMapOvr>
</p:sld>
</file>

<file path=ppt/theme/theme1.xml><?xml version="1.0" encoding="utf-8"?>
<a:theme xmlns:a="http://schemas.openxmlformats.org/drawingml/2006/main" name="urban pop_TP101859860">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TM01859862[[fn=موسيقى البوب]]</Template>
  <TotalTime>22</TotalTime>
  <Words>535</Words>
  <Application>Microsoft Office PowerPoint</Application>
  <PresentationFormat>عرض على الشاشة (3:4)‏</PresentationFormat>
  <Paragraphs>64</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urban pop_TP101859860</vt:lpstr>
      <vt:lpstr>التجربة الثالثة</vt:lpstr>
      <vt:lpstr>مقدمة التجربة </vt:lpstr>
      <vt:lpstr>شروط المذيب المناسب</vt:lpstr>
      <vt:lpstr>عرض تقديمي في PowerPoint</vt:lpstr>
      <vt:lpstr>جدول المذيبات المقترحة لعملية البلورة: </vt:lpstr>
      <vt:lpstr>طريقة ظهور البلورات </vt:lpstr>
      <vt:lpstr>طريقة العمل </vt:lpstr>
      <vt:lpstr>عرض تقديمي في PowerPoint</vt:lpstr>
      <vt:lpstr>الحسابات</vt:lpstr>
      <vt:lpstr>عرض تقديمي في PowerPoint</vt:lpstr>
      <vt:lpstr>    المدرس المساعد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التجربة الثالثة</dc:title>
  <dc:creator>Maher</dc:creator>
  <cp:lastModifiedBy>Maher</cp:lastModifiedBy>
  <cp:revision>4</cp:revision>
  <dcterms:created xsi:type="dcterms:W3CDTF">2019-10-04T14:57:24Z</dcterms:created>
  <dcterms:modified xsi:type="dcterms:W3CDTF">2019-10-05T14:18:07Z</dcterms:modified>
</cp:coreProperties>
</file>