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8C827-14C5-47F4-80EB-639D9AEB9D6C}" type="datetimeFigureOut">
              <a:rPr lang="ar-IQ" smtClean="0"/>
              <a:t>06/02/1441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DF22828-8C75-4E5D-8AEE-67AFDA40360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d/Ester-from-acid-and-alcohol-2D-skeletal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1268761"/>
            <a:ext cx="8458200" cy="1584175"/>
          </a:xfrm>
        </p:spPr>
        <p:txBody>
          <a:bodyPr/>
          <a:lstStyle/>
          <a:p>
            <a:pPr algn="ctr"/>
            <a:r>
              <a:rPr lang="ar-IQ" dirty="0" smtClean="0"/>
              <a:t>التجربة الثامنة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175260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 err="1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استرة</a:t>
            </a:r>
            <a:r>
              <a:rPr lang="ar-SA" sz="32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فيشر     </a:t>
            </a:r>
            <a:r>
              <a:rPr lang="ar-SA" sz="32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   </a:t>
            </a:r>
            <a:r>
              <a:rPr lang="en-US" sz="2800" b="1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FISCHER Esterification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endParaRPr lang="en-US" sz="14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16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 smtClean="0">
                <a:solidFill>
                  <a:schemeClr val="accent2">
                    <a:lumMod val="75000"/>
                  </a:schemeClr>
                </a:solidFill>
              </a:rPr>
              <a:t>المقدمة</a:t>
            </a:r>
            <a:endParaRPr lang="ar-IQ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SA" sz="3200" b="1" dirty="0">
                <a:ea typeface="Calibri"/>
                <a:cs typeface="Simplified Arabic"/>
              </a:rPr>
              <a:t>ان مجموعة الاستر </a:t>
            </a:r>
            <a:r>
              <a:rPr lang="en-US" sz="3200" b="1" dirty="0">
                <a:latin typeface="Simplified Arabic"/>
                <a:ea typeface="Calibri"/>
              </a:rPr>
              <a:t>(RCOOR) </a:t>
            </a:r>
            <a:r>
              <a:rPr lang="ar-SA" sz="3200" b="1" dirty="0">
                <a:ea typeface="Calibri"/>
                <a:cs typeface="Simplified Arabic"/>
              </a:rPr>
              <a:t>هي مجموعة فعالة مهمة يمكن تصنيعها في عدد من طرق المختلفة. </a:t>
            </a:r>
            <a:r>
              <a:rPr lang="ar-SA" sz="3200" b="1" dirty="0" err="1">
                <a:ea typeface="Calibri"/>
                <a:cs typeface="Simplified Arabic"/>
              </a:rPr>
              <a:t>والاسترات</a:t>
            </a:r>
            <a:r>
              <a:rPr lang="ar-SA" sz="3200" b="1" dirty="0">
                <a:ea typeface="Calibri"/>
                <a:cs typeface="Simplified Arabic"/>
              </a:rPr>
              <a:t> ذات الوزن الجزيئي المنخفض لها روائح لطيفة جدا </a:t>
            </a:r>
            <a:r>
              <a:rPr lang="ar-SA" sz="3200" b="1" dirty="0" err="1">
                <a:ea typeface="Calibri"/>
                <a:cs typeface="Simplified Arabic"/>
              </a:rPr>
              <a:t>والاسترات</a:t>
            </a:r>
            <a:r>
              <a:rPr lang="ar-SA" sz="3200" b="1" dirty="0">
                <a:ea typeface="Calibri"/>
                <a:cs typeface="Simplified Arabic"/>
              </a:rPr>
              <a:t> في الواقع هي المكونات الرئيسية للنكهات ورائحة مكونات عدد من الفواكه. على الرغم من أن النكهة الطبيعية قد تحتوي على ما يقرب من مئات من المركبات المختلفة، وحدها </a:t>
            </a:r>
            <a:r>
              <a:rPr lang="ar-SA" sz="3200" b="1" dirty="0" err="1">
                <a:ea typeface="Calibri"/>
                <a:cs typeface="Simplified Arabic"/>
              </a:rPr>
              <a:t>الاسترات</a:t>
            </a:r>
            <a:r>
              <a:rPr lang="ar-SA" sz="3200" b="1" dirty="0">
                <a:ea typeface="Calibri"/>
                <a:cs typeface="Simplified Arabic"/>
              </a:rPr>
              <a:t> تقارب الروائح الطبيعية وغالبا ما تستخدم في صناعة المواد الغذائية للنكهات الاصطناعية والعطور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68702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ile:Ester-from-acid-and-alcohol-2D-skeletal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2885122"/>
            <a:ext cx="5274310" cy="1479982"/>
          </a:xfrm>
          <a:prstGeom prst="rect">
            <a:avLst/>
          </a:prstGeom>
          <a:noFill/>
          <a:extLst/>
        </p:spPr>
      </p:pic>
      <p:sp>
        <p:nvSpPr>
          <p:cNvPr id="5" name="عنوان 4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ea typeface="Calibri"/>
                <a:cs typeface="Simplified Arabic"/>
              </a:rPr>
              <a:t>. يمكن تحضير </a:t>
            </a:r>
            <a:r>
              <a:rPr lang="ar-SA" dirty="0" err="1">
                <a:ea typeface="Calibri"/>
                <a:cs typeface="Simplified Arabic"/>
              </a:rPr>
              <a:t>الاسترات</a:t>
            </a:r>
            <a:r>
              <a:rPr lang="ar-SA" dirty="0">
                <a:ea typeface="Calibri"/>
                <a:cs typeface="Simplified Arabic"/>
              </a:rPr>
              <a:t> عن طريق تفاعل الحوامض الكربوكسيلية مع الكحول الاولية في وجود عامل </a:t>
            </a:r>
            <a:r>
              <a:rPr lang="ar-SA" dirty="0" err="1">
                <a:ea typeface="Calibri"/>
                <a:cs typeface="Simplified Arabic"/>
              </a:rPr>
              <a:t>حفاز</a:t>
            </a:r>
            <a:r>
              <a:rPr lang="ar-SA" dirty="0">
                <a:ea typeface="Calibri"/>
                <a:cs typeface="Simplified Arabic"/>
              </a:rPr>
              <a:t> مثل حمض الكبريتيك المركز.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11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061459" y="1525299"/>
            <a:ext cx="3271651" cy="1781720"/>
            <a:chOff x="0" y="7669"/>
            <a:chExt cx="15" cy="9"/>
          </a:xfrm>
        </p:grpSpPr>
        <p:pic>
          <p:nvPicPr>
            <p:cNvPr id="11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69"/>
              <a:ext cx="11" cy="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40C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F0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E0C00"/>
                    </a:outerShdw>
                  </a:effectLst>
                </a14:hiddenEffects>
              </a:ext>
            </a:extLst>
          </p:spPr>
        </p:pic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11" y="7672"/>
              <a:ext cx="4" cy="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40C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F0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E0C00"/>
                    </a:outerShdw>
                  </a:effectLst>
                </a14:hiddenEffects>
              </a:ext>
            </a:extLst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288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COH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11525" y="6311900"/>
            <a:ext cx="3873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546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7E6E6"/>
                  </a:outerShdw>
                </a:effectLst>
              </a14:hiddenEffects>
            </a:ext>
          </a:extLst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88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+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374670" y="1502771"/>
            <a:ext cx="394660" cy="1333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 fontAlgn="base">
              <a:lnSpc>
                <a:spcPct val="288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+</a:t>
            </a:r>
            <a:endParaRPr lang="ar-IQ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32040" y="2103286"/>
            <a:ext cx="15456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3600"/>
              </a:lnSpc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latin typeface="Arial"/>
                <a:ea typeface="Times New Roman"/>
              </a:rPr>
              <a:t>CH</a:t>
            </a:r>
            <a:r>
              <a:rPr lang="en-US" sz="3200" baseline="-25000" dirty="0">
                <a:solidFill>
                  <a:srgbClr val="FFFF00"/>
                </a:solidFill>
                <a:latin typeface="Arial"/>
                <a:ea typeface="Times New Roman"/>
              </a:rPr>
              <a:t>3</a:t>
            </a:r>
            <a:r>
              <a:rPr lang="en-US" sz="3200" dirty="0">
                <a:solidFill>
                  <a:srgbClr val="ED7D31"/>
                </a:solidFill>
                <a:latin typeface="Arial"/>
                <a:ea typeface="Times New Roman"/>
              </a:rPr>
              <a:t>O</a:t>
            </a:r>
            <a:r>
              <a:rPr lang="en-US" sz="3200" dirty="0">
                <a:solidFill>
                  <a:srgbClr val="FFFF00"/>
                </a:solidFill>
                <a:latin typeface="Arial"/>
                <a:ea typeface="Times New Roman"/>
              </a:rPr>
              <a:t>H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6761376" y="1055703"/>
            <a:ext cx="1030288" cy="1430338"/>
            <a:chOff x="7" y="-671"/>
            <a:chExt cx="649" cy="901"/>
          </a:xfrm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7" y="101"/>
              <a:ext cx="649" cy="129"/>
              <a:chOff x="7" y="101"/>
              <a:chExt cx="649" cy="129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8" y="230"/>
                <a:ext cx="648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E0C0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IQ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H="1">
                <a:off x="7" y="101"/>
                <a:ext cx="641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E0C0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IQ"/>
              </a:p>
            </p:txBody>
          </p:sp>
        </p:grpSp>
        <p:sp>
          <p:nvSpPr>
            <p:cNvPr id="12" name="Rectangle 3073"/>
            <p:cNvSpPr>
              <a:spLocks noChangeArrowheads="1"/>
            </p:cNvSpPr>
            <p:nvPr/>
          </p:nvSpPr>
          <p:spPr bwMode="auto">
            <a:xfrm>
              <a:off x="288" y="-671"/>
              <a:ext cx="360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40C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F0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E0C00"/>
                    </a:outerShdw>
                  </a:effectLst>
                </a14:hiddenEffects>
              </a:ext>
            </a:extLst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288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H</a:t>
              </a:r>
              <a:r>
                <a:rPr kumimoji="0" lang="en-US" sz="2800" b="0" i="0" u="none" strike="noStrike" cap="none" normalizeH="0" baseline="30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+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1616258" y="3389687"/>
            <a:ext cx="3327880" cy="1258887"/>
            <a:chOff x="0" y="232"/>
            <a:chExt cx="1972" cy="793"/>
          </a:xfrm>
        </p:grpSpPr>
        <p:pic>
          <p:nvPicPr>
            <p:cNvPr id="3075" name="Picture 307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2"/>
              <a:ext cx="115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40C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F0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E0C00"/>
                    </a:outerShdw>
                  </a:effectLst>
                </a14:hiddenEffects>
              </a:ext>
            </a:extLst>
          </p:spPr>
        </p:pic>
        <p:sp>
          <p:nvSpPr>
            <p:cNvPr id="16" name="Rectangle 3076"/>
            <p:cNvSpPr>
              <a:spLocks noChangeArrowheads="1"/>
            </p:cNvSpPr>
            <p:nvPr/>
          </p:nvSpPr>
          <p:spPr bwMode="auto">
            <a:xfrm>
              <a:off x="1118" y="456"/>
              <a:ext cx="854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40C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F0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E0C00"/>
                    </a:outerShdw>
                  </a:effectLst>
                </a14:hiddenEffects>
              </a:ext>
            </a:extLst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288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C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C0504D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O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CH</a:t>
              </a:r>
              <a:r>
                <a:rPr kumimoji="0" lang="en-US" sz="2800" b="0" i="0" u="none" strike="noStrike" cap="none" normalizeH="0" baseline="-25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مستطيل 16"/>
          <p:cNvSpPr/>
          <p:nvPr/>
        </p:nvSpPr>
        <p:spPr>
          <a:xfrm>
            <a:off x="4923643" y="3728122"/>
            <a:ext cx="543739" cy="5820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3600"/>
              </a:lnSpc>
              <a:spcAft>
                <a:spcPts val="0"/>
              </a:spcAft>
            </a:pPr>
            <a:r>
              <a:rPr lang="en-US" sz="4800" b="1" dirty="0">
                <a:solidFill>
                  <a:srgbClr val="FFFF00"/>
                </a:solidFill>
                <a:latin typeface="Arial"/>
                <a:ea typeface="Times New Roman"/>
              </a:rPr>
              <a:t>+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425754" y="3662730"/>
            <a:ext cx="1335622" cy="5820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3600"/>
              </a:lnSpc>
              <a:spcAft>
                <a:spcPts val="0"/>
              </a:spcAft>
            </a:pPr>
            <a:r>
              <a:rPr lang="en-US" sz="4800" b="1" dirty="0">
                <a:solidFill>
                  <a:srgbClr val="FFFF00"/>
                </a:solidFill>
                <a:latin typeface="Arial"/>
                <a:ea typeface="Times New Roman"/>
              </a:rPr>
              <a:t>H</a:t>
            </a:r>
            <a:r>
              <a:rPr lang="en-US" sz="4800" b="1" baseline="-25000" dirty="0">
                <a:solidFill>
                  <a:srgbClr val="FFFF00"/>
                </a:solidFill>
                <a:latin typeface="Arial"/>
                <a:ea typeface="Times New Roman"/>
              </a:rPr>
              <a:t>2</a:t>
            </a:r>
            <a:r>
              <a:rPr lang="en-US" sz="4800" b="1" dirty="0">
                <a:solidFill>
                  <a:srgbClr val="FFFF00"/>
                </a:solidFill>
                <a:latin typeface="Arial"/>
                <a:ea typeface="Times New Roman"/>
              </a:rPr>
              <a:t>O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163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i="1" dirty="0" smtClean="0"/>
              <a:t>طريقة العمل 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1-</a:t>
            </a:r>
            <a:r>
              <a:rPr lang="ar-SA" b="1" dirty="0" smtClean="0">
                <a:latin typeface="Calibri"/>
                <a:ea typeface="Calibri"/>
                <a:cs typeface="Simplified Arabic"/>
              </a:rPr>
              <a:t>ضع </a:t>
            </a:r>
            <a:r>
              <a:rPr lang="ar-SA" b="1" dirty="0">
                <a:latin typeface="Calibri"/>
                <a:ea typeface="Calibri"/>
                <a:cs typeface="Simplified Arabic"/>
              </a:rPr>
              <a:t>10 غرام من حمض البنزويك و 25 مل من الميثانول في بيكر سعة 100 مل.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/>
                <a:ea typeface="Calibri"/>
                <a:cs typeface="Simplified Arabic"/>
              </a:rPr>
              <a:t>2-برد المزيج في حمام ثلجي الى ان يصل المحلول الى درجة حرارة 15 درجة </a:t>
            </a:r>
            <a:r>
              <a:rPr lang="ar-SA" b="1" dirty="0" err="1">
                <a:latin typeface="Calibri"/>
                <a:ea typeface="Calibri"/>
                <a:cs typeface="Simplified Arabic"/>
              </a:rPr>
              <a:t>مؤية</a:t>
            </a:r>
            <a:r>
              <a:rPr lang="ar-SA" b="1" dirty="0">
                <a:latin typeface="Calibri"/>
                <a:ea typeface="Calibri"/>
                <a:cs typeface="Simplified Arabic"/>
              </a:rPr>
              <a:t>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/>
                <a:ea typeface="Calibri"/>
                <a:cs typeface="Simplified Arabic"/>
              </a:rPr>
              <a:t>3-اضف الى المحلول 3 مل من حامض الكبريتيك المركز ولكن ببطء وعلى شكل قطرات مع التحريك المستمر.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/>
                <a:ea typeface="Calibri"/>
                <a:cs typeface="Simplified Arabic"/>
              </a:rPr>
              <a:t>4-ضع المحلول في دورق دائري وبعد اضافة حجر الغليان صعد المزيج لمدة ساعة واحدة.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204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836712"/>
            <a:ext cx="8568952" cy="5274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 smtClean="0">
                <a:effectLst/>
                <a:latin typeface="Calibri"/>
                <a:ea typeface="Calibri"/>
                <a:cs typeface="Simplified Arabic"/>
              </a:rPr>
              <a:t>5- </a:t>
            </a:r>
            <a:r>
              <a:rPr lang="ar-SA" sz="3200" b="1" dirty="0" smtClean="0">
                <a:effectLst/>
                <a:latin typeface="Calibri"/>
                <a:ea typeface="Calibri"/>
                <a:cs typeface="Simplified Arabic"/>
              </a:rPr>
              <a:t>برد المحلول الى درجة حرارة المختبر ثم صب المحلول في قمع فصل يحتوي على 50 مل من الماء المقطر.</a:t>
            </a:r>
            <a:endParaRPr lang="en-US" sz="2400" b="1" dirty="0" smtClean="0">
              <a:effectLst/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 smtClean="0">
                <a:effectLst/>
                <a:latin typeface="Calibri"/>
                <a:ea typeface="Calibri"/>
                <a:cs typeface="Simplified Arabic"/>
              </a:rPr>
              <a:t>6- اضف الى المحلول 35 مل من الكلوروفورم ثم ابدا بتحريك المحلول داخل قمع الفصل لغرض اجراء عملية الاستخلاص لمدة 5 دقائق.</a:t>
            </a:r>
            <a:endParaRPr lang="en-US" sz="2400" b="1" dirty="0" smtClean="0">
              <a:effectLst/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 smtClean="0">
                <a:effectLst/>
                <a:latin typeface="Calibri"/>
                <a:ea typeface="Calibri"/>
                <a:cs typeface="Simplified Arabic"/>
              </a:rPr>
              <a:t>7-اسكب الطبقة المائية والتي تحتوي على حامض الكبريتيك والزائد من الميثانول.</a:t>
            </a:r>
            <a:endParaRPr lang="en-US" sz="2400" b="1" dirty="0" smtClean="0">
              <a:effectLst/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 smtClean="0">
                <a:effectLst/>
                <a:latin typeface="Calibri"/>
                <a:ea typeface="Calibri"/>
                <a:cs typeface="Simplified Arabic"/>
              </a:rPr>
              <a:t>8-الطبقة العضوية هي الحاوية على المتكون من بنزوات المثيل.</a:t>
            </a:r>
            <a:endParaRPr lang="en-US" sz="24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381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u="sng" dirty="0">
                <a:ea typeface="Calibri"/>
                <a:cs typeface="Simplified Arabic"/>
              </a:rPr>
              <a:t>الحسابات:</a:t>
            </a:r>
            <a:r>
              <a:rPr lang="en-US" b="1" dirty="0">
                <a:latin typeface="Arial"/>
                <a:ea typeface="Calibri"/>
              </a:rPr>
              <a:t> Methyl Benzoate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96952"/>
                <a:ext cx="8229600" cy="3577584"/>
              </a:xfrm>
            </p:spPr>
            <p:txBody>
              <a:bodyPr/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SA" dirty="0">
                    <a:latin typeface="Calibri"/>
                    <a:ea typeface="Times New Roman"/>
                    <a:cs typeface="Simplified Arabic"/>
                  </a:rPr>
                  <a:t>النسبة المئوية </a:t>
                </a:r>
                <a:r>
                  <a:rPr lang="ar-SA" dirty="0" err="1">
                    <a:latin typeface="Calibri"/>
                    <a:ea typeface="Times New Roman"/>
                    <a:cs typeface="Simplified Arabic"/>
                  </a:rPr>
                  <a:t>لبنزوات</a:t>
                </a:r>
                <a:r>
                  <a:rPr lang="ar-SA" dirty="0">
                    <a:latin typeface="Calibri"/>
                    <a:ea typeface="Times New Roman"/>
                    <a:cs typeface="Simplified Arabic"/>
                  </a:rPr>
                  <a:t> المثيل المتكون </a:t>
                </a:r>
                <a:r>
                  <a:rPr lang="en-US" b="1" dirty="0">
                    <a:effectLst/>
                    <a:latin typeface="Times New Roman"/>
                    <a:ea typeface="Calibri"/>
                    <a:cs typeface="Arial"/>
                  </a:rPr>
                  <a:t>Methyl </a:t>
                </a:r>
                <a:r>
                  <a:rPr lang="en-US" b="1" dirty="0" smtClean="0">
                    <a:effectLst/>
                    <a:latin typeface="Times New Roman"/>
                    <a:ea typeface="Calibri"/>
                    <a:cs typeface="Arial"/>
                  </a:rPr>
                  <a:t>Benzoate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b="1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>
                        <a:effectLst/>
                        <a:latin typeface="Cambria Math"/>
                        <a:ea typeface="Calibri"/>
                        <a:cs typeface="Simplified Arabic"/>
                      </a:rPr>
                      <m:t>%</m:t>
                    </m:r>
                    <m:r>
                      <a:rPr lang="en-US" b="1" i="1">
                        <a:effectLst/>
                        <a:latin typeface="Cambria Math"/>
                        <a:ea typeface="Calibri"/>
                        <a:cs typeface="Arial"/>
                      </a:rPr>
                      <m:t>𝐌𝐞𝐭𝐡𝐲𝐥</m:t>
                    </m:r>
                    <m:r>
                      <a:rPr lang="en-US" b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b="1" i="1">
                        <a:effectLst/>
                        <a:latin typeface="Cambria Math"/>
                        <a:ea typeface="Calibri"/>
                        <a:cs typeface="Arial"/>
                      </a:rPr>
                      <m:t>𝐁𝐞𝐧𝐳𝐨𝐚𝐭𝐞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Simplified Arabic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Simplified Arabic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Simplified Arabic"/>
                          </a:rPr>
                          <m:t>𝑝𝑎𝑟𝑡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Simplified Arabic"/>
                          </a:rPr>
                          <m:t>𝑤</m:t>
                        </m:r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Simplified Arabic"/>
                          </a:rPr>
                          <m:t>h</m:t>
                        </m:r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Simplified Arabic"/>
                          </a:rPr>
                          <m:t>𝑜𝑙𝑒</m:t>
                        </m:r>
                      </m:den>
                    </m:f>
                    <m:r>
                      <a:rPr lang="en-US" i="1">
                        <a:effectLst/>
                        <a:latin typeface="Cambria Math"/>
                        <a:ea typeface="Calibri"/>
                        <a:cs typeface="Simplified Arabic"/>
                      </a:rPr>
                      <m:t>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Simplified Arabic"/>
                      </a:rPr>
                      <m:t>100</m:t>
                    </m:r>
                  </m:oMath>
                </a14:m>
                <a:endParaRPr lang="en-US" sz="2000" dirty="0">
                  <a:effectLst/>
                  <a:latin typeface="Calibri"/>
                  <a:ea typeface="Calibri"/>
                  <a:cs typeface="Arial"/>
                </a:endParaRP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96952"/>
                <a:ext cx="8229600" cy="3577584"/>
              </a:xfrm>
              <a:blipFill rotWithShape="1">
                <a:blip r:embed="rId2"/>
                <a:stretch>
                  <a:fillRect t="-1874" r="-7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53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800" b="1" dirty="0" smtClean="0">
                <a:solidFill>
                  <a:srgbClr val="FF0000"/>
                </a:solidFill>
              </a:rPr>
              <a:t/>
            </a:r>
            <a:br>
              <a:rPr lang="ar-IQ" sz="4800" b="1" dirty="0" smtClean="0">
                <a:solidFill>
                  <a:srgbClr val="FF0000"/>
                </a:solidFill>
              </a:rPr>
            </a:br>
            <a:r>
              <a:rPr lang="ar-IQ" sz="4800" b="1" dirty="0">
                <a:solidFill>
                  <a:srgbClr val="FF0000"/>
                </a:solidFill>
              </a:rPr>
              <a:t/>
            </a:r>
            <a:br>
              <a:rPr lang="ar-IQ" sz="4800" b="1" dirty="0">
                <a:solidFill>
                  <a:srgbClr val="FF0000"/>
                </a:solidFill>
              </a:rPr>
            </a:br>
            <a:r>
              <a:rPr lang="ar-IQ" sz="4800" b="1" dirty="0" smtClean="0">
                <a:solidFill>
                  <a:srgbClr val="FF0000"/>
                </a:solidFill>
              </a:rPr>
              <a:t/>
            </a:r>
            <a:br>
              <a:rPr lang="ar-IQ" sz="4800" b="1" dirty="0" smtClean="0">
                <a:solidFill>
                  <a:srgbClr val="FF0000"/>
                </a:solidFill>
              </a:rPr>
            </a:br>
            <a:r>
              <a:rPr lang="ar-IQ" sz="4800" b="1" dirty="0" err="1" smtClean="0">
                <a:solidFill>
                  <a:srgbClr val="FF0000"/>
                </a:solidFill>
              </a:rPr>
              <a:t>م.م</a:t>
            </a:r>
            <a:r>
              <a:rPr lang="ar-IQ" sz="4800" b="1" dirty="0" smtClean="0">
                <a:solidFill>
                  <a:srgbClr val="FF0000"/>
                </a:solidFill>
              </a:rPr>
              <a:t> اسراء ناجي كاظم </a:t>
            </a:r>
            <a:endParaRPr lang="ar-IQ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30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266</Words>
  <Application>Microsoft Office PowerPoint</Application>
  <PresentationFormat>عرض على الشاشة (3:4)‏</PresentationFormat>
  <Paragraphs>28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حضري</vt:lpstr>
      <vt:lpstr>التجربة الثامنة </vt:lpstr>
      <vt:lpstr>المقدمة</vt:lpstr>
      <vt:lpstr>. يمكن تحضير الاسترات عن طريق تفاعل الحوامض الكربوكسيلية مع الكحول الاولية في وجود عامل حفاز مثل حمض الكبريتيك المركز.</vt:lpstr>
      <vt:lpstr>عرض تقديمي في PowerPoint</vt:lpstr>
      <vt:lpstr>طريقة العمل </vt:lpstr>
      <vt:lpstr>عرض تقديمي في PowerPoint</vt:lpstr>
      <vt:lpstr>الحسابات: Methyl Benzoate</vt:lpstr>
      <vt:lpstr>   م.م اسراء ناجي كاظم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التجربة الثامنة</dc:title>
  <dc:creator>Maher</dc:creator>
  <cp:lastModifiedBy>Maher</cp:lastModifiedBy>
  <cp:revision>4</cp:revision>
  <dcterms:created xsi:type="dcterms:W3CDTF">2019-10-05T15:18:33Z</dcterms:created>
  <dcterms:modified xsi:type="dcterms:W3CDTF">2019-10-05T15:43:20Z</dcterms:modified>
</cp:coreProperties>
</file>