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92A281-22BD-456D-9BA0-93C20270F0CB}" type="datetimeFigureOut">
              <a:rPr lang="ar-IQ" smtClean="0"/>
              <a:t>05/02/1441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25A989-0174-4888-9BBD-C9834EBF883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512168"/>
          </a:xfrm>
        </p:spPr>
        <p:txBody>
          <a:bodyPr/>
          <a:lstStyle/>
          <a:p>
            <a:pPr algn="ctr"/>
            <a:r>
              <a:rPr lang="ar-SA" b="1" dirty="0" smtClean="0">
                <a:effectLst/>
                <a:ea typeface="Times New Roman"/>
                <a:cs typeface="Simplified Arabic"/>
              </a:rPr>
              <a:t>التجربة الثانية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088232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500" b="1" dirty="0">
                <a:solidFill>
                  <a:srgbClr val="FF0000"/>
                </a:solidFill>
                <a:ea typeface="Times New Roman"/>
                <a:cs typeface="Simplified Arabic"/>
              </a:rPr>
              <a:t>تعيين تركيز محلول </a:t>
            </a:r>
            <a:r>
              <a:rPr lang="ar-SA" sz="3500" b="1" dirty="0" smtClean="0">
                <a:solidFill>
                  <a:srgbClr val="FF0000"/>
                </a:solidFill>
                <a:ea typeface="Times New Roman"/>
                <a:cs typeface="Simplified Arabic"/>
              </a:rPr>
              <a:t>حامض</a:t>
            </a:r>
            <a:r>
              <a:rPr lang="en-US" sz="3500" b="1" dirty="0" smtClean="0">
                <a:solidFill>
                  <a:srgbClr val="FF0000"/>
                </a:solidFill>
                <a:ea typeface="Times New Roman"/>
                <a:cs typeface="Simplified Arabic"/>
              </a:rPr>
              <a:t> </a:t>
            </a:r>
            <a:r>
              <a:rPr lang="ar-SA" sz="3500" b="1" dirty="0" smtClean="0">
                <a:solidFill>
                  <a:srgbClr val="FF0000"/>
                </a:solidFill>
                <a:ea typeface="Times New Roman"/>
                <a:cs typeface="Simplified Arabic"/>
              </a:rPr>
              <a:t>الهيدروكلوريك</a:t>
            </a:r>
            <a:r>
              <a:rPr lang="en-US" sz="3500" b="1" dirty="0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(</a:t>
            </a:r>
            <a:r>
              <a:rPr lang="en-US" sz="3500" b="1" dirty="0" err="1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HCl</a:t>
            </a:r>
            <a:r>
              <a:rPr lang="en-US" sz="3500" b="1" dirty="0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)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US" sz="3500" b="1" dirty="0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  </a:t>
            </a:r>
            <a:r>
              <a:rPr lang="ar-SA" sz="3500" b="1" dirty="0">
                <a:solidFill>
                  <a:srgbClr val="FF0000"/>
                </a:solidFill>
                <a:latin typeface="Simplified Arabic"/>
                <a:ea typeface="Times New Roman"/>
              </a:rPr>
              <a:t>بمعايرته بمحلول</a:t>
            </a:r>
            <a:r>
              <a:rPr lang="ar-SA" sz="3500" b="1" dirty="0">
                <a:solidFill>
                  <a:srgbClr val="FF0000"/>
                </a:solidFill>
                <a:ea typeface="Times New Roman"/>
                <a:cs typeface="Simplified Arabic"/>
              </a:rPr>
              <a:t> قياسي من</a:t>
            </a:r>
            <a:r>
              <a:rPr lang="ar-SA" sz="3500" dirty="0">
                <a:solidFill>
                  <a:srgbClr val="FF0000"/>
                </a:solidFill>
                <a:ea typeface="Times New Roman"/>
                <a:cs typeface="Simplified Arabic"/>
              </a:rPr>
              <a:t> </a:t>
            </a:r>
            <a:r>
              <a:rPr lang="ar-SA" sz="3500" b="1" dirty="0">
                <a:solidFill>
                  <a:srgbClr val="FF0000"/>
                </a:solidFill>
                <a:ea typeface="Times New Roman"/>
                <a:cs typeface="Simplified Arabic"/>
              </a:rPr>
              <a:t>هيدروكسيد الصوديوم</a:t>
            </a:r>
            <a:r>
              <a:rPr lang="ar-SA" sz="3500" dirty="0">
                <a:solidFill>
                  <a:srgbClr val="FF0000"/>
                </a:solidFill>
                <a:ea typeface="Times New Roman"/>
                <a:cs typeface="Simplified Arabic"/>
              </a:rPr>
              <a:t> </a:t>
            </a:r>
            <a:r>
              <a:rPr lang="ar-SA" sz="3500" b="1" dirty="0">
                <a:solidFill>
                  <a:srgbClr val="FF0000"/>
                </a:solidFill>
                <a:ea typeface="Times New Roman"/>
                <a:cs typeface="Simplified Arabic"/>
              </a:rPr>
              <a:t>القاعدي</a:t>
            </a:r>
            <a:r>
              <a:rPr lang="ar-SA" sz="3500" dirty="0">
                <a:solidFill>
                  <a:srgbClr val="FF0000"/>
                </a:solidFill>
                <a:ea typeface="Times New Roman"/>
                <a:cs typeface="Simplified Arabic"/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(</a:t>
            </a:r>
            <a:r>
              <a:rPr lang="en-US" sz="3500" b="1" dirty="0" err="1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NaOH</a:t>
            </a:r>
            <a:r>
              <a:rPr lang="en-US" sz="3500" b="1" dirty="0" smtClean="0">
                <a:solidFill>
                  <a:srgbClr val="FF0000"/>
                </a:solidFill>
                <a:effectLst/>
                <a:latin typeface="Simplified Arabic"/>
                <a:ea typeface="Times New Roman"/>
                <a:cs typeface="Arial"/>
              </a:rPr>
              <a:t>)</a:t>
            </a:r>
            <a:r>
              <a:rPr lang="ar-SA" dirty="0">
                <a:ea typeface="Times New Roman"/>
                <a:cs typeface="Simplified Arabic"/>
              </a:rPr>
              <a:t>.</a:t>
            </a:r>
            <a:endParaRPr lang="en-US" sz="16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893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تهدف هذه التجربة إلى تعيين تركيز محلول حامض 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الهيدروكلوريك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وذلك بمعايرته مع محلول كاشف من هيدروكسيد الصوديوم القياسي معلوم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التركيز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0.1M ).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ويتفاعل هيدروكسيد الصوديوم مع حمض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الكلور وفقاً للمعادلة التالية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 :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>
                <a:latin typeface="Times New Roman"/>
                <a:ea typeface="TimesNewRomanPSMT"/>
                <a:cs typeface="Arial"/>
              </a:rPr>
              <a:t>NaOH</a:t>
            </a:r>
            <a:r>
              <a:rPr lang="en-US" sz="2800" b="1" dirty="0">
                <a:latin typeface="Times New Roman"/>
                <a:ea typeface="TimesNewRomanPSMT"/>
                <a:cs typeface="Arial"/>
              </a:rPr>
              <a:t> + </a:t>
            </a:r>
            <a:r>
              <a:rPr lang="en-US" sz="2800" b="1" dirty="0" err="1">
                <a:latin typeface="Times New Roman"/>
                <a:ea typeface="TimesNewRomanPSMT"/>
                <a:cs typeface="Arial"/>
              </a:rPr>
              <a:t>HCl</a:t>
            </a:r>
            <a:r>
              <a:rPr lang="en-US" sz="2800" b="1" dirty="0">
                <a:latin typeface="Cambria Math"/>
                <a:ea typeface="SymbolMT"/>
                <a:cs typeface="Cambria Math"/>
              </a:rPr>
              <a:t>⎯⎯</a:t>
            </a:r>
            <a:r>
              <a:rPr lang="en-US" sz="2800" b="1" dirty="0">
                <a:latin typeface="Times New Roman"/>
                <a:ea typeface="MS Mincho"/>
                <a:cs typeface="Arial"/>
              </a:rPr>
              <a:t>→</a:t>
            </a:r>
            <a:r>
              <a:rPr lang="en-US" sz="2800" b="1" dirty="0" err="1">
                <a:latin typeface="Times New Roman"/>
                <a:ea typeface="TimesNewRomanPSMT"/>
                <a:cs typeface="Arial"/>
              </a:rPr>
              <a:t>NaCl</a:t>
            </a:r>
            <a:r>
              <a:rPr lang="en-US" sz="2800" b="1" dirty="0">
                <a:latin typeface="Times New Roman"/>
                <a:ea typeface="TimesNewRomanPSMT"/>
                <a:cs typeface="Arial"/>
              </a:rPr>
              <a:t> + H</a:t>
            </a:r>
            <a:r>
              <a:rPr lang="en-US" sz="2800" b="1" baseline="-25000" dirty="0">
                <a:latin typeface="Times New Roman"/>
                <a:ea typeface="TimesNewRomanPSMT"/>
                <a:cs typeface="Arial"/>
              </a:rPr>
              <a:t>2</a:t>
            </a:r>
            <a:r>
              <a:rPr lang="en-US" sz="2800" b="1" dirty="0">
                <a:latin typeface="Times New Roman"/>
                <a:ea typeface="TimesNewRomanPSMT"/>
                <a:cs typeface="Arial"/>
              </a:rPr>
              <a:t>O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وعند نقطة النهاية يكون الوسط متعادلاً وباستخدام دليل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الفينولفثالين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فإن لونه عن</a:t>
            </a:r>
            <a:r>
              <a:rPr lang="ar-IQ" sz="2800" dirty="0">
                <a:latin typeface="Calibri"/>
                <a:ea typeface="TimesNewRomanPSMT"/>
                <a:cs typeface="Simplified Arabic"/>
              </a:rPr>
              <a:t>د هذه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النقطة يتغير من عديم اللون في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الوسط الحامضي إلى الأحمر الوردي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.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endParaRPr lang="ar-IQ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هدف التجربة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293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دورق مخروطي سعته 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.(250 ml)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ماصة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سعت</a:t>
            </a:r>
            <a:r>
              <a:rPr lang="ar-SA" sz="2800" dirty="0" err="1"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.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(10 ml)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سحاحة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سعت</a:t>
            </a:r>
            <a:r>
              <a:rPr lang="ar-SA" sz="2800" dirty="0" err="1"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.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(50 ml)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حامض الهيدروكلوريك 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</a:t>
            </a:r>
            <a:r>
              <a:rPr lang="en-US" sz="2800" b="1" dirty="0" err="1">
                <a:latin typeface="Simplified Arabic"/>
                <a:ea typeface="TimesNewRomanPSMT"/>
                <a:cs typeface="Arial"/>
              </a:rPr>
              <a:t>HCl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المجهول التركيز.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محلول </a:t>
            </a:r>
            <a:r>
              <a:rPr lang="ar-SA" sz="2800" dirty="0" err="1"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يدروكسيد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الصوديوم 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</a:t>
            </a:r>
            <a:r>
              <a:rPr lang="en-US" sz="2800" b="1" dirty="0" err="1">
                <a:latin typeface="Simplified Arabic"/>
                <a:ea typeface="TimesNewRomanPSMT"/>
                <a:cs typeface="Arial"/>
              </a:rPr>
              <a:t>NaOH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)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معلوم التركيز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(0.1 M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.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كأسين سعة 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(100ml)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أحدهما للحمض والآخر للقاعدة.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قارورة غسيل بلاستيكية تملأ بالماء المقطر.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800"/>
              <a:buFont typeface="Times New Roman"/>
              <a:buChar char="-"/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دليل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الفينولفثالين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.(ph. </a:t>
            </a:r>
            <a:r>
              <a:rPr lang="en-US" sz="2800" b="1" dirty="0" err="1">
                <a:latin typeface="Simplified Arabic"/>
                <a:ea typeface="TimesNewRomanPSMT"/>
                <a:cs typeface="Arial"/>
              </a:rPr>
              <a:t>ph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)</a:t>
            </a:r>
            <a:endParaRPr lang="en-US" sz="1800" dirty="0">
              <a:latin typeface="Calibri"/>
              <a:ea typeface="TimesNewRomanPSMT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latin typeface="Calibri"/>
                <a:ea typeface="Times New Roman"/>
                <a:cs typeface="Simplified Arabic"/>
              </a:rPr>
              <a:t> 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effectLst/>
                <a:latin typeface="PTBoldHeading"/>
                <a:ea typeface="Times New Roman"/>
                <a:cs typeface="PTBoldHeading"/>
              </a:rPr>
              <a:t>الأدوات والمواد المستخدمة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565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NewRomanPSMT"/>
                <a:cs typeface="Simplified Arabic"/>
              </a:rPr>
              <a:t>- اغسل السحاحة بالماء العادي ثم بالماء المقطر مرتين أو ثلاثاً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ثم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اغسل</a:t>
            </a:r>
            <a:r>
              <a:rPr lang="ar-SA" sz="2800" dirty="0" err="1"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بمحلول هيدروكسيد الصوديوم القاعدي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.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 New Roman"/>
                <a:cs typeface="Simplified Arabic"/>
              </a:rPr>
              <a:t>2-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املأ السحاحة مستخدماً قمع بمحلول هيدروكسيد الصوديوم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ذو التركيز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(0.1M)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 .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 New Roman"/>
                <a:cs typeface="Simplified Arabic"/>
              </a:rPr>
              <a:t>3-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اغسل دورقاً مخروطياً سعته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en-US" sz="2800" b="1" dirty="0">
                <a:latin typeface="Simplified Arabic"/>
                <a:ea typeface="Times New Roman"/>
                <a:cs typeface="Arial"/>
              </a:rPr>
              <a:t>(250ml)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بالماء العادي ثم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بالماء المقطر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.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 New Roman"/>
                <a:cs typeface="Simplified Arabic"/>
              </a:rPr>
              <a:t>4-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اغسل ماصة سعتها</a:t>
            </a:r>
            <a:r>
              <a:rPr lang="en-US" sz="2800" b="1" dirty="0">
                <a:latin typeface="Simplified Arabic"/>
                <a:ea typeface="TimesNewRomanPSMT"/>
                <a:cs typeface="Arial"/>
              </a:rPr>
              <a:t>(10ml )</a:t>
            </a:r>
            <a:r>
              <a:rPr lang="en-US" sz="2800" dirty="0">
                <a:latin typeface="Simplified Arabic"/>
                <a:ea typeface="TimesNewRomanPSMT"/>
                <a:cs typeface="Arial"/>
              </a:rPr>
              <a:t>  </a:t>
            </a:r>
            <a:r>
              <a:rPr lang="ar-SA" sz="2800" dirty="0">
                <a:latin typeface="Simplified Arabic"/>
                <a:ea typeface="TimesNewRomanPSMT"/>
              </a:rPr>
              <a:t>بالماء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المقطر ثم بمحلول حامض الهيدروكلوريك .</a:t>
            </a:r>
            <a:endParaRPr lang="en-US" sz="1800" dirty="0"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latin typeface="Calibri"/>
                <a:ea typeface="Times New Roman"/>
                <a:cs typeface="Simplified Arabic"/>
              </a:rPr>
              <a:t>5- اسحب </a:t>
            </a:r>
            <a:r>
              <a:rPr lang="en-US" sz="2800" b="1" dirty="0">
                <a:latin typeface="Simplified Arabic"/>
                <a:ea typeface="Times New Roman"/>
                <a:cs typeface="Arial"/>
              </a:rPr>
              <a:t>(10ml)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من محلول  حمض الهيدروكلوريك</a:t>
            </a:r>
            <a:r>
              <a:rPr lang="ar-SA" sz="2800" dirty="0"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بالماصة ثم 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ضع</a:t>
            </a:r>
            <a:r>
              <a:rPr lang="ar-SA" sz="2800" dirty="0" err="1"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>
                <a:latin typeface="Calibri"/>
                <a:ea typeface="TimesNewRomanPSMT"/>
                <a:cs typeface="Simplified Arabic"/>
              </a:rPr>
              <a:t>ا</a:t>
            </a:r>
            <a:r>
              <a:rPr lang="ar-SA" sz="2800" dirty="0">
                <a:latin typeface="Calibri"/>
                <a:ea typeface="TimesNewRomanPSMT"/>
                <a:cs typeface="Simplified Arabic"/>
              </a:rPr>
              <a:t> بالكامل في الدورق المخروطي</a:t>
            </a:r>
            <a:r>
              <a:rPr lang="ar-SA" sz="2800" dirty="0" smtClean="0">
                <a:latin typeface="Calibri"/>
                <a:ea typeface="TimesNewRomanPSMT"/>
                <a:cs typeface="Simplified Arabic"/>
              </a:rPr>
              <a:t>.</a:t>
            </a:r>
            <a:endParaRPr lang="en-US" sz="1800" dirty="0">
              <a:latin typeface="Calibri"/>
              <a:ea typeface="Times New Roman"/>
              <a:cs typeface="Arial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effectLst/>
                <a:ea typeface="Times New Roman"/>
                <a:cs typeface="Simplified Arabic"/>
              </a:rPr>
              <a:t>خطوات التجربة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112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259632" y="1962700"/>
            <a:ext cx="7200800" cy="431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TimesNewRomanPSMT"/>
                <a:cs typeface="Simplified Arabic"/>
              </a:rPr>
              <a:t>5-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ابدأ المعايرة بإضافة محلول هيدروكسيد الصوديوم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الموجود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بالسحاحة تدريجياً إلى محلول حمض الهيدروكلوريك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الموجود بالدورق المخروطي مع رج الدورق المخروطي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باستمرار أثناء المعايرة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.</a:t>
            </a:r>
            <a:endParaRPr lang="en-US" dirty="0" smtClean="0">
              <a:effectLst/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TimesNewRomanPSMT"/>
                <a:cs typeface="Simplified Arabic"/>
              </a:rPr>
              <a:t>6-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وعند نقطة 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الن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اية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en-US" sz="2800" b="1" dirty="0" smtClean="0">
                <a:effectLst/>
                <a:latin typeface="Simplified Arabic"/>
                <a:ea typeface="TimesNewRomanPSMT"/>
                <a:cs typeface="Arial"/>
              </a:rPr>
              <a:t>(end point – </a:t>
            </a:r>
            <a:r>
              <a:rPr lang="en-US" sz="2800" b="1" dirty="0" err="1" smtClean="0">
                <a:effectLst/>
                <a:latin typeface="Simplified Arabic"/>
                <a:ea typeface="TimesNewRomanPSMT"/>
                <a:cs typeface="Arial"/>
              </a:rPr>
              <a:t>e.p</a:t>
            </a:r>
            <a:r>
              <a:rPr lang="en-US" sz="2800" b="1" dirty="0" smtClean="0">
                <a:effectLst/>
                <a:latin typeface="Simplified Arabic"/>
                <a:ea typeface="TimesNewRomanPSMT"/>
                <a:cs typeface="Arial"/>
              </a:rPr>
              <a:t>)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 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و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ي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 النقطة التي</a:t>
            </a:r>
            <a:r>
              <a:rPr lang="ar-SA" sz="2800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يتفاعل 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عند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akkal Majalla"/>
              </a:rPr>
              <a:t>ھ</a:t>
            </a:r>
            <a:r>
              <a:rPr lang="ar-SA" sz="2800" dirty="0" err="1" smtClean="0">
                <a:effectLst/>
                <a:latin typeface="Calibri"/>
                <a:ea typeface="TimesNewRomanPSMT"/>
                <a:cs typeface="Simplified Arabic"/>
              </a:rPr>
              <a:t>ا</a:t>
            </a:r>
            <a:r>
              <a:rPr lang="ar-SA" sz="2800" dirty="0" smtClean="0">
                <a:effectLst/>
                <a:latin typeface="Calibri"/>
                <a:ea typeface="TimesNewRomanPSMT"/>
                <a:cs typeface="Simplified Arabic"/>
              </a:rPr>
              <a:t> جميع حامض الهيدروكلوريك في الدورق المخروطي مع القاعدة وفقاً للتفاعل التالي</a:t>
            </a:r>
            <a:r>
              <a:rPr lang="en-US" sz="2800" dirty="0" smtClean="0">
                <a:effectLst/>
                <a:latin typeface="Simplified Arabic"/>
                <a:ea typeface="TimesNewRomanPSMT"/>
                <a:cs typeface="Arial"/>
              </a:rPr>
              <a:t> :</a:t>
            </a:r>
            <a:endParaRPr lang="en-US" dirty="0" smtClean="0">
              <a:effectLst/>
              <a:latin typeface="Calibri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effectLst/>
                <a:latin typeface="Times New Roman"/>
                <a:ea typeface="TimesNewRomanPSMT"/>
                <a:cs typeface="Arial"/>
              </a:rPr>
              <a:t>NaOH</a:t>
            </a:r>
            <a:r>
              <a:rPr lang="en-US" sz="2800" b="1" dirty="0" smtClean="0">
                <a:effectLst/>
                <a:latin typeface="Times New Roman"/>
                <a:ea typeface="TimesNewRomanPSMT"/>
                <a:cs typeface="Arial"/>
              </a:rPr>
              <a:t> + </a:t>
            </a:r>
            <a:r>
              <a:rPr lang="en-US" sz="2800" b="1" dirty="0" err="1" smtClean="0">
                <a:effectLst/>
                <a:latin typeface="Times New Roman"/>
                <a:ea typeface="TimesNewRomanPSMT"/>
                <a:cs typeface="Arial"/>
              </a:rPr>
              <a:t>HCl</a:t>
            </a:r>
            <a:r>
              <a:rPr lang="en-US" sz="2800" b="1" dirty="0" smtClean="0">
                <a:effectLst/>
                <a:latin typeface="Cambria Math"/>
                <a:ea typeface="SymbolMT"/>
                <a:cs typeface="Cambria Math"/>
              </a:rPr>
              <a:t>⎯⎯</a:t>
            </a:r>
            <a:r>
              <a:rPr lang="en-US" sz="2800" b="1" dirty="0" smtClean="0">
                <a:effectLst/>
                <a:latin typeface="Times New Roman"/>
                <a:ea typeface="MS Mincho"/>
                <a:cs typeface="Arial"/>
              </a:rPr>
              <a:t>→</a:t>
            </a:r>
            <a:r>
              <a:rPr lang="en-US" sz="2800" b="1" dirty="0" err="1" smtClean="0">
                <a:effectLst/>
                <a:latin typeface="Times New Roman"/>
                <a:ea typeface="TimesNewRomanPSMT"/>
                <a:cs typeface="Arial"/>
              </a:rPr>
              <a:t>NaCl</a:t>
            </a:r>
            <a:r>
              <a:rPr lang="en-US" sz="2800" b="1" dirty="0" smtClean="0">
                <a:effectLst/>
                <a:latin typeface="Times New Roman"/>
                <a:ea typeface="TimesNewRomanPSMT"/>
                <a:cs typeface="Arial"/>
              </a:rPr>
              <a:t> + H</a:t>
            </a:r>
            <a:r>
              <a:rPr lang="en-US" sz="2800" b="1" baseline="-25000" dirty="0" smtClean="0">
                <a:effectLst/>
                <a:latin typeface="Times New Roman"/>
                <a:ea typeface="TimesNewRomanPSMT"/>
                <a:cs typeface="Arial"/>
              </a:rPr>
              <a:t>2</a:t>
            </a:r>
            <a:r>
              <a:rPr lang="en-US" sz="2800" b="1" dirty="0" smtClean="0">
                <a:effectLst/>
                <a:latin typeface="Times New Roman"/>
                <a:ea typeface="TimesNewRomanPSMT"/>
                <a:cs typeface="Arial"/>
              </a:rPr>
              <a:t>O</a:t>
            </a:r>
            <a:endParaRPr lang="en-US" sz="16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52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87624" y="2458222"/>
            <a:ext cx="7344816" cy="282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فإن الدليل يصبح وردي اللون</a:t>
            </a:r>
            <a:r>
              <a:rPr lang="en-US" sz="2800" b="1" dirty="0" smtClean="0">
                <a:effectLst/>
                <a:latin typeface="Simplified Arabic"/>
                <a:ea typeface="TimesNewRomanPSMT"/>
                <a:cs typeface="Arial"/>
              </a:rPr>
              <a:t>. 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وعند الحصول على 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akkal Majalla"/>
              </a:rPr>
              <a:t>هذا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 التغير في</a:t>
            </a: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اللون نوقف المعايرة على الفور</a:t>
            </a:r>
            <a:r>
              <a:rPr lang="en-US" sz="2800" b="1" dirty="0" smtClean="0">
                <a:effectLst/>
                <a:latin typeface="Simplified Arabic"/>
                <a:ea typeface="TimesNewRomanPSMT"/>
                <a:cs typeface="Arial"/>
              </a:rPr>
              <a:t>.</a:t>
            </a:r>
            <a:endParaRPr lang="en-US" b="1" dirty="0" smtClean="0">
              <a:effectLst/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8-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 سجل حجم محلول هيدروكسيد الصوديوم</a:t>
            </a: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الذي عايرت</a:t>
            </a: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 </a:t>
            </a:r>
            <a:r>
              <a:rPr lang="ar-SA" sz="2800" b="1" dirty="0" smtClean="0">
                <a:effectLst/>
                <a:latin typeface="Calibri"/>
                <a:ea typeface="TimesNewRomanPSMT"/>
                <a:cs typeface="Simplified Arabic"/>
              </a:rPr>
              <a:t>به الحمض</a:t>
            </a: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.</a:t>
            </a:r>
            <a:endParaRPr lang="en-US" b="1" dirty="0" smtClean="0">
              <a:effectLst/>
              <a:latin typeface="Calibri"/>
              <a:ea typeface="Times New Roman"/>
              <a:cs typeface="Arial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ar-SA" sz="2800" b="1" dirty="0" smtClean="0">
                <a:effectLst/>
                <a:latin typeface="Calibri"/>
                <a:ea typeface="Times New Roman"/>
                <a:cs typeface="Simplified Arabic"/>
              </a:rPr>
              <a:t>9- كرر الخطوات السابقة 3 مرات ثم احسب المتوسط.</a:t>
            </a:r>
            <a:endParaRPr lang="en-US" b="1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08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algn="ctr">
              <a:lnSpc>
                <a:spcPct val="115000"/>
              </a:lnSpc>
              <a:spcAft>
                <a:spcPts val="1000"/>
              </a:spcAft>
            </a:pPr>
            <a:r>
              <a:rPr lang="ar-SA" sz="4400" dirty="0">
                <a:effectLst/>
                <a:latin typeface="Calibri"/>
                <a:ea typeface="Times New Roman"/>
                <a:cs typeface="Times New Roman"/>
              </a:rPr>
              <a:t>النتائج والحسابات</a:t>
            </a:r>
            <a:r>
              <a:rPr lang="en-US" sz="2800" dirty="0">
                <a:effectLst/>
                <a:latin typeface="Calibri"/>
                <a:ea typeface="Times New Roman"/>
                <a:cs typeface="Arial"/>
              </a:rPr>
              <a:t/>
            </a:r>
            <a:br>
              <a:rPr lang="en-US" sz="2800" dirty="0">
                <a:effectLst/>
                <a:latin typeface="Calibri"/>
                <a:ea typeface="Times New Roman"/>
                <a:cs typeface="Arial"/>
              </a:rPr>
            </a:br>
            <a:r>
              <a:rPr lang="ar-SA" sz="4400" dirty="0">
                <a:effectLst/>
                <a:ea typeface="Times New Roman"/>
                <a:cs typeface="Times New Roman"/>
              </a:rPr>
              <a:t>النتائج باستخدام دليل </a:t>
            </a:r>
            <a:r>
              <a:rPr lang="ar-SA" sz="4400" dirty="0" err="1">
                <a:effectLst/>
                <a:ea typeface="Times New Roman"/>
                <a:cs typeface="Times New Roman"/>
              </a:rPr>
              <a:t>الفينولفثالين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399669"/>
              </p:ext>
            </p:extLst>
          </p:nvPr>
        </p:nvGraphicFramePr>
        <p:xfrm>
          <a:off x="1975161" y="2134320"/>
          <a:ext cx="5190579" cy="3024335"/>
        </p:xfrm>
        <a:graphic>
          <a:graphicData uri="http://schemas.openxmlformats.org/drawingml/2006/table">
            <a:tbl>
              <a:tblPr rtl="1" firstRow="1" firstCol="1" bandRow="1"/>
              <a:tblGrid>
                <a:gridCol w="1297394"/>
                <a:gridCol w="1289685"/>
                <a:gridCol w="1295400"/>
                <a:gridCol w="1308100"/>
              </a:tblGrid>
              <a:tr h="192788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الحجم الابتدائي لمحلول</a:t>
                      </a: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NaOH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بالسحاحة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الحجم </a:t>
                      </a:r>
                      <a:r>
                        <a:rPr lang="ar-SA" sz="2000" b="1" dirty="0" err="1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النھائي</a:t>
                      </a:r>
                      <a:r>
                        <a:rPr lang="ar-SA" sz="2000" b="1" dirty="0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 لمحلول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NaOH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SA" sz="2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بالسحاحة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حجم</a:t>
                      </a: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NaOH</a:t>
                      </a: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اللازم للمعايرة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imesNewRomanPS-BoldMT"/>
                          <a:ea typeface="Times New Roman"/>
                          <a:cs typeface="TimesNewRomanPS-BoldMT"/>
                        </a:rPr>
                        <a:t>متوسط حجم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TimesNewRomanPS-BoldMT"/>
                        </a:rPr>
                        <a:t>  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  <a:cs typeface="TimesNewRomanPS-BoldMT"/>
                        </a:rPr>
                        <a:t>NaOH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654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0" y="3189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6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51720" y="2492896"/>
            <a:ext cx="5436096" cy="1887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3600" b="1" dirty="0" smtClean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حساب تركيز</a:t>
            </a:r>
            <a:r>
              <a:rPr lang="ar-SA" sz="3600" dirty="0" smtClean="0">
                <a:solidFill>
                  <a:srgbClr val="FF0000"/>
                </a:solidFill>
                <a:effectLst/>
                <a:latin typeface="Calibri"/>
                <a:ea typeface="TimesNewRomanPSMT"/>
                <a:cs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/>
                <a:ea typeface="TimesNewRomanPSMT"/>
                <a:cs typeface="Arial"/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/>
                <a:ea typeface="TimesNewRomanPSMT"/>
                <a:cs typeface="Arial"/>
              </a:rPr>
              <a:t>HCl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/>
                <a:ea typeface="TimesNewRomanPSMT"/>
                <a:cs typeface="Arial"/>
              </a:rPr>
              <a:t>)</a:t>
            </a:r>
            <a:r>
              <a:rPr lang="ar-SA" sz="3600" b="1" dirty="0" smtClean="0">
                <a:solidFill>
                  <a:srgbClr val="FF0000"/>
                </a:solidFill>
                <a:effectLst/>
                <a:latin typeface="Calibri"/>
                <a:ea typeface="Times New Roman"/>
                <a:cs typeface="Times New Roman"/>
              </a:rPr>
              <a:t> المجهول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:</a:t>
            </a:r>
            <a:endParaRPr lang="en-US" sz="2400" dirty="0" smtClean="0">
              <a:solidFill>
                <a:srgbClr val="FF0000"/>
              </a:solidFill>
              <a:effectLst/>
              <a:latin typeface="Calibri"/>
              <a:ea typeface="Times New Roman"/>
              <a:cs typeface="Arial"/>
            </a:endParaRPr>
          </a:p>
          <a:p>
            <a:pPr marL="228600" algn="l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(M.V)</a:t>
            </a:r>
            <a:r>
              <a:rPr lang="en-US" sz="3600" baseline="-25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acid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=(M′.V′)</a:t>
            </a:r>
            <a:r>
              <a:rPr lang="en-US" sz="3600" baseline="-25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base</a:t>
            </a:r>
            <a:endParaRPr lang="en-US" sz="2400" dirty="0" smtClean="0">
              <a:solidFill>
                <a:srgbClr val="FF0000"/>
              </a:solidFill>
              <a:effectLst/>
              <a:latin typeface="Calibri"/>
              <a:ea typeface="Times New Roman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sz="1600" dirty="0">
                <a:latin typeface="Calibri"/>
                <a:ea typeface="Times New Roman"/>
              </a:rPr>
              <a:t> </a:t>
            </a:r>
            <a:endParaRPr lang="en-US" sz="1200" dirty="0">
              <a:effectLst/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91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المدرس المساعد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rgbClr val="FF0000"/>
                </a:solidFill>
              </a:rPr>
              <a:t>اسراء ناجي كاظم 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81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366</Words>
  <Application>Microsoft Office PowerPoint</Application>
  <PresentationFormat>عرض على الشاشة (3:4)‏</PresentationFormat>
  <Paragraphs>50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ملتقى</vt:lpstr>
      <vt:lpstr>التجربة الثانية</vt:lpstr>
      <vt:lpstr>هدف التجربة </vt:lpstr>
      <vt:lpstr>الأدوات والمواد المستخدمة</vt:lpstr>
      <vt:lpstr>خطوات التجربة</vt:lpstr>
      <vt:lpstr>عرض تقديمي في PowerPoint</vt:lpstr>
      <vt:lpstr>عرض تقديمي في PowerPoint</vt:lpstr>
      <vt:lpstr>النتائج والحسابات النتائج باستخدام دليل الفينولفثالين</vt:lpstr>
      <vt:lpstr>عرض تقديمي في PowerPoint</vt:lpstr>
      <vt:lpstr>المدرس المساعد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التجربة الثانية</dc:title>
  <dc:creator>Maher</dc:creator>
  <cp:lastModifiedBy>Maher</cp:lastModifiedBy>
  <cp:revision>2</cp:revision>
  <dcterms:created xsi:type="dcterms:W3CDTF">2019-10-04T14:14:52Z</dcterms:created>
  <dcterms:modified xsi:type="dcterms:W3CDTF">2019-10-04T14:34:43Z</dcterms:modified>
</cp:coreProperties>
</file>