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C44D39F-2A8F-4303-A972-282E04389D76}" type="datetimeFigureOut">
              <a:rPr lang="ar-IQ" smtClean="0"/>
              <a:t>06/02/1441</a:t>
            </a:fld>
            <a:endParaRPr lang="ar-IQ"/>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ar-IQ"/>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1B9BCD5-2B9B-463D-A191-ECF6F710D2F8}" type="slidenum">
              <a:rPr lang="ar-IQ" smtClean="0"/>
              <a:t>‹#›</a:t>
            </a:fld>
            <a:endParaRPr lang="ar-IQ"/>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C44D39F-2A8F-4303-A972-282E04389D76}" type="datetimeFigureOut">
              <a:rPr lang="ar-IQ" smtClean="0"/>
              <a:t>06/02/1441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C44D39F-2A8F-4303-A972-282E04389D76}" type="datetimeFigureOut">
              <a:rPr lang="ar-IQ" smtClean="0"/>
              <a:t>06/02/1441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C44D39F-2A8F-4303-A972-282E04389D76}" type="datetimeFigureOut">
              <a:rPr lang="ar-IQ" smtClean="0"/>
              <a:t>06/02/1441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C44D39F-2A8F-4303-A972-282E04389D76}" type="datetimeFigureOut">
              <a:rPr lang="ar-IQ" smtClean="0"/>
              <a:t>06/02/1441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C44D39F-2A8F-4303-A972-282E04389D76}" type="datetimeFigureOut">
              <a:rPr lang="ar-IQ" smtClean="0"/>
              <a:t>06/02/1441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1B9BCD5-2B9B-463D-A191-ECF6F710D2F8}" type="slidenum">
              <a:rPr lang="ar-IQ" smtClean="0"/>
              <a:t>‹#›</a:t>
            </a:fld>
            <a:endParaRPr lang="ar-IQ"/>
          </a:p>
        </p:txBody>
      </p:sp>
      <p:sp>
        <p:nvSpPr>
          <p:cNvPr id="9" name="Content Placeholder 8"/>
          <p:cNvSpPr>
            <a:spLocks noGrp="1"/>
          </p:cNvSpPr>
          <p:nvPr>
            <p:ph sz="quarter" idx="13"/>
          </p:nvPr>
        </p:nvSpPr>
        <p:spPr>
          <a:xfrm>
            <a:off x="841248"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EC44D39F-2A8F-4303-A972-282E04389D76}" type="datetimeFigureOut">
              <a:rPr lang="ar-IQ" smtClean="0"/>
              <a:t>06/02/1441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1B9BCD5-2B9B-463D-A191-ECF6F710D2F8}" type="slidenum">
              <a:rPr lang="ar-IQ" smtClean="0"/>
              <a:t>‹#›</a:t>
            </a:fld>
            <a:endParaRPr lang="ar-IQ"/>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C44D39F-2A8F-4303-A972-282E04389D76}" type="datetimeFigureOut">
              <a:rPr lang="ar-IQ" smtClean="0"/>
              <a:t>06/02/1441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4D39F-2A8F-4303-A972-282E04389D76}" type="datetimeFigureOut">
              <a:rPr lang="ar-IQ" smtClean="0"/>
              <a:t>06/02/1441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C44D39F-2A8F-4303-A972-282E04389D76}" type="datetimeFigureOut">
              <a:rPr lang="ar-IQ" smtClean="0"/>
              <a:t>06/02/1441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C44D39F-2A8F-4303-A972-282E04389D76}" type="datetimeFigureOut">
              <a:rPr lang="ar-IQ" smtClean="0"/>
              <a:t>06/02/1441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1B9BCD5-2B9B-463D-A191-ECF6F710D2F8}"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EC44D39F-2A8F-4303-A972-282E04389D76}" type="datetimeFigureOut">
              <a:rPr lang="ar-IQ" smtClean="0"/>
              <a:t>06/02/1441</a:t>
            </a:fld>
            <a:endParaRPr lang="ar-IQ"/>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ar-IQ"/>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1B9BCD5-2B9B-463D-A191-ECF6F710D2F8}"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التجربة الخامسة </a:t>
            </a:r>
            <a:endParaRPr lang="ar-IQ" dirty="0"/>
          </a:p>
        </p:txBody>
      </p:sp>
      <p:sp>
        <p:nvSpPr>
          <p:cNvPr id="3" name="عنوان فرعي 2"/>
          <p:cNvSpPr>
            <a:spLocks noGrp="1"/>
          </p:cNvSpPr>
          <p:nvPr>
            <p:ph type="subTitle" idx="1"/>
          </p:nvPr>
        </p:nvSpPr>
        <p:spPr/>
        <p:txBody>
          <a:bodyPr>
            <a:normAutofit lnSpcReduction="10000"/>
          </a:bodyPr>
          <a:lstStyle/>
          <a:p>
            <a:r>
              <a:rPr lang="ar-IQ" sz="6600" b="1" dirty="0" smtClean="0"/>
              <a:t>الصابون </a:t>
            </a:r>
            <a:endParaRPr lang="ar-IQ" sz="6600" b="1" dirty="0"/>
          </a:p>
        </p:txBody>
      </p:sp>
    </p:spTree>
    <p:extLst>
      <p:ext uri="{BB962C8B-B14F-4D97-AF65-F5344CB8AC3E}">
        <p14:creationId xmlns:p14="http://schemas.microsoft.com/office/powerpoint/2010/main" val="3108344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99592" y="1155204"/>
            <a:ext cx="7344816" cy="3757247"/>
          </a:xfrm>
          <a:prstGeom prst="rect">
            <a:avLst/>
          </a:prstGeom>
        </p:spPr>
        <p:txBody>
          <a:bodyPr wrap="square">
            <a:spAutoFit/>
          </a:bodyPr>
          <a:lstStyle/>
          <a:p>
            <a:pPr marL="228600" lvl="0" indent="-228600" algn="just" defTabSz="457200">
              <a:lnSpc>
                <a:spcPct val="107000"/>
              </a:lnSpc>
              <a:spcBef>
                <a:spcPct val="20000"/>
              </a:spcBef>
              <a:spcAft>
                <a:spcPts val="800"/>
              </a:spcAft>
              <a:buClr>
                <a:srgbClr val="A63212"/>
              </a:buClr>
              <a:buSzPct val="95000"/>
              <a:buFont typeface="Rage Italic" pitchFamily="66" charset="0"/>
              <a:buChar char="0"/>
            </a:pPr>
            <a:r>
              <a:rPr lang="ar-IQ" sz="2400" dirty="0">
                <a:solidFill>
                  <a:prstClr val="black">
                    <a:lumMod val="75000"/>
                    <a:lumOff val="25000"/>
                  </a:prstClr>
                </a:solidFill>
                <a:latin typeface="Calibri"/>
                <a:ea typeface="Calibri"/>
                <a:cs typeface="Simplified Arabic"/>
              </a:rPr>
              <a:t>5-برد المزيج الى درجة حرارة 20 مئوي باستخدام حمام مائي بارد ثم اضف الى المزيج 300 مل من محلول كلوريد الصوديوم المشبع لترسيب الصابون.</a:t>
            </a:r>
            <a:endParaRPr lang="en-US" sz="1600" dirty="0">
              <a:solidFill>
                <a:prstClr val="black">
                  <a:lumMod val="75000"/>
                  <a:lumOff val="25000"/>
                </a:prstClr>
              </a:solidFill>
              <a:latin typeface="Calibri"/>
              <a:ea typeface="Calibri"/>
              <a:cs typeface="Arial"/>
            </a:endParaRPr>
          </a:p>
          <a:p>
            <a:pPr marL="228600" lvl="0" indent="-228600" algn="just" defTabSz="457200">
              <a:lnSpc>
                <a:spcPct val="107000"/>
              </a:lnSpc>
              <a:spcBef>
                <a:spcPct val="20000"/>
              </a:spcBef>
              <a:spcAft>
                <a:spcPts val="800"/>
              </a:spcAft>
              <a:buClr>
                <a:srgbClr val="A63212"/>
              </a:buClr>
              <a:buSzPct val="95000"/>
              <a:buFont typeface="Rage Italic" pitchFamily="66" charset="0"/>
              <a:buChar char="0"/>
            </a:pPr>
            <a:r>
              <a:rPr lang="ar-IQ" sz="2400" dirty="0">
                <a:solidFill>
                  <a:prstClr val="black">
                    <a:lumMod val="75000"/>
                    <a:lumOff val="25000"/>
                  </a:prstClr>
                </a:solidFill>
                <a:latin typeface="Calibri"/>
                <a:ea typeface="Calibri"/>
                <a:cs typeface="Simplified Arabic"/>
              </a:rPr>
              <a:t>6-استمر بالتحريك حتى تلاحظ بان كثافة المحلول قد زادت وتكون الصابون.</a:t>
            </a:r>
            <a:endParaRPr lang="en-US" sz="1600" dirty="0">
              <a:solidFill>
                <a:prstClr val="black">
                  <a:lumMod val="75000"/>
                  <a:lumOff val="25000"/>
                </a:prstClr>
              </a:solidFill>
              <a:latin typeface="Calibri"/>
              <a:ea typeface="Calibri"/>
              <a:cs typeface="Arial"/>
            </a:endParaRPr>
          </a:p>
          <a:p>
            <a:pPr marL="228600" lvl="0" indent="-228600" algn="just" defTabSz="457200">
              <a:lnSpc>
                <a:spcPct val="107000"/>
              </a:lnSpc>
              <a:spcBef>
                <a:spcPct val="20000"/>
              </a:spcBef>
              <a:spcAft>
                <a:spcPts val="800"/>
              </a:spcAft>
              <a:buClr>
                <a:srgbClr val="A63212"/>
              </a:buClr>
              <a:buSzPct val="95000"/>
              <a:buFont typeface="Rage Italic" pitchFamily="66" charset="0"/>
              <a:buChar char="0"/>
            </a:pPr>
            <a:r>
              <a:rPr lang="ar-IQ" sz="2400" dirty="0">
                <a:solidFill>
                  <a:prstClr val="black">
                    <a:lumMod val="75000"/>
                    <a:lumOff val="25000"/>
                  </a:prstClr>
                </a:solidFill>
                <a:latin typeface="Calibri"/>
                <a:ea typeface="Calibri"/>
                <a:cs typeface="Simplified Arabic"/>
              </a:rPr>
              <a:t>7-اضف 5 قطرات من العطور مع التحريك الجيد ثم رشح المحلول والراسب المتكون لديك هو الصابون. </a:t>
            </a:r>
            <a:endParaRPr lang="en-US" sz="1600" dirty="0">
              <a:solidFill>
                <a:prstClr val="black">
                  <a:lumMod val="75000"/>
                  <a:lumOff val="25000"/>
                </a:prstClr>
              </a:solidFill>
              <a:latin typeface="Calibri"/>
              <a:ea typeface="Calibri"/>
              <a:cs typeface="Arial"/>
            </a:endParaRPr>
          </a:p>
          <a:p>
            <a:pPr marL="228600" lvl="0" indent="-228600" defTabSz="457200">
              <a:spcBef>
                <a:spcPct val="20000"/>
              </a:spcBef>
              <a:buClr>
                <a:srgbClr val="A63212"/>
              </a:buClr>
              <a:buSzPct val="95000"/>
              <a:buFont typeface="Rage Italic" pitchFamily="66" charset="0"/>
              <a:buChar char="0"/>
            </a:pPr>
            <a:endParaRPr lang="ar-IQ" sz="2400" dirty="0">
              <a:solidFill>
                <a:prstClr val="black">
                  <a:lumMod val="75000"/>
                  <a:lumOff val="25000"/>
                </a:prstClr>
              </a:solidFill>
            </a:endParaRPr>
          </a:p>
        </p:txBody>
      </p:sp>
    </p:spTree>
    <p:extLst>
      <p:ext uri="{BB962C8B-B14F-4D97-AF65-F5344CB8AC3E}">
        <p14:creationId xmlns:p14="http://schemas.microsoft.com/office/powerpoint/2010/main" val="427556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6000" b="1" dirty="0" smtClean="0">
                <a:solidFill>
                  <a:schemeClr val="tx2">
                    <a:lumMod val="50000"/>
                    <a:lumOff val="50000"/>
                  </a:schemeClr>
                </a:solidFill>
              </a:rPr>
              <a:t>الحسابات</a:t>
            </a:r>
            <a:r>
              <a:rPr lang="ar-IQ" dirty="0" smtClean="0"/>
              <a:t> </a:t>
            </a:r>
            <a:endParaRPr lang="ar-IQ" dirty="0"/>
          </a:p>
        </p:txBody>
      </p:sp>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p:txBody>
              <a:bodyPr/>
              <a:lstStyle/>
              <a:p>
                <a:pPr algn="ctr">
                  <a:lnSpc>
                    <a:spcPct val="107000"/>
                  </a:lnSpc>
                  <a:spcAft>
                    <a:spcPts val="800"/>
                  </a:spcAft>
                </a:pPr>
                <a:r>
                  <a:rPr lang="ar-SA" sz="3200" b="1" dirty="0">
                    <a:latin typeface="Calibri"/>
                    <a:ea typeface="Times New Roman"/>
                    <a:cs typeface="Simplified Arabic"/>
                  </a:rPr>
                  <a:t>النسبة المئوية للصابون النقي</a:t>
                </a:r>
                <a:endParaRPr lang="en-US" sz="2000" b="1" dirty="0">
                  <a:effectLst/>
                  <a:latin typeface="Calibri"/>
                  <a:ea typeface="Calibri"/>
                  <a:cs typeface="Arial"/>
                </a:endParaRPr>
              </a:p>
              <a:p>
                <a:pPr algn="ctr">
                  <a:lnSpc>
                    <a:spcPct val="107000"/>
                  </a:lnSpc>
                  <a:spcAft>
                    <a:spcPts val="800"/>
                  </a:spcAft>
                </a:pPr>
                <a14:m>
                  <m:oMath xmlns:m="http://schemas.openxmlformats.org/officeDocument/2006/math">
                    <m:r>
                      <a:rPr lang="en-US" sz="3600" b="1">
                        <a:effectLst/>
                        <a:latin typeface="Cambria Math"/>
                        <a:ea typeface="Calibri"/>
                        <a:cs typeface="Simplified Arabic"/>
                      </a:rPr>
                      <m:t>%</m:t>
                    </m:r>
                    <m:r>
                      <a:rPr lang="en-US" sz="3600" b="1" i="1">
                        <a:effectLst/>
                        <a:latin typeface="Cambria Math"/>
                        <a:ea typeface="Calibri"/>
                        <a:cs typeface="Simplified Arabic"/>
                      </a:rPr>
                      <m:t>𝑺𝒐𝒂𝒑</m:t>
                    </m:r>
                    <m:r>
                      <a:rPr lang="en-US" sz="3600" b="1" i="1">
                        <a:effectLst/>
                        <a:latin typeface="Cambria Math"/>
                        <a:ea typeface="Calibri"/>
                        <a:cs typeface="Simplified Arabic"/>
                      </a:rPr>
                      <m:t>=</m:t>
                    </m:r>
                    <m:f>
                      <m:fPr>
                        <m:ctrlPr>
                          <a:rPr lang="en-US" sz="3600" b="1" i="1">
                            <a:effectLst/>
                            <a:latin typeface="Cambria Math"/>
                            <a:ea typeface="Calibri"/>
                            <a:cs typeface="Simplified Arabic"/>
                          </a:rPr>
                        </m:ctrlPr>
                      </m:fPr>
                      <m:num>
                        <m:r>
                          <a:rPr lang="en-US" sz="3600" b="1" i="1">
                            <a:effectLst/>
                            <a:latin typeface="Cambria Math"/>
                            <a:ea typeface="Calibri"/>
                            <a:cs typeface="Simplified Arabic"/>
                          </a:rPr>
                          <m:t>𝒑𝒂𝒓𝒕</m:t>
                        </m:r>
                      </m:num>
                      <m:den>
                        <m:r>
                          <a:rPr lang="en-US" sz="3600" b="1" i="1">
                            <a:effectLst/>
                            <a:latin typeface="Cambria Math"/>
                            <a:ea typeface="Calibri"/>
                            <a:cs typeface="Simplified Arabic"/>
                          </a:rPr>
                          <m:t>𝒘𝒉𝒐𝒍𝒆</m:t>
                        </m:r>
                      </m:den>
                    </m:f>
                    <m:r>
                      <a:rPr lang="en-US" sz="3600" b="1" i="1">
                        <a:effectLst/>
                        <a:latin typeface="Cambria Math"/>
                        <a:ea typeface="Calibri"/>
                        <a:cs typeface="Simplified Arabic"/>
                      </a:rPr>
                      <m:t>×</m:t>
                    </m:r>
                    <m:r>
                      <a:rPr lang="en-US" sz="3600" b="1" i="1">
                        <a:effectLst/>
                        <a:latin typeface="Cambria Math"/>
                        <a:ea typeface="Calibri"/>
                        <a:cs typeface="Simplified Arabic"/>
                      </a:rPr>
                      <m:t>𝟏𝟎𝟎</m:t>
                    </m:r>
                  </m:oMath>
                </a14:m>
                <a:endParaRPr lang="en-US" sz="2000" b="1" dirty="0">
                  <a:effectLst/>
                  <a:latin typeface="Calibri"/>
                  <a:ea typeface="Calibri"/>
                  <a:cs typeface="Arial"/>
                </a:endParaRPr>
              </a:p>
              <a:p>
                <a:pPr algn="ctr"/>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t="-924"/>
                </a:stretch>
              </a:blipFill>
            </p:spPr>
            <p:txBody>
              <a:bodyPr/>
              <a:lstStyle/>
              <a:p>
                <a:r>
                  <a:rPr lang="ar-IQ">
                    <a:noFill/>
                  </a:rPr>
                  <a:t> </a:t>
                </a:r>
              </a:p>
            </p:txBody>
          </p:sp>
        </mc:Fallback>
      </mc:AlternateContent>
    </p:spTree>
    <p:extLst>
      <p:ext uri="{BB962C8B-B14F-4D97-AF65-F5344CB8AC3E}">
        <p14:creationId xmlns:p14="http://schemas.microsoft.com/office/powerpoint/2010/main" val="85761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المدرس المساعد </a:t>
            </a:r>
            <a:endParaRPr lang="ar-IQ" dirty="0"/>
          </a:p>
        </p:txBody>
      </p:sp>
      <p:sp>
        <p:nvSpPr>
          <p:cNvPr id="3" name="عنصر نائب للمحتوى 2"/>
          <p:cNvSpPr>
            <a:spLocks noGrp="1"/>
          </p:cNvSpPr>
          <p:nvPr>
            <p:ph idx="1"/>
          </p:nvPr>
        </p:nvSpPr>
        <p:spPr/>
        <p:txBody>
          <a:bodyPr/>
          <a:lstStyle/>
          <a:p>
            <a:pPr algn="ctr"/>
            <a:endParaRPr lang="ar-IQ" dirty="0" smtClean="0">
              <a:solidFill>
                <a:srgbClr val="002060"/>
              </a:solidFill>
            </a:endParaRPr>
          </a:p>
          <a:p>
            <a:pPr algn="ctr"/>
            <a:endParaRPr lang="ar-IQ" dirty="0">
              <a:solidFill>
                <a:srgbClr val="002060"/>
              </a:solidFill>
            </a:endParaRPr>
          </a:p>
          <a:p>
            <a:pPr marL="0" indent="0" algn="ctr">
              <a:buNone/>
            </a:pPr>
            <a:r>
              <a:rPr lang="ar-IQ" sz="6000" b="1" dirty="0" smtClean="0">
                <a:solidFill>
                  <a:srgbClr val="002060"/>
                </a:solidFill>
              </a:rPr>
              <a:t>اسراء ناجي كاظم </a:t>
            </a:r>
            <a:endParaRPr lang="ar-IQ" sz="6000" b="1" dirty="0">
              <a:solidFill>
                <a:srgbClr val="002060"/>
              </a:solidFill>
            </a:endParaRPr>
          </a:p>
        </p:txBody>
      </p:sp>
    </p:spTree>
    <p:extLst>
      <p:ext uri="{BB962C8B-B14F-4D97-AF65-F5344CB8AC3E}">
        <p14:creationId xmlns:p14="http://schemas.microsoft.com/office/powerpoint/2010/main" val="79952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ما هو الصابون </a:t>
            </a:r>
            <a:endParaRPr lang="ar-IQ" dirty="0"/>
          </a:p>
        </p:txBody>
      </p:sp>
      <p:sp>
        <p:nvSpPr>
          <p:cNvPr id="3" name="عنصر نائب للمحتوى 2"/>
          <p:cNvSpPr>
            <a:spLocks noGrp="1"/>
          </p:cNvSpPr>
          <p:nvPr>
            <p:ph idx="1"/>
          </p:nvPr>
        </p:nvSpPr>
        <p:spPr/>
        <p:txBody>
          <a:bodyPr>
            <a:normAutofit/>
          </a:bodyPr>
          <a:lstStyle/>
          <a:p>
            <a:pPr marL="0" indent="0" algn="just">
              <a:buNone/>
            </a:pPr>
            <a:r>
              <a:rPr lang="ar-IQ" sz="3600" b="1" dirty="0">
                <a:solidFill>
                  <a:schemeClr val="accent4">
                    <a:lumMod val="75000"/>
                  </a:schemeClr>
                </a:solidFill>
                <a:ea typeface="Calibri"/>
                <a:cs typeface="Simplified Arabic"/>
              </a:rPr>
              <a:t>صابون هو ملح الصوديوم أو ملح البوتاسيوم لسلسلة طويلة من الأحماض الدهنية. الأحماض الدهنية عادة ما تحتوي على 12 إلى 18 ذرة كربون. مصدر الأحماض الدهنية إما من الدهون الحيوانية أو النباتية التي هي </a:t>
            </a:r>
            <a:r>
              <a:rPr lang="ar-IQ" sz="3600" b="1" dirty="0" err="1">
                <a:solidFill>
                  <a:schemeClr val="accent4">
                    <a:lumMod val="75000"/>
                  </a:schemeClr>
                </a:solidFill>
                <a:ea typeface="Calibri"/>
                <a:cs typeface="Simplified Arabic"/>
              </a:rPr>
              <a:t>استرات</a:t>
            </a:r>
            <a:r>
              <a:rPr lang="ar-IQ" sz="3600" b="1" dirty="0">
                <a:solidFill>
                  <a:schemeClr val="accent4">
                    <a:lumMod val="75000"/>
                  </a:schemeClr>
                </a:solidFill>
                <a:ea typeface="Calibri"/>
                <a:cs typeface="Simplified Arabic"/>
              </a:rPr>
              <a:t> الأحماض الكربوكسيلية. كيميائيا، وتسمى هذه الدهون والزيوت بالدهون الثلاثية.</a:t>
            </a:r>
            <a:endParaRPr lang="ar-IQ" sz="3600" b="1" dirty="0">
              <a:solidFill>
                <a:schemeClr val="accent4">
                  <a:lumMod val="75000"/>
                </a:schemeClr>
              </a:solidFill>
            </a:endParaRPr>
          </a:p>
        </p:txBody>
      </p:sp>
    </p:spTree>
    <p:extLst>
      <p:ext uri="{BB962C8B-B14F-4D97-AF65-F5344CB8AC3E}">
        <p14:creationId xmlns:p14="http://schemas.microsoft.com/office/powerpoint/2010/main" val="277986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71600" y="1213008"/>
            <a:ext cx="7704855" cy="3416320"/>
          </a:xfrm>
          <a:prstGeom prst="rect">
            <a:avLst/>
          </a:prstGeom>
        </p:spPr>
        <p:txBody>
          <a:bodyPr wrap="square">
            <a:spAutoFit/>
          </a:bodyPr>
          <a:lstStyle/>
          <a:p>
            <a:r>
              <a:rPr lang="ar-IQ" sz="3600" b="1" dirty="0" smtClean="0">
                <a:effectLst/>
                <a:ea typeface="Calibri"/>
                <a:cs typeface="Simplified Arabic"/>
              </a:rPr>
              <a:t>يتكون الصابون الصلب عادة من أملاح الصوديوم للأحماض الدهنية، في حين تتكون الصابون السائل من أملاح البوتاسيوم للأحماض الدهنية. الصابون مثل يتكون من نهاية غير القطبية (السلسلة الهيدروكربونية من الأحماض الدهنية) ونهاية القطبية (على </a:t>
            </a:r>
            <a:r>
              <a:rPr lang="ar-IQ" sz="3600" b="1" dirty="0" err="1" smtClean="0">
                <a:effectLst/>
                <a:ea typeface="Calibri"/>
                <a:cs typeface="Simplified Arabic"/>
              </a:rPr>
              <a:t>الكربوكسيل</a:t>
            </a:r>
            <a:r>
              <a:rPr lang="ar-IQ" sz="3600" b="1" dirty="0" smtClean="0">
                <a:effectLst/>
                <a:ea typeface="Calibri"/>
                <a:cs typeface="Simplified Arabic"/>
              </a:rPr>
              <a:t> الأيونية). </a:t>
            </a:r>
            <a:endParaRPr lang="ar-IQ" sz="3600" b="1" dirty="0"/>
          </a:p>
        </p:txBody>
      </p:sp>
    </p:spTree>
    <p:extLst>
      <p:ext uri="{BB962C8B-B14F-4D97-AF65-F5344CB8AC3E}">
        <p14:creationId xmlns:p14="http://schemas.microsoft.com/office/powerpoint/2010/main" val="319856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1196752"/>
            <a:ext cx="7038528" cy="3539430"/>
          </a:xfrm>
          <a:prstGeom prst="rect">
            <a:avLst/>
          </a:prstGeom>
        </p:spPr>
        <p:txBody>
          <a:bodyPr wrap="square">
            <a:spAutoFit/>
          </a:bodyPr>
          <a:lstStyle/>
          <a:p>
            <a:pPr algn="just"/>
            <a:r>
              <a:rPr lang="ar-IQ" sz="3200" b="1" dirty="0" smtClean="0">
                <a:effectLst/>
                <a:ea typeface="Calibri"/>
                <a:cs typeface="Simplified Arabic"/>
              </a:rPr>
              <a:t>ولأن "النظير يذوب النظير فان النهاية غير القطبية (</a:t>
            </a:r>
            <a:r>
              <a:rPr lang="en-US" sz="3200" b="1" dirty="0" smtClean="0">
                <a:solidFill>
                  <a:srgbClr val="000000"/>
                </a:solidFill>
                <a:effectLst/>
                <a:latin typeface="Times New Roman"/>
                <a:ea typeface="Calibri"/>
              </a:rPr>
              <a:t>hydrophobic</a:t>
            </a:r>
            <a:r>
              <a:rPr lang="en-US" sz="3200" b="1" dirty="0" smtClean="0">
                <a:effectLst/>
                <a:latin typeface="Simplified Arabic"/>
                <a:ea typeface="Calibri"/>
              </a:rPr>
              <a:t> </a:t>
            </a:r>
            <a:r>
              <a:rPr lang="ar-IQ" sz="3200" b="1" dirty="0" smtClean="0">
                <a:effectLst/>
                <a:latin typeface="Simplified Arabic"/>
                <a:ea typeface="Calibri"/>
              </a:rPr>
              <a:t>أو الجزء الكاره للماء) لجزيء الصابون يمكن أن يذوب الأوساخ الدهنية، ونهاية القطبية أو الأيونية (</a:t>
            </a:r>
            <a:r>
              <a:rPr lang="en-US" sz="3200" b="1" dirty="0" smtClean="0">
                <a:effectLst/>
                <a:latin typeface="Times New Roman"/>
                <a:ea typeface="Calibri"/>
              </a:rPr>
              <a:t>hydrophilic</a:t>
            </a:r>
            <a:r>
              <a:rPr lang="ar-IQ" sz="3200" b="1" dirty="0" smtClean="0">
                <a:effectLst/>
                <a:ea typeface="Calibri"/>
                <a:cs typeface="Simplified Arabic"/>
              </a:rPr>
              <a:t> أو الجزء المحب للماء) لجزيء الصابون ينجذب إلى جزيئات الماء وبالتالي، سيتم تنظيف الأوساخ من على السطح وتبقى معلقة في الماء. </a:t>
            </a:r>
            <a:endParaRPr lang="ar-IQ" sz="3200" b="1" dirty="0"/>
          </a:p>
        </p:txBody>
      </p:sp>
    </p:spTree>
    <p:extLst>
      <p:ext uri="{BB962C8B-B14F-4D97-AF65-F5344CB8AC3E}">
        <p14:creationId xmlns:p14="http://schemas.microsoft.com/office/powerpoint/2010/main" val="164157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5400" b="1" dirty="0" smtClean="0">
                <a:solidFill>
                  <a:srgbClr val="FF0000"/>
                </a:solidFill>
              </a:rPr>
              <a:t>معامل الاستحلاب </a:t>
            </a:r>
            <a:endParaRPr lang="ar-IQ" sz="5400" b="1" dirty="0">
              <a:solidFill>
                <a:srgbClr val="FF0000"/>
              </a:solidFill>
            </a:endParaRPr>
          </a:p>
        </p:txBody>
      </p:sp>
      <p:sp>
        <p:nvSpPr>
          <p:cNvPr id="3" name="عنصر نائب للمحتوى 2"/>
          <p:cNvSpPr>
            <a:spLocks noGrp="1"/>
          </p:cNvSpPr>
          <p:nvPr>
            <p:ph idx="1"/>
          </p:nvPr>
        </p:nvSpPr>
        <p:spPr/>
        <p:txBody>
          <a:bodyPr/>
          <a:lstStyle/>
          <a:p>
            <a:pPr algn="just">
              <a:lnSpc>
                <a:spcPct val="107000"/>
              </a:lnSpc>
              <a:spcAft>
                <a:spcPts val="800"/>
              </a:spcAft>
            </a:pPr>
            <a:r>
              <a:rPr lang="ar-IQ" b="1" dirty="0">
                <a:solidFill>
                  <a:schemeClr val="bg1">
                    <a:lumMod val="50000"/>
                  </a:schemeClr>
                </a:solidFill>
                <a:latin typeface="Calibri"/>
                <a:ea typeface="Calibri"/>
                <a:cs typeface="Simplified Arabic"/>
              </a:rPr>
              <a:t>وهي مادة تستخدم لتفريق السائل (جزيئات الزيت) في شكل الجسيمات العالقة أو قطرات في سائل آخر (جزيئات الماء</a:t>
            </a:r>
            <a:r>
              <a:rPr lang="ar-IQ" b="1" dirty="0" smtClean="0">
                <a:solidFill>
                  <a:schemeClr val="bg1">
                    <a:lumMod val="50000"/>
                  </a:schemeClr>
                </a:solidFill>
                <a:latin typeface="Calibri"/>
                <a:ea typeface="Calibri"/>
                <a:cs typeface="Simplified Arabic"/>
              </a:rPr>
              <a:t>) والصابون هنا يعمل كعامل استحلاب. </a:t>
            </a:r>
            <a:r>
              <a:rPr lang="ar-IQ" b="1" dirty="0">
                <a:solidFill>
                  <a:schemeClr val="bg1">
                    <a:lumMod val="50000"/>
                  </a:schemeClr>
                </a:solidFill>
                <a:latin typeface="Calibri"/>
                <a:ea typeface="Calibri"/>
                <a:cs typeface="Simplified Arabic"/>
              </a:rPr>
              <a:t>معاملة الدهون أو الزيوت مع القواعد القوية مثل الغسول (هيدروكسيد الصوديوم) أو البوتاس (</a:t>
            </a:r>
            <a:r>
              <a:rPr lang="en-US" b="1" dirty="0">
                <a:solidFill>
                  <a:schemeClr val="bg1">
                    <a:lumMod val="50000"/>
                  </a:schemeClr>
                </a:solidFill>
                <a:latin typeface="Simplified Arabic"/>
                <a:ea typeface="Calibri"/>
                <a:cs typeface="Arial"/>
              </a:rPr>
              <a:t>KOH</a:t>
            </a:r>
            <a:r>
              <a:rPr lang="ar-IQ" b="1" dirty="0">
                <a:solidFill>
                  <a:schemeClr val="bg1">
                    <a:lumMod val="50000"/>
                  </a:schemeClr>
                </a:solidFill>
                <a:latin typeface="Calibri"/>
                <a:ea typeface="Calibri"/>
                <a:cs typeface="Simplified Arabic"/>
              </a:rPr>
              <a:t>) يسبب الخضوع لعملية التحلل (</a:t>
            </a:r>
            <a:r>
              <a:rPr lang="ar-IQ" b="1" dirty="0" err="1">
                <a:solidFill>
                  <a:schemeClr val="bg1">
                    <a:lumMod val="50000"/>
                  </a:schemeClr>
                </a:solidFill>
                <a:latin typeface="Calibri"/>
                <a:ea typeface="Calibri"/>
                <a:cs typeface="Simplified Arabic"/>
              </a:rPr>
              <a:t>التصوبن</a:t>
            </a:r>
            <a:r>
              <a:rPr lang="ar-IQ" b="1" dirty="0">
                <a:solidFill>
                  <a:schemeClr val="bg1">
                    <a:lumMod val="50000"/>
                  </a:schemeClr>
                </a:solidFill>
                <a:latin typeface="Calibri"/>
                <a:ea typeface="Calibri"/>
                <a:cs typeface="Simplified Arabic"/>
              </a:rPr>
              <a:t>) لتكوين  </a:t>
            </a:r>
            <a:r>
              <a:rPr lang="en-US" b="1" dirty="0">
                <a:solidFill>
                  <a:schemeClr val="bg1">
                    <a:lumMod val="50000"/>
                  </a:schemeClr>
                </a:solidFill>
                <a:latin typeface="Times New Roman"/>
                <a:ea typeface="Calibri"/>
                <a:cs typeface="Arial"/>
              </a:rPr>
              <a:t>glycerol</a:t>
            </a:r>
            <a:r>
              <a:rPr lang="en-US" b="1" dirty="0">
                <a:solidFill>
                  <a:schemeClr val="bg1">
                    <a:lumMod val="50000"/>
                  </a:schemeClr>
                </a:solidFill>
                <a:latin typeface="Simplified Arabic"/>
                <a:ea typeface="Calibri"/>
                <a:cs typeface="Arial"/>
              </a:rPr>
              <a:t> </a:t>
            </a:r>
            <a:r>
              <a:rPr lang="ar-IQ" b="1" dirty="0">
                <a:solidFill>
                  <a:schemeClr val="bg1">
                    <a:lumMod val="50000"/>
                  </a:schemeClr>
                </a:solidFill>
                <a:latin typeface="Calibri"/>
                <a:ea typeface="Calibri"/>
                <a:cs typeface="Simplified Arabic"/>
              </a:rPr>
              <a:t>وملح الحامض الشحمي طويل السلسلة (الصابون). الدهون والزيوت الأكثر شيوعا في تحضير الصابون هي شحم الخنزير والشحم الحيواني من مصادر حيوانية وجوز الهند والنخيل وزيت الزيتون من المصادر النباتية.</a:t>
            </a:r>
            <a:endParaRPr lang="en-US" sz="1600" b="1" dirty="0">
              <a:solidFill>
                <a:schemeClr val="bg1">
                  <a:lumMod val="50000"/>
                </a:schemeClr>
              </a:solidFill>
              <a:latin typeface="Calibri"/>
              <a:ea typeface="Calibri"/>
              <a:cs typeface="Arial"/>
            </a:endParaRPr>
          </a:p>
          <a:p>
            <a:endParaRPr lang="ar-IQ" dirty="0"/>
          </a:p>
        </p:txBody>
      </p:sp>
    </p:spTree>
    <p:extLst>
      <p:ext uri="{BB962C8B-B14F-4D97-AF65-F5344CB8AC3E}">
        <p14:creationId xmlns:p14="http://schemas.microsoft.com/office/powerpoint/2010/main" val="10320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ipid bilayer"/>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620688"/>
            <a:ext cx="6696744" cy="5251475"/>
          </a:xfrm>
          <a:prstGeom prst="rect">
            <a:avLst/>
          </a:prstGeom>
          <a:noFill/>
          <a:extLst/>
        </p:spPr>
      </p:pic>
    </p:spTree>
    <p:extLst>
      <p:ext uri="{BB962C8B-B14F-4D97-AF65-F5344CB8AC3E}">
        <p14:creationId xmlns:p14="http://schemas.microsoft.com/office/powerpoint/2010/main" val="427829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611560" y="188640"/>
            <a:ext cx="7776864" cy="5453017"/>
          </a:xfrm>
          <a:prstGeom prst="rect">
            <a:avLst/>
          </a:prstGeom>
        </p:spPr>
      </p:pic>
    </p:spTree>
    <p:extLst>
      <p:ext uri="{BB962C8B-B14F-4D97-AF65-F5344CB8AC3E}">
        <p14:creationId xmlns:p14="http://schemas.microsoft.com/office/powerpoint/2010/main" val="292948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ملاحظة مهمة </a:t>
            </a:r>
            <a:endParaRPr lang="ar-IQ" dirty="0"/>
          </a:p>
        </p:txBody>
      </p:sp>
      <p:sp>
        <p:nvSpPr>
          <p:cNvPr id="3" name="عنصر نائب للمحتوى 2"/>
          <p:cNvSpPr>
            <a:spLocks noGrp="1"/>
          </p:cNvSpPr>
          <p:nvPr>
            <p:ph idx="1"/>
          </p:nvPr>
        </p:nvSpPr>
        <p:spPr/>
        <p:txBody>
          <a:bodyPr/>
          <a:lstStyle/>
          <a:p>
            <a:pPr algn="just">
              <a:lnSpc>
                <a:spcPct val="107000"/>
              </a:lnSpc>
              <a:spcAft>
                <a:spcPts val="800"/>
              </a:spcAft>
            </a:pPr>
            <a:r>
              <a:rPr lang="ar-SA" sz="3200" b="1" dirty="0">
                <a:latin typeface="Calibri"/>
                <a:ea typeface="Calibri"/>
                <a:cs typeface="Simplified Arabic"/>
              </a:rPr>
              <a:t>اذا كان </a:t>
            </a:r>
            <a:r>
              <a:rPr lang="ar-IQ" sz="3200" b="1" dirty="0">
                <a:latin typeface="Calibri"/>
                <a:ea typeface="Calibri"/>
                <a:cs typeface="Simplified Arabic"/>
              </a:rPr>
              <a:t>الحامض الشحمي يحتوي على 12 إلى 18 ذرة كربون ومشبع فالأستر يكون صلب في درجة حرارة الغرفة ويصنف كشحم أما إذا </a:t>
            </a:r>
            <a:r>
              <a:rPr lang="ar-SA" sz="3200" b="1" dirty="0">
                <a:latin typeface="Calibri"/>
                <a:ea typeface="Calibri"/>
                <a:cs typeface="Simplified Arabic"/>
              </a:rPr>
              <a:t>كان </a:t>
            </a:r>
            <a:r>
              <a:rPr lang="ar-IQ" sz="3200" b="1" dirty="0">
                <a:latin typeface="Calibri"/>
                <a:ea typeface="Calibri"/>
                <a:cs typeface="Simplified Arabic"/>
              </a:rPr>
              <a:t>الحامض الشحمي يحتوي على 12 إلى 18 ذرة كربون وغير مشبع (أي يحتوي على أصرة مزدوجة واحدة أو أكثر) فالأستر يكون سائلا في درجة حرارة الغرفة ويصنف كزيت. </a:t>
            </a:r>
            <a:endParaRPr lang="en-US" sz="2000" b="1" dirty="0">
              <a:latin typeface="Calibri"/>
              <a:ea typeface="Calibri"/>
              <a:cs typeface="Arial"/>
            </a:endParaRPr>
          </a:p>
          <a:p>
            <a:endParaRPr lang="ar-IQ" dirty="0"/>
          </a:p>
        </p:txBody>
      </p:sp>
    </p:spTree>
    <p:extLst>
      <p:ext uri="{BB962C8B-B14F-4D97-AF65-F5344CB8AC3E}">
        <p14:creationId xmlns:p14="http://schemas.microsoft.com/office/powerpoint/2010/main" val="352754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طريقة العمل </a:t>
            </a:r>
            <a:endParaRPr lang="ar-IQ" dirty="0"/>
          </a:p>
        </p:txBody>
      </p:sp>
      <p:sp>
        <p:nvSpPr>
          <p:cNvPr id="3" name="عنصر نائب للمحتوى 2"/>
          <p:cNvSpPr>
            <a:spLocks noGrp="1"/>
          </p:cNvSpPr>
          <p:nvPr>
            <p:ph idx="1"/>
          </p:nvPr>
        </p:nvSpPr>
        <p:spPr/>
        <p:txBody>
          <a:bodyPr>
            <a:normAutofit/>
          </a:bodyPr>
          <a:lstStyle/>
          <a:p>
            <a:pPr algn="just">
              <a:lnSpc>
                <a:spcPct val="107000"/>
              </a:lnSpc>
              <a:spcAft>
                <a:spcPts val="800"/>
              </a:spcAft>
            </a:pPr>
            <a:r>
              <a:rPr lang="ar-IQ" dirty="0">
                <a:latin typeface="Calibri"/>
                <a:ea typeface="Calibri"/>
                <a:cs typeface="Simplified Arabic"/>
              </a:rPr>
              <a:t>1-ضع 46 مل من الزيت في بيكر سعة 500 مل.</a:t>
            </a:r>
            <a:endParaRPr lang="en-US" sz="1600" dirty="0">
              <a:latin typeface="Calibri"/>
              <a:ea typeface="Calibri"/>
              <a:cs typeface="Arial"/>
            </a:endParaRPr>
          </a:p>
          <a:p>
            <a:pPr algn="just">
              <a:lnSpc>
                <a:spcPct val="107000"/>
              </a:lnSpc>
              <a:spcAft>
                <a:spcPts val="800"/>
              </a:spcAft>
            </a:pPr>
            <a:r>
              <a:rPr lang="ar-IQ" dirty="0">
                <a:latin typeface="Calibri"/>
                <a:ea typeface="Calibri"/>
                <a:cs typeface="Simplified Arabic"/>
              </a:rPr>
              <a:t>2-اضف 20 مل من </a:t>
            </a:r>
            <a:r>
              <a:rPr lang="en-US" dirty="0">
                <a:latin typeface="Simplified Arabic"/>
                <a:ea typeface="Calibri"/>
                <a:cs typeface="Arial"/>
              </a:rPr>
              <a:t>Ethanol</a:t>
            </a:r>
            <a:r>
              <a:rPr lang="ar-IQ" dirty="0">
                <a:latin typeface="Calibri"/>
                <a:ea typeface="Calibri"/>
                <a:cs typeface="Simplified Arabic"/>
              </a:rPr>
              <a:t> الى الزيت.</a:t>
            </a:r>
            <a:endParaRPr lang="en-US" sz="1600" dirty="0">
              <a:latin typeface="Calibri"/>
              <a:ea typeface="Calibri"/>
              <a:cs typeface="Arial"/>
            </a:endParaRPr>
          </a:p>
          <a:p>
            <a:pPr algn="just">
              <a:lnSpc>
                <a:spcPct val="107000"/>
              </a:lnSpc>
              <a:spcAft>
                <a:spcPts val="800"/>
              </a:spcAft>
            </a:pPr>
            <a:r>
              <a:rPr lang="ar-IQ" dirty="0">
                <a:latin typeface="Calibri"/>
                <a:ea typeface="Calibri"/>
                <a:cs typeface="Simplified Arabic"/>
              </a:rPr>
              <a:t>3-اضف مع التحريك باستخدام محرك زجاجي الى المزيج 40 مل من محلول هيدروكسيد الصوديوم تركيزه 25%.</a:t>
            </a:r>
            <a:endParaRPr lang="en-US" sz="1600" dirty="0">
              <a:latin typeface="Calibri"/>
              <a:ea typeface="Calibri"/>
              <a:cs typeface="Arial"/>
            </a:endParaRPr>
          </a:p>
          <a:p>
            <a:pPr algn="just">
              <a:lnSpc>
                <a:spcPct val="107000"/>
              </a:lnSpc>
              <a:spcAft>
                <a:spcPts val="800"/>
              </a:spcAft>
            </a:pPr>
            <a:r>
              <a:rPr lang="ar-IQ" dirty="0">
                <a:latin typeface="Calibri"/>
                <a:ea typeface="Calibri"/>
                <a:cs typeface="Simplified Arabic"/>
              </a:rPr>
              <a:t>4-سخن المزيج في حمام مائي لمدة 30 دقيقة.</a:t>
            </a:r>
            <a:endParaRPr lang="en-US" sz="1600" dirty="0">
              <a:latin typeface="Calibri"/>
              <a:ea typeface="Calibri"/>
              <a:cs typeface="Arial"/>
            </a:endParaRPr>
          </a:p>
          <a:p>
            <a:endParaRPr lang="ar-IQ" dirty="0"/>
          </a:p>
        </p:txBody>
      </p:sp>
    </p:spTree>
    <p:extLst>
      <p:ext uri="{BB962C8B-B14F-4D97-AF65-F5344CB8AC3E}">
        <p14:creationId xmlns:p14="http://schemas.microsoft.com/office/powerpoint/2010/main" val="20977452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TM01790492[[fn=دفتر رسومات]]</Template>
  <TotalTime>16</TotalTime>
  <Words>416</Words>
  <Application>Microsoft Office PowerPoint</Application>
  <PresentationFormat>عرض على الشاشة (3:4)‏</PresentationFormat>
  <Paragraphs>25</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Sketchbook</vt:lpstr>
      <vt:lpstr>التجربة الخامسة </vt:lpstr>
      <vt:lpstr>ما هو الصابون </vt:lpstr>
      <vt:lpstr>عرض تقديمي في PowerPoint</vt:lpstr>
      <vt:lpstr>عرض تقديمي في PowerPoint</vt:lpstr>
      <vt:lpstr>معامل الاستحلاب </vt:lpstr>
      <vt:lpstr>عرض تقديمي في PowerPoint</vt:lpstr>
      <vt:lpstr>عرض تقديمي في PowerPoint</vt:lpstr>
      <vt:lpstr>ملاحظة مهمة </vt:lpstr>
      <vt:lpstr>طريقة العمل </vt:lpstr>
      <vt:lpstr>عرض تقديمي في PowerPoint</vt:lpstr>
      <vt:lpstr>الحسابات </vt:lpstr>
      <vt:lpstr>المدرس المساعد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التجربة الخامسة</dc:title>
  <dc:creator>Maher</dc:creator>
  <cp:lastModifiedBy>Maher</cp:lastModifiedBy>
  <cp:revision>2</cp:revision>
  <dcterms:created xsi:type="dcterms:W3CDTF">2019-10-05T13:37:05Z</dcterms:created>
  <dcterms:modified xsi:type="dcterms:W3CDTF">2019-10-05T13:53:56Z</dcterms:modified>
</cp:coreProperties>
</file>