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9" r:id="rId4"/>
    <p:sldId id="261" r:id="rId5"/>
    <p:sldId id="262" r:id="rId6"/>
    <p:sldId id="263" r:id="rId7"/>
    <p:sldId id="264" r:id="rId8"/>
    <p:sldId id="265" r:id="rId9"/>
    <p:sldId id="266" r:id="rId10"/>
    <p:sldId id="260" r:id="rId11"/>
    <p:sldId id="258" r:id="rId1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5" d="100"/>
          <a:sy n="65" d="100"/>
        </p:scale>
        <p:origin x="-149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1"/>
      </p:bgRef>
    </p:bg>
    <p:spTree>
      <p:nvGrpSpPr>
        <p:cNvPr id="1" name=""/>
        <p:cNvGrpSpPr/>
        <p:nvPr/>
      </p:nvGrpSpPr>
      <p:grpSpPr>
        <a:xfrm>
          <a:off x="0" y="0"/>
          <a:ext cx="0" cy="0"/>
          <a:chOff x="0" y="0"/>
          <a:chExt cx="0" cy="0"/>
        </a:xfrm>
      </p:grpSpPr>
      <p:sp>
        <p:nvSpPr>
          <p:cNvPr id="8" name="مستطيل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رابط مستقيم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عنوان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ar-SA" smtClean="0"/>
              <a:t>انقر لتحرير نمط العنوان الرئيسي</a:t>
            </a:r>
            <a:endParaRPr kumimoji="0" lang="en-US"/>
          </a:p>
        </p:txBody>
      </p:sp>
      <p:sp>
        <p:nvSpPr>
          <p:cNvPr id="25" name="عنوان فرعي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31" name="عنصر نائب للتاريخ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B879C28-C92A-48EC-BF18-339B2A1E055F}" type="datetimeFigureOut">
              <a:rPr lang="ar-IQ" smtClean="0"/>
              <a:t>05/02/1441</a:t>
            </a:fld>
            <a:endParaRPr lang="ar-IQ"/>
          </a:p>
        </p:txBody>
      </p:sp>
      <p:sp>
        <p:nvSpPr>
          <p:cNvPr id="18" name="عنصر نائب للتذييل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ar-IQ"/>
          </a:p>
        </p:txBody>
      </p:sp>
      <p:sp>
        <p:nvSpPr>
          <p:cNvPr id="29" name="عنصر نائب لرقم الشريحة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200BE5FF-965A-4C4B-9D00-D6DD754B60DC}"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79C28-C92A-48EC-BF18-339B2A1E055F}" type="datetimeFigureOut">
              <a:rPr lang="ar-IQ" smtClean="0"/>
              <a:t>05/02/1441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200BE5FF-965A-4C4B-9D00-D6DD754B60DC}"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274955"/>
            <a:ext cx="1524000" cy="5851525"/>
          </a:xfrm>
        </p:spPr>
        <p:txBody>
          <a:bodyPr vert="eaVert" ancho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2"/>
            <a:ext cx="60198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4242816" y="6557946"/>
            <a:ext cx="2002464" cy="226902"/>
          </a:xfrm>
        </p:spPr>
        <p:txBody>
          <a:bodyPr/>
          <a:lstStyle>
            <a:extLst/>
          </a:lstStyle>
          <a:p>
            <a:fld id="{1B879C28-C92A-48EC-BF18-339B2A1E055F}" type="datetimeFigureOut">
              <a:rPr lang="ar-IQ" smtClean="0"/>
              <a:t>05/02/1441</a:t>
            </a:fld>
            <a:endParaRPr lang="ar-IQ"/>
          </a:p>
        </p:txBody>
      </p:sp>
      <p:sp>
        <p:nvSpPr>
          <p:cNvPr id="5" name="عنصر نائب للتذييل 4"/>
          <p:cNvSpPr>
            <a:spLocks noGrp="1"/>
          </p:cNvSpPr>
          <p:nvPr>
            <p:ph type="ftr" sz="quarter" idx="11"/>
          </p:nvPr>
        </p:nvSpPr>
        <p:spPr>
          <a:xfrm>
            <a:off x="457200" y="6556248"/>
            <a:ext cx="3657600" cy="228600"/>
          </a:xfrm>
        </p:spPr>
        <p:txBody>
          <a:bodyPr/>
          <a:lstStyle>
            <a:extLst/>
          </a:lstStyle>
          <a:p>
            <a:endParaRPr lang="ar-IQ"/>
          </a:p>
        </p:txBody>
      </p:sp>
      <p:sp>
        <p:nvSpPr>
          <p:cNvPr id="6" name="عنصر نائب لرقم الشريحة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200BE5FF-965A-4C4B-9D00-D6DD754B60DC}"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79C28-C92A-48EC-BF18-339B2A1E055F}" type="datetimeFigureOut">
              <a:rPr lang="ar-IQ" smtClean="0"/>
              <a:t>05/02/1441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200BE5FF-965A-4C4B-9D00-D6DD754B60DC}"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1">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B879C28-C92A-48EC-BF18-339B2A1E055F}" type="datetimeFigureOut">
              <a:rPr lang="ar-IQ" smtClean="0"/>
              <a:t>05/02/1441</a:t>
            </a:fld>
            <a:endParaRPr lang="ar-IQ"/>
          </a:p>
        </p:txBody>
      </p:sp>
      <p:sp>
        <p:nvSpPr>
          <p:cNvPr id="5" name="عنصر نائب للتذييل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ar-IQ"/>
          </a:p>
        </p:txBody>
      </p:sp>
      <p:sp>
        <p:nvSpPr>
          <p:cNvPr id="6" name="عنصر نائب لرقم الشريحة 5"/>
          <p:cNvSpPr>
            <a:spLocks noGrp="1"/>
          </p:cNvSpPr>
          <p:nvPr>
            <p:ph type="sldNum" sz="quarter" idx="12"/>
          </p:nvPr>
        </p:nvSpPr>
        <p:spPr>
          <a:xfrm>
            <a:off x="6733952" y="6555112"/>
            <a:ext cx="588336" cy="228600"/>
          </a:xfrm>
        </p:spPr>
        <p:txBody>
          <a:bodyPr/>
          <a:lstStyle>
            <a:extLst/>
          </a:lstStyle>
          <a:p>
            <a:fld id="{200BE5FF-965A-4C4B-9D00-D6DD754B60DC}"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79C28-C92A-48EC-BF18-339B2A1E055F}" type="datetimeFigureOut">
              <a:rPr lang="ar-IQ" smtClean="0"/>
              <a:t>05/02/1441</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200BE5FF-965A-4C4B-9D00-D6DD754B60DC}"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nchor="b"/>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B879C28-C92A-48EC-BF18-339B2A1E055F}" type="datetimeFigureOut">
              <a:rPr lang="ar-IQ" smtClean="0"/>
              <a:t>05/02/1441</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9" name="عنصر نائب لرقم الشريحة 8"/>
          <p:cNvSpPr>
            <a:spLocks noGrp="1"/>
          </p:cNvSpPr>
          <p:nvPr>
            <p:ph type="sldNum" sz="quarter" idx="12"/>
          </p:nvPr>
        </p:nvSpPr>
        <p:spPr/>
        <p:txBody>
          <a:bodyPr/>
          <a:lstStyle>
            <a:extLst/>
          </a:lstStyle>
          <a:p>
            <a:fld id="{200BE5FF-965A-4C4B-9D00-D6DD754B60DC}"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1B879C28-C92A-48EC-BF18-339B2A1E055F}" type="datetimeFigureOut">
              <a:rPr lang="ar-IQ" smtClean="0"/>
              <a:t>05/02/1441</a:t>
            </a:fld>
            <a:endParaRPr lang="ar-IQ"/>
          </a:p>
        </p:txBody>
      </p:sp>
      <p:sp>
        <p:nvSpPr>
          <p:cNvPr id="4" name="عنصر نائب للتذييل 3"/>
          <p:cNvSpPr>
            <a:spLocks noGrp="1"/>
          </p:cNvSpPr>
          <p:nvPr>
            <p:ph type="ftr" sz="quarter" idx="11"/>
          </p:nvPr>
        </p:nvSpPr>
        <p:spPr/>
        <p:txBody>
          <a:bodyPr/>
          <a:lstStyle>
            <a:extLst/>
          </a:lstStyle>
          <a:p>
            <a:endParaRPr lang="ar-IQ"/>
          </a:p>
        </p:txBody>
      </p:sp>
      <p:sp>
        <p:nvSpPr>
          <p:cNvPr id="5" name="عنصر نائب لرقم الشريحة 4"/>
          <p:cNvSpPr>
            <a:spLocks noGrp="1"/>
          </p:cNvSpPr>
          <p:nvPr>
            <p:ph type="sldNum" sz="quarter" idx="12"/>
          </p:nvPr>
        </p:nvSpPr>
        <p:spPr/>
        <p:txBody>
          <a:bodyPr/>
          <a:lstStyle>
            <a:extLst/>
          </a:lstStyle>
          <a:p>
            <a:fld id="{200BE5FF-965A-4C4B-9D00-D6DD754B60DC}"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lvl1pPr>
              <a:defRPr>
                <a:solidFill>
                  <a:schemeClr val="tx2"/>
                </a:solidFill>
              </a:defRPr>
            </a:lvl1pPr>
            <a:extLst/>
          </a:lstStyle>
          <a:p>
            <a:fld id="{1B879C28-C92A-48EC-BF18-339B2A1E055F}" type="datetimeFigureOut">
              <a:rPr lang="ar-IQ" smtClean="0"/>
              <a:t>05/02/1441</a:t>
            </a:fld>
            <a:endParaRPr lang="ar-IQ"/>
          </a:p>
        </p:txBody>
      </p:sp>
      <p:sp>
        <p:nvSpPr>
          <p:cNvPr id="3" name="عنصر نائب للتذييل 2"/>
          <p:cNvSpPr>
            <a:spLocks noGrp="1"/>
          </p:cNvSpPr>
          <p:nvPr>
            <p:ph type="ftr" sz="quarter" idx="11"/>
          </p:nvPr>
        </p:nvSpPr>
        <p:spPr/>
        <p:txBody>
          <a:bodyPr/>
          <a:lstStyle>
            <a:lvl1pPr>
              <a:defRPr>
                <a:solidFill>
                  <a:schemeClr val="tx2"/>
                </a:solidFill>
              </a:defRPr>
            </a:lvl1pPr>
            <a:extLst/>
          </a:lstStyle>
          <a:p>
            <a:endParaRPr lang="ar-IQ"/>
          </a:p>
        </p:txBody>
      </p:sp>
      <p:sp>
        <p:nvSpPr>
          <p:cNvPr id="4" name="عنصر نائب لرقم الشريحة 3"/>
          <p:cNvSpPr>
            <a:spLocks noGrp="1"/>
          </p:cNvSpPr>
          <p:nvPr>
            <p:ph type="sldNum" sz="quarter" idx="12"/>
          </p:nvPr>
        </p:nvSpPr>
        <p:spPr/>
        <p:txBody>
          <a:bodyPr/>
          <a:lstStyle>
            <a:extLst/>
          </a:lstStyle>
          <a:p>
            <a:fld id="{200BE5FF-965A-4C4B-9D00-D6DD754B60DC}"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79C28-C92A-48EC-BF18-339B2A1E055F}" type="datetimeFigureOut">
              <a:rPr lang="ar-IQ" smtClean="0"/>
              <a:t>05/02/1441</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200BE5FF-965A-4C4B-9D00-D6DD754B60DC}"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2"/>
      </p:bgRef>
    </p:bg>
    <p:spTree>
      <p:nvGrpSpPr>
        <p:cNvPr id="1" name=""/>
        <p:cNvGrpSpPr/>
        <p:nvPr/>
      </p:nvGrpSpPr>
      <p:grpSpPr>
        <a:xfrm>
          <a:off x="0" y="0"/>
          <a:ext cx="0" cy="0"/>
          <a:chOff x="0" y="0"/>
          <a:chExt cx="0" cy="0"/>
        </a:xfrm>
      </p:grpSpPr>
      <p:sp>
        <p:nvSpPr>
          <p:cNvPr id="8" name="مستطيل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مستطيل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عنوان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ar-SA" smtClean="0"/>
              <a:t>انقر لتحرير نمط العنوان الرئيسي</a:t>
            </a:r>
            <a:endParaRPr kumimoji="0" lang="en-US" dirty="0"/>
          </a:p>
        </p:txBody>
      </p:sp>
      <p:sp>
        <p:nvSpPr>
          <p:cNvPr id="4" name="عنصر نائب للنص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extLst/>
          </a:lstStyle>
          <a:p>
            <a:fld id="{1B879C28-C92A-48EC-BF18-339B2A1E055F}" type="datetimeFigureOut">
              <a:rPr lang="ar-IQ" smtClean="0"/>
              <a:t>05/02/1441</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200BE5FF-965A-4C4B-9D00-D6DD754B60DC}" type="slidenum">
              <a:rPr lang="ar-IQ" smtClean="0"/>
              <a:t>‹#›</a:t>
            </a:fld>
            <a:endParaRPr lang="ar-IQ"/>
          </a:p>
        </p:txBody>
      </p:sp>
      <p:sp>
        <p:nvSpPr>
          <p:cNvPr id="10" name="عنصر نائب للصورة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ar-SA" smtClean="0"/>
              <a:t>انقر فوق الأيقونة لإضافة صورة</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مستطيل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عنصر نائب للعنوان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ar-SA" smtClean="0"/>
              <a:t>انقر لتحرير نمط العنوان الرئيسي</a:t>
            </a:r>
            <a:endParaRPr kumimoji="0" lang="en-US"/>
          </a:p>
        </p:txBody>
      </p:sp>
      <p:sp>
        <p:nvSpPr>
          <p:cNvPr id="31" name="عنصر نائب للنص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7" name="عنصر نائب للتاريخ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B879C28-C92A-48EC-BF18-339B2A1E055F}" type="datetimeFigureOut">
              <a:rPr lang="ar-IQ" smtClean="0"/>
              <a:t>05/02/1441</a:t>
            </a:fld>
            <a:endParaRPr lang="ar-IQ"/>
          </a:p>
        </p:txBody>
      </p:sp>
      <p:sp>
        <p:nvSpPr>
          <p:cNvPr id="4" name="عنصر نائب للتذييل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ar-IQ"/>
          </a:p>
        </p:txBody>
      </p:sp>
      <p:sp>
        <p:nvSpPr>
          <p:cNvPr id="16" name="عنصر نائب لرقم الشريحة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200BE5FF-965A-4C4B-9D00-D6DD754B60DC}"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r" rtl="1"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r" rtl="1"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r" rtl="1"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r" rtl="1"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r" rtl="1"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r" rtl="1"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r" rtl="1"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r" rtl="1"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r" rtl="1"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366868" y="533400"/>
            <a:ext cx="5105400" cy="2031504"/>
          </a:xfrm>
        </p:spPr>
        <p:txBody>
          <a:bodyPr/>
          <a:lstStyle/>
          <a:p>
            <a:r>
              <a:rPr lang="ar-IQ" dirty="0" smtClean="0"/>
              <a:t>التجربة الرابعة </a:t>
            </a:r>
            <a:endParaRPr lang="ar-IQ" dirty="0"/>
          </a:p>
        </p:txBody>
      </p:sp>
      <p:sp>
        <p:nvSpPr>
          <p:cNvPr id="3" name="عنوان فرعي 2"/>
          <p:cNvSpPr>
            <a:spLocks noGrp="1"/>
          </p:cNvSpPr>
          <p:nvPr>
            <p:ph type="subTitle" idx="1"/>
          </p:nvPr>
        </p:nvSpPr>
        <p:spPr/>
        <p:txBody>
          <a:bodyPr>
            <a:normAutofit lnSpcReduction="10000"/>
          </a:bodyPr>
          <a:lstStyle/>
          <a:p>
            <a:pPr algn="ctr">
              <a:lnSpc>
                <a:spcPct val="107000"/>
              </a:lnSpc>
              <a:spcAft>
                <a:spcPts val="800"/>
              </a:spcAft>
            </a:pPr>
            <a:r>
              <a:rPr lang="ar-SA" sz="3200" dirty="0">
                <a:solidFill>
                  <a:srgbClr val="FFFF00"/>
                </a:solidFill>
                <a:latin typeface="Calibri"/>
                <a:ea typeface="Calibri"/>
                <a:cs typeface="Simplified Arabic"/>
              </a:rPr>
              <a:t>طريقة استخلاص المواد الكيمياوية المذابة (الاستخلاص)</a:t>
            </a:r>
            <a:endParaRPr lang="en-US" sz="1800" dirty="0">
              <a:solidFill>
                <a:srgbClr val="FFFF00"/>
              </a:solidFill>
              <a:latin typeface="Calibri"/>
              <a:ea typeface="Calibri"/>
              <a:cs typeface="Arial"/>
            </a:endParaRPr>
          </a:p>
          <a:p>
            <a:endParaRPr lang="ar-IQ" dirty="0"/>
          </a:p>
        </p:txBody>
      </p:sp>
    </p:spTree>
    <p:extLst>
      <p:ext uri="{BB962C8B-B14F-4D97-AF65-F5344CB8AC3E}">
        <p14:creationId xmlns:p14="http://schemas.microsoft.com/office/powerpoint/2010/main" val="40852323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988765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extLst>
      <p:ext uri="{BB962C8B-B14F-4D97-AF65-F5344CB8AC3E}">
        <p14:creationId xmlns:p14="http://schemas.microsoft.com/office/powerpoint/2010/main" val="3644553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000" dirty="0">
                <a:ea typeface="Calibri"/>
                <a:cs typeface="Simplified Arabic"/>
              </a:rPr>
              <a:t>استخراج الكافيين من الشاي</a:t>
            </a:r>
            <a:endParaRPr lang="ar-IQ" dirty="0"/>
          </a:p>
        </p:txBody>
      </p:sp>
      <p:sp>
        <p:nvSpPr>
          <p:cNvPr id="3" name="عنصر نائب للمحتوى 2"/>
          <p:cNvSpPr>
            <a:spLocks noGrp="1"/>
          </p:cNvSpPr>
          <p:nvPr>
            <p:ph idx="1"/>
          </p:nvPr>
        </p:nvSpPr>
        <p:spPr/>
        <p:txBody>
          <a:bodyPr/>
          <a:lstStyle/>
          <a:p>
            <a:pPr marL="0" indent="0" algn="just">
              <a:buNone/>
            </a:pPr>
            <a:r>
              <a:rPr lang="ar-SA" sz="2800" b="1" dirty="0">
                <a:solidFill>
                  <a:schemeClr val="tx2">
                    <a:lumMod val="60000"/>
                    <a:lumOff val="40000"/>
                  </a:schemeClr>
                </a:solidFill>
                <a:ea typeface="Calibri"/>
                <a:cs typeface="Simplified Arabic"/>
              </a:rPr>
              <a:t>أن الشاي والقهوة من المشروبات شعبية منذ عدة قرون، وذلك لأنها تحتوي على مادة الكافيين المنبهة. أنه يحفز عملية التنفس، والقلب، والجهاز العصبي المركزي، ومدر للبول (يعزز التبول). ويمكن أن يسبب العصبية والأرق، ومثل العديد من الأدوية، يمكن أن يسبب الإدمان، مما يجعل من الصعب تقليل الجرعة اليومية. وان شارب القهوة الذي يستهلك أربعة فناجين من القهوة يوميا يمكن أن يصاب بالصداع، والأرق، وحتى الغثيان إذا قلل منها.</a:t>
            </a:r>
            <a:endParaRPr lang="ar-IQ" b="1" dirty="0">
              <a:solidFill>
                <a:schemeClr val="tx2">
                  <a:lumMod val="60000"/>
                  <a:lumOff val="40000"/>
                </a:schemeClr>
              </a:solidFill>
            </a:endParaRPr>
          </a:p>
        </p:txBody>
      </p:sp>
    </p:spTree>
    <p:extLst>
      <p:ext uri="{BB962C8B-B14F-4D97-AF65-F5344CB8AC3E}">
        <p14:creationId xmlns:p14="http://schemas.microsoft.com/office/powerpoint/2010/main" val="28332850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899592" y="548680"/>
            <a:ext cx="6408712" cy="6026458"/>
          </a:xfrm>
          <a:prstGeom prst="rect">
            <a:avLst/>
          </a:prstGeom>
        </p:spPr>
        <p:txBody>
          <a:bodyPr wrap="square">
            <a:spAutoFit/>
          </a:bodyPr>
          <a:lstStyle/>
          <a:p>
            <a:pPr algn="just">
              <a:lnSpc>
                <a:spcPct val="107000"/>
              </a:lnSpc>
              <a:spcAft>
                <a:spcPts val="800"/>
              </a:spcAft>
            </a:pPr>
            <a:r>
              <a:rPr lang="ar-SA" sz="2400" b="1" dirty="0" smtClean="0">
                <a:effectLst/>
                <a:ea typeface="Calibri"/>
                <a:cs typeface="Simplified Arabic"/>
              </a:rPr>
              <a:t>. </a:t>
            </a:r>
            <a:r>
              <a:rPr lang="ar-SA" sz="2400" b="1" dirty="0" smtClean="0">
                <a:effectLst/>
                <a:latin typeface="Arial" pitchFamily="34" charset="0"/>
                <a:ea typeface="Calibri"/>
                <a:cs typeface="Arial" pitchFamily="34" charset="0"/>
              </a:rPr>
              <a:t>قد يكون الكافيين المخدر الأكثر تعاطيا في العالم ففي اليوم الواحد الشخص العادي قد يستهلك دون قصد ما يصل إلى غرام من هذه المادة. أن ذوبانية الكافيين في الماء هو 2.2 ملغ / مل عند 25 درجة مئوية، 180 ملغ / مل في 80 ° </a:t>
            </a:r>
            <a:r>
              <a:rPr lang="en-US" sz="2000" b="1" dirty="0" smtClean="0">
                <a:effectLst/>
                <a:latin typeface="Arial" pitchFamily="34" charset="0"/>
                <a:ea typeface="Calibri"/>
                <a:cs typeface="Arial" pitchFamily="34" charset="0"/>
              </a:rPr>
              <a:t>C</a:t>
            </a:r>
            <a:r>
              <a:rPr lang="ar-SA" sz="2000" b="1" dirty="0" smtClean="0">
                <a:effectLst/>
                <a:latin typeface="Arial" pitchFamily="34" charset="0"/>
                <a:ea typeface="Calibri"/>
                <a:cs typeface="Arial" pitchFamily="34" charset="0"/>
              </a:rPr>
              <a:t>، و670 ملغ / </a:t>
            </a:r>
            <a:r>
              <a:rPr lang="ar-SA" sz="2400" b="1" dirty="0" smtClean="0">
                <a:effectLst/>
                <a:latin typeface="Arial" pitchFamily="34" charset="0"/>
                <a:ea typeface="Calibri"/>
                <a:cs typeface="Arial" pitchFamily="34" charset="0"/>
              </a:rPr>
              <a:t>مل في 100 ° </a:t>
            </a:r>
            <a:r>
              <a:rPr lang="en-US" sz="2400" b="1" dirty="0" smtClean="0">
                <a:effectLst/>
                <a:latin typeface="Arial" pitchFamily="34" charset="0"/>
                <a:ea typeface="Calibri"/>
                <a:cs typeface="Arial" pitchFamily="34" charset="0"/>
              </a:rPr>
              <a:t>C</a:t>
            </a:r>
            <a:r>
              <a:rPr lang="ar-SA" sz="2400" b="1" dirty="0" smtClean="0">
                <a:effectLst/>
                <a:latin typeface="Arial" pitchFamily="34" charset="0"/>
                <a:ea typeface="Calibri"/>
                <a:cs typeface="Arial" pitchFamily="34" charset="0"/>
              </a:rPr>
              <a:t>. وهو قابل للذوبان تماما في ثنائي </a:t>
            </a:r>
            <a:r>
              <a:rPr lang="ar-SA" sz="2400" b="1" dirty="0" err="1" smtClean="0">
                <a:effectLst/>
                <a:latin typeface="Arial" pitchFamily="34" charset="0"/>
                <a:ea typeface="Calibri"/>
                <a:cs typeface="Arial" pitchFamily="34" charset="0"/>
              </a:rPr>
              <a:t>كلورو</a:t>
            </a:r>
            <a:r>
              <a:rPr lang="ar-SA" sz="2400" b="1" dirty="0" smtClean="0">
                <a:effectLst/>
                <a:latin typeface="Arial" pitchFamily="34" charset="0"/>
                <a:ea typeface="Calibri"/>
                <a:cs typeface="Arial" pitchFamily="34" charset="0"/>
              </a:rPr>
              <a:t> ميثان، وهو المذيب المستخدم في هذه التجربة لاستخراج مادة الكافيين من المياه. الكافيين يمكن استخلاصها بسهولة من أكياس الشاي. واحد الإجراءات المستخدمة لصناعة كوب من الشاي هو "نقع" الشاي مع ماء حار جدا لمدة 7 دقائق، مستخرجا معظم الكافيين</a:t>
            </a:r>
            <a:r>
              <a:rPr lang="en-US" sz="2000" b="1" dirty="0" smtClean="0">
                <a:effectLst/>
                <a:latin typeface="Arial" pitchFamily="34" charset="0"/>
                <a:ea typeface="Calibri"/>
                <a:cs typeface="Arial" pitchFamily="34" charset="0"/>
              </a:rPr>
              <a:t>(Caffeine)</a:t>
            </a:r>
            <a:r>
              <a:rPr lang="ar-SA" sz="2000" b="1" dirty="0" smtClean="0">
                <a:effectLst/>
                <a:latin typeface="Arial" pitchFamily="34" charset="0"/>
                <a:ea typeface="Calibri"/>
                <a:cs typeface="Arial" pitchFamily="34" charset="0"/>
              </a:rPr>
              <a:t>.</a:t>
            </a:r>
            <a:r>
              <a:rPr lang="ar-SA" sz="2000" dirty="0" smtClean="0">
                <a:effectLst/>
                <a:latin typeface="Arial" pitchFamily="34" charset="0"/>
                <a:ea typeface="Calibri"/>
                <a:cs typeface="Arial" pitchFamily="34" charset="0"/>
              </a:rPr>
              <a:t> </a:t>
            </a:r>
            <a:r>
              <a:rPr lang="ar-SA" sz="2800" b="1" dirty="0" smtClean="0">
                <a:effectLst/>
                <a:latin typeface="Arial" pitchFamily="34" charset="0"/>
                <a:ea typeface="Calibri"/>
                <a:cs typeface="Arial" pitchFamily="34" charset="0"/>
              </a:rPr>
              <a:t>عندما المحلول المائي البني يستخلص مع ثنائي </a:t>
            </a:r>
            <a:r>
              <a:rPr lang="ar-SA" sz="2800" b="1" dirty="0" err="1" smtClean="0">
                <a:effectLst/>
                <a:latin typeface="Arial" pitchFamily="34" charset="0"/>
                <a:ea typeface="Calibri"/>
                <a:cs typeface="Arial" pitchFamily="34" charset="0"/>
              </a:rPr>
              <a:t>كلورو</a:t>
            </a:r>
            <a:r>
              <a:rPr lang="ar-SA" sz="2800" b="1" dirty="0" smtClean="0">
                <a:effectLst/>
                <a:latin typeface="Arial" pitchFamily="34" charset="0"/>
                <a:ea typeface="Calibri"/>
                <a:cs typeface="Arial" pitchFamily="34" charset="0"/>
              </a:rPr>
              <a:t> ميثان، فان الكافيين يذوب في المذيب العضوي. وبعد تبخر المذيب يترك الكافيين الخام.</a:t>
            </a:r>
            <a:endParaRPr lang="en-US" b="1" dirty="0" smtClean="0">
              <a:effectLst/>
              <a:latin typeface="Arial" pitchFamily="34" charset="0"/>
              <a:ea typeface="Calibri"/>
              <a:cs typeface="Arial" pitchFamily="34" charset="0"/>
            </a:endParaRPr>
          </a:p>
          <a:p>
            <a:pPr algn="just"/>
            <a:r>
              <a:rPr lang="ar-SA" sz="2800" b="1" dirty="0" smtClean="0">
                <a:effectLst/>
                <a:latin typeface="Simplified Arabic"/>
                <a:ea typeface="Calibri"/>
              </a:rPr>
              <a:t> </a:t>
            </a:r>
            <a:endParaRPr lang="ar-IQ" sz="2800" b="1" dirty="0"/>
          </a:p>
        </p:txBody>
      </p:sp>
    </p:spTree>
    <p:extLst>
      <p:ext uri="{BB962C8B-B14F-4D97-AF65-F5344CB8AC3E}">
        <p14:creationId xmlns:p14="http://schemas.microsoft.com/office/powerpoint/2010/main" val="37229366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طريقة العمل </a:t>
            </a:r>
            <a:endParaRPr lang="ar-IQ" dirty="0"/>
          </a:p>
        </p:txBody>
      </p:sp>
      <p:sp>
        <p:nvSpPr>
          <p:cNvPr id="3" name="عنصر نائب للمحتوى 2"/>
          <p:cNvSpPr>
            <a:spLocks noGrp="1"/>
          </p:cNvSpPr>
          <p:nvPr>
            <p:ph idx="1"/>
          </p:nvPr>
        </p:nvSpPr>
        <p:spPr/>
        <p:txBody>
          <a:bodyPr/>
          <a:lstStyle/>
          <a:p>
            <a:endParaRPr lang="ar-IQ" dirty="0" smtClean="0"/>
          </a:p>
          <a:p>
            <a:pPr algn="just">
              <a:lnSpc>
                <a:spcPct val="107000"/>
              </a:lnSpc>
              <a:spcAft>
                <a:spcPts val="800"/>
              </a:spcAft>
            </a:pPr>
            <a:r>
              <a:rPr lang="ar-SA" sz="2800" b="1" dirty="0">
                <a:latin typeface="Calibri"/>
                <a:ea typeface="Calibri"/>
                <a:cs typeface="Simplified Arabic"/>
              </a:rPr>
              <a:t>زن 25 غرام من ورق الشاي في بيكر سعة 400 مل.</a:t>
            </a:r>
            <a:endParaRPr lang="en-US" sz="1800" b="1" dirty="0">
              <a:latin typeface="Calibri"/>
              <a:ea typeface="Calibri"/>
              <a:cs typeface="Arial"/>
            </a:endParaRPr>
          </a:p>
          <a:p>
            <a:pPr algn="just">
              <a:lnSpc>
                <a:spcPct val="107000"/>
              </a:lnSpc>
              <a:spcAft>
                <a:spcPts val="800"/>
              </a:spcAft>
            </a:pPr>
            <a:r>
              <a:rPr lang="ar-SA" sz="2800" b="1" dirty="0">
                <a:latin typeface="Calibri"/>
                <a:ea typeface="Calibri"/>
                <a:cs typeface="Simplified Arabic"/>
              </a:rPr>
              <a:t>2-أضف له 250 مل من الماء الساخن.</a:t>
            </a:r>
            <a:endParaRPr lang="en-US" sz="1800" b="1" dirty="0">
              <a:latin typeface="Calibri"/>
              <a:ea typeface="Calibri"/>
              <a:cs typeface="Arial"/>
            </a:endParaRPr>
          </a:p>
          <a:p>
            <a:pPr algn="just">
              <a:lnSpc>
                <a:spcPct val="107000"/>
              </a:lnSpc>
              <a:spcAft>
                <a:spcPts val="800"/>
              </a:spcAft>
            </a:pPr>
            <a:r>
              <a:rPr lang="ar-SA" sz="2800" b="1" dirty="0">
                <a:latin typeface="Calibri"/>
                <a:ea typeface="Calibri"/>
                <a:cs typeface="Simplified Arabic"/>
              </a:rPr>
              <a:t>3-اغلي المزيج لمدة لا تقل عن 20 دقيقة.</a:t>
            </a:r>
            <a:endParaRPr lang="en-US" sz="1800" b="1" dirty="0">
              <a:latin typeface="Calibri"/>
              <a:ea typeface="Calibri"/>
              <a:cs typeface="Arial"/>
            </a:endParaRPr>
          </a:p>
          <a:p>
            <a:pPr algn="just">
              <a:lnSpc>
                <a:spcPct val="107000"/>
              </a:lnSpc>
              <a:spcAft>
                <a:spcPts val="800"/>
              </a:spcAft>
            </a:pPr>
            <a:r>
              <a:rPr lang="ar-SA" sz="2800" b="1" dirty="0">
                <a:latin typeface="Calibri"/>
                <a:ea typeface="Calibri"/>
                <a:cs typeface="Simplified Arabic"/>
              </a:rPr>
              <a:t>4-رشح المحلول ثم اتركه ليبرد إلى درجة حرارة الغرفة.</a:t>
            </a:r>
            <a:endParaRPr lang="en-US" sz="1800" b="1" dirty="0">
              <a:latin typeface="Calibri"/>
              <a:ea typeface="Calibri"/>
              <a:cs typeface="Arial"/>
            </a:endParaRPr>
          </a:p>
          <a:p>
            <a:pPr algn="just">
              <a:lnSpc>
                <a:spcPct val="107000"/>
              </a:lnSpc>
              <a:spcAft>
                <a:spcPts val="800"/>
              </a:spcAft>
            </a:pPr>
            <a:r>
              <a:rPr lang="ar-SA" sz="2800" b="1" dirty="0">
                <a:latin typeface="Calibri"/>
                <a:ea typeface="Calibri"/>
                <a:cs typeface="Simplified Arabic"/>
              </a:rPr>
              <a:t>5-اسكب المحلول في قمع فصل ثم أضف له 15 مل من ثنائي </a:t>
            </a:r>
            <a:r>
              <a:rPr lang="ar-SA" sz="2800" b="1" dirty="0" err="1">
                <a:latin typeface="Calibri"/>
                <a:ea typeface="Calibri"/>
                <a:cs typeface="Simplified Arabic"/>
              </a:rPr>
              <a:t>كلورو</a:t>
            </a:r>
            <a:r>
              <a:rPr lang="ar-SA" sz="2800" b="1" dirty="0">
                <a:latin typeface="Calibri"/>
                <a:ea typeface="Calibri"/>
                <a:cs typeface="Simplified Arabic"/>
              </a:rPr>
              <a:t> ميثان.</a:t>
            </a:r>
            <a:endParaRPr lang="en-US" sz="1800" b="1" dirty="0">
              <a:latin typeface="Calibri"/>
              <a:ea typeface="Calibri"/>
              <a:cs typeface="Arial"/>
            </a:endParaRPr>
          </a:p>
          <a:p>
            <a:pPr algn="just">
              <a:lnSpc>
                <a:spcPct val="107000"/>
              </a:lnSpc>
              <a:spcAft>
                <a:spcPts val="800"/>
              </a:spcAft>
            </a:pPr>
            <a:r>
              <a:rPr lang="ar-SA" sz="2800" b="1" dirty="0">
                <a:latin typeface="Calibri"/>
                <a:ea typeface="Calibri"/>
                <a:cs typeface="Simplified Arabic"/>
              </a:rPr>
              <a:t>6-تخلص من الطبقة المائية واحتفظ بالطبقة العضوية.</a:t>
            </a:r>
            <a:endParaRPr lang="en-US" sz="1800" b="1" dirty="0">
              <a:latin typeface="Calibri"/>
              <a:ea typeface="Calibri"/>
              <a:cs typeface="Arial"/>
            </a:endParaRPr>
          </a:p>
          <a:p>
            <a:pPr marL="0" indent="0">
              <a:buNone/>
            </a:pPr>
            <a:endParaRPr lang="ar-IQ" dirty="0"/>
          </a:p>
        </p:txBody>
      </p:sp>
    </p:spTree>
    <p:extLst>
      <p:ext uri="{BB962C8B-B14F-4D97-AF65-F5344CB8AC3E}">
        <p14:creationId xmlns:p14="http://schemas.microsoft.com/office/powerpoint/2010/main" val="527122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899592" y="1340768"/>
            <a:ext cx="6264696" cy="3535648"/>
          </a:xfrm>
          <a:prstGeom prst="rect">
            <a:avLst/>
          </a:prstGeom>
        </p:spPr>
        <p:txBody>
          <a:bodyPr wrap="square">
            <a:spAutoFit/>
          </a:bodyPr>
          <a:lstStyle/>
          <a:p>
            <a:pPr algn="just">
              <a:lnSpc>
                <a:spcPct val="107000"/>
              </a:lnSpc>
              <a:spcAft>
                <a:spcPts val="800"/>
              </a:spcAft>
            </a:pPr>
            <a:r>
              <a:rPr lang="ar-SA" sz="2400" b="1" dirty="0" smtClean="0">
                <a:effectLst/>
                <a:latin typeface="Calibri"/>
                <a:ea typeface="Calibri"/>
                <a:cs typeface="Simplified Arabic"/>
              </a:rPr>
              <a:t>اعد عملية الفصل لمحلول الشاي مع 15 مل أخرى من ثنائي </a:t>
            </a:r>
            <a:r>
              <a:rPr lang="ar-SA" sz="2400" b="1" dirty="0" err="1" smtClean="0">
                <a:effectLst/>
                <a:latin typeface="Calibri"/>
                <a:ea typeface="Calibri"/>
                <a:cs typeface="Simplified Arabic"/>
              </a:rPr>
              <a:t>كلورو</a:t>
            </a:r>
            <a:r>
              <a:rPr lang="ar-SA" sz="2400" b="1" dirty="0" smtClean="0">
                <a:effectLst/>
                <a:latin typeface="Calibri"/>
                <a:ea typeface="Calibri"/>
                <a:cs typeface="Simplified Arabic"/>
              </a:rPr>
              <a:t> ميثان.</a:t>
            </a:r>
            <a:endParaRPr lang="en-US" sz="1600" b="1" dirty="0" smtClean="0">
              <a:effectLst/>
              <a:latin typeface="Calibri"/>
              <a:ea typeface="Calibri"/>
              <a:cs typeface="Arial"/>
            </a:endParaRPr>
          </a:p>
          <a:p>
            <a:pPr algn="just">
              <a:lnSpc>
                <a:spcPct val="107000"/>
              </a:lnSpc>
              <a:spcAft>
                <a:spcPts val="800"/>
              </a:spcAft>
            </a:pPr>
            <a:r>
              <a:rPr lang="ar-SA" sz="2400" b="1" dirty="0" smtClean="0">
                <a:effectLst/>
                <a:latin typeface="Calibri"/>
                <a:ea typeface="Calibri"/>
                <a:cs typeface="Simplified Arabic"/>
              </a:rPr>
              <a:t>7-بعد فصل الطبقة العضوية عن الطبقة المائية جفف محلول ثنائي </a:t>
            </a:r>
            <a:r>
              <a:rPr lang="ar-SA" sz="2400" b="1" dirty="0" err="1" smtClean="0">
                <a:effectLst/>
                <a:latin typeface="Calibri"/>
                <a:ea typeface="Calibri"/>
                <a:cs typeface="Simplified Arabic"/>
              </a:rPr>
              <a:t>كلورو</a:t>
            </a:r>
            <a:r>
              <a:rPr lang="ar-SA" sz="2400" b="1" dirty="0" smtClean="0">
                <a:effectLst/>
                <a:latin typeface="Calibri"/>
                <a:ea typeface="Calibri"/>
                <a:cs typeface="Simplified Arabic"/>
              </a:rPr>
              <a:t> ميثان (الطبقة العضوية) باستخدام مسحوق كبريتات الصوديوم </a:t>
            </a:r>
            <a:r>
              <a:rPr lang="ar-SA" sz="2400" b="1" dirty="0" err="1" smtClean="0">
                <a:effectLst/>
                <a:latin typeface="Calibri"/>
                <a:ea typeface="Calibri"/>
                <a:cs typeface="Simplified Arabic"/>
              </a:rPr>
              <a:t>اللامائية</a:t>
            </a:r>
            <a:r>
              <a:rPr lang="ar-SA" sz="2400" b="1" dirty="0" smtClean="0">
                <a:effectLst/>
                <a:latin typeface="Calibri"/>
                <a:ea typeface="Calibri"/>
                <a:cs typeface="Simplified Arabic"/>
              </a:rPr>
              <a:t>.</a:t>
            </a:r>
            <a:endParaRPr lang="en-US" sz="1600" b="1" dirty="0" smtClean="0">
              <a:effectLst/>
              <a:latin typeface="Calibri"/>
              <a:ea typeface="Calibri"/>
              <a:cs typeface="Arial"/>
            </a:endParaRPr>
          </a:p>
          <a:p>
            <a:pPr algn="just">
              <a:lnSpc>
                <a:spcPct val="107000"/>
              </a:lnSpc>
              <a:spcAft>
                <a:spcPts val="800"/>
              </a:spcAft>
            </a:pPr>
            <a:r>
              <a:rPr lang="ar-SA" sz="2400" b="1" dirty="0" smtClean="0">
                <a:effectLst/>
                <a:latin typeface="Calibri"/>
                <a:ea typeface="Calibri"/>
                <a:cs typeface="Simplified Arabic"/>
              </a:rPr>
              <a:t>8-رشح المحلول ثم اتركه ليجف والراسب الناتج هو مركب الكافيين.</a:t>
            </a:r>
            <a:endParaRPr lang="en-US" sz="1600" b="1" dirty="0" smtClean="0">
              <a:effectLst/>
              <a:latin typeface="Calibri"/>
              <a:ea typeface="Calibri"/>
              <a:cs typeface="Arial"/>
            </a:endParaRPr>
          </a:p>
          <a:p>
            <a:r>
              <a:rPr lang="ar-SA" sz="2400" b="1" dirty="0" smtClean="0">
                <a:effectLst/>
                <a:ea typeface="Calibri"/>
                <a:cs typeface="Simplified Arabic"/>
              </a:rPr>
              <a:t>9-احسب نسبة الكافيين المستخلص.</a:t>
            </a:r>
            <a:endParaRPr lang="ar-IQ" sz="2400" b="1" dirty="0"/>
          </a:p>
        </p:txBody>
      </p:sp>
    </p:spTree>
    <p:extLst>
      <p:ext uri="{BB962C8B-B14F-4D97-AF65-F5344CB8AC3E}">
        <p14:creationId xmlns:p14="http://schemas.microsoft.com/office/powerpoint/2010/main" val="3591236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الحسابات</a:t>
            </a:r>
            <a:endParaRPr lang="ar-IQ" dirty="0"/>
          </a:p>
        </p:txBody>
      </p:sp>
      <mc:AlternateContent xmlns:mc="http://schemas.openxmlformats.org/markup-compatibility/2006">
        <mc:Choice xmlns:a14="http://schemas.microsoft.com/office/drawing/2010/main" Requires="a14">
          <p:sp>
            <p:nvSpPr>
              <p:cNvPr id="3" name="عنصر نائب للمحتوى 2"/>
              <p:cNvSpPr>
                <a:spLocks noGrp="1"/>
              </p:cNvSpPr>
              <p:nvPr>
                <p:ph idx="1"/>
              </p:nvPr>
            </p:nvSpPr>
            <p:spPr/>
            <p:txBody>
              <a:bodyPr/>
              <a:lstStyle/>
              <a:p>
                <a:pPr marL="0" indent="0">
                  <a:buNone/>
                </a:pPr>
                <a:endParaRPr lang="ar-IQ" dirty="0" smtClean="0"/>
              </a:p>
              <a:p>
                <a:pPr marL="0" indent="0">
                  <a:buNone/>
                </a:pPr>
                <a:endParaRPr lang="ar-IQ" dirty="0"/>
              </a:p>
              <a:p>
                <a:pPr algn="just">
                  <a:lnSpc>
                    <a:spcPct val="107000"/>
                  </a:lnSpc>
                  <a:spcAft>
                    <a:spcPts val="800"/>
                  </a:spcAft>
                </a:pPr>
                <a:r>
                  <a:rPr lang="ar-SA" sz="2800" b="1" dirty="0">
                    <a:latin typeface="Calibri"/>
                    <a:ea typeface="Times New Roman"/>
                    <a:cs typeface="Simplified Arabic"/>
                  </a:rPr>
                  <a:t>النسبة المئوية للكافيين النقي</a:t>
                </a:r>
                <a:endParaRPr lang="en-US" sz="1800" b="1" dirty="0">
                  <a:effectLst/>
                  <a:latin typeface="Calibri"/>
                  <a:ea typeface="Calibri"/>
                  <a:cs typeface="Arial"/>
                </a:endParaRPr>
              </a:p>
              <a:p>
                <a:pPr algn="just">
                  <a:lnSpc>
                    <a:spcPct val="107000"/>
                  </a:lnSpc>
                  <a:spcAft>
                    <a:spcPts val="800"/>
                  </a:spcAft>
                </a:pPr>
                <a14:m>
                  <m:oMath xmlns:m="http://schemas.openxmlformats.org/officeDocument/2006/math">
                    <m:r>
                      <a:rPr lang="en-US" sz="3200" b="1">
                        <a:effectLst/>
                        <a:latin typeface="Cambria Math"/>
                        <a:ea typeface="Calibri"/>
                        <a:cs typeface="Simplified Arabic"/>
                      </a:rPr>
                      <m:t>%</m:t>
                    </m:r>
                    <m:r>
                      <a:rPr lang="en-US" sz="3200" b="1" i="1">
                        <a:effectLst/>
                        <a:latin typeface="Cambria Math"/>
                        <a:ea typeface="Calibri"/>
                        <a:cs typeface="Simplified Arabic"/>
                      </a:rPr>
                      <m:t>𝑪𝒂𝒇𝒇𝒆𝒊𝒏𝒆</m:t>
                    </m:r>
                    <m:r>
                      <a:rPr lang="en-US" sz="3200" b="1" i="1">
                        <a:effectLst/>
                        <a:latin typeface="Cambria Math"/>
                        <a:ea typeface="Calibri"/>
                        <a:cs typeface="Simplified Arabic"/>
                      </a:rPr>
                      <m:t>=</m:t>
                    </m:r>
                    <m:f>
                      <m:fPr>
                        <m:ctrlPr>
                          <a:rPr lang="en-US" sz="3200" b="1" i="1">
                            <a:effectLst/>
                            <a:latin typeface="Cambria Math"/>
                            <a:ea typeface="Calibri"/>
                            <a:cs typeface="Simplified Arabic"/>
                          </a:rPr>
                        </m:ctrlPr>
                      </m:fPr>
                      <m:num>
                        <m:r>
                          <a:rPr lang="en-US" sz="3200" b="1" i="1">
                            <a:effectLst/>
                            <a:latin typeface="Cambria Math"/>
                            <a:ea typeface="Calibri"/>
                            <a:cs typeface="Simplified Arabic"/>
                          </a:rPr>
                          <m:t>𝒑𝒂𝒓𝒕</m:t>
                        </m:r>
                      </m:num>
                      <m:den>
                        <m:r>
                          <a:rPr lang="en-US" sz="3200" b="1" i="1">
                            <a:effectLst/>
                            <a:latin typeface="Cambria Math"/>
                            <a:ea typeface="Calibri"/>
                            <a:cs typeface="Simplified Arabic"/>
                          </a:rPr>
                          <m:t>𝒘𝒉𝒐𝒍𝒆</m:t>
                        </m:r>
                      </m:den>
                    </m:f>
                    <m:r>
                      <a:rPr lang="en-US" sz="3200" b="1" i="1">
                        <a:effectLst/>
                        <a:latin typeface="Cambria Math"/>
                        <a:ea typeface="Calibri"/>
                        <a:cs typeface="Simplified Arabic"/>
                      </a:rPr>
                      <m:t>×</m:t>
                    </m:r>
                    <m:r>
                      <a:rPr lang="en-US" sz="3200" b="1" i="1">
                        <a:effectLst/>
                        <a:latin typeface="Cambria Math"/>
                        <a:ea typeface="Calibri"/>
                        <a:cs typeface="Simplified Arabic"/>
                      </a:rPr>
                      <m:t>𝟏𝟎𝟎</m:t>
                    </m:r>
                  </m:oMath>
                </a14:m>
                <a:endParaRPr lang="en-US" sz="1800" b="1" dirty="0">
                  <a:effectLst/>
                  <a:latin typeface="Calibri"/>
                  <a:ea typeface="Calibri"/>
                  <a:cs typeface="Arial"/>
                </a:endParaRPr>
              </a:p>
              <a:p>
                <a:pPr marL="0" indent="0" algn="l">
                  <a:buNone/>
                </a:pPr>
                <a:endParaRPr lang="ar-IQ" sz="2800" b="1" dirty="0"/>
              </a:p>
            </p:txBody>
          </p:sp>
        </mc:Choice>
        <mc:Fallback>
          <p:sp>
            <p:nvSpPr>
              <p:cNvPr id="3" name="عنصر نائب للمحتوى 2"/>
              <p:cNvSpPr>
                <a:spLocks noGrp="1" noRot="1" noChangeAspect="1" noMove="1" noResize="1" noEditPoints="1" noAdjustHandles="1" noChangeArrowheads="1" noChangeShapeType="1" noTextEdit="1"/>
              </p:cNvSpPr>
              <p:nvPr>
                <p:ph idx="1"/>
              </p:nvPr>
            </p:nvSpPr>
            <p:spPr>
              <a:blipFill rotWithShape="1">
                <a:blip r:embed="rId2"/>
                <a:stretch>
                  <a:fillRect r="-673"/>
                </a:stretch>
              </a:blipFill>
            </p:spPr>
            <p:txBody>
              <a:bodyPr/>
              <a:lstStyle/>
              <a:p>
                <a:r>
                  <a:rPr lang="ar-IQ">
                    <a:noFill/>
                  </a:rPr>
                  <a:t> </a:t>
                </a:r>
              </a:p>
            </p:txBody>
          </p:sp>
        </mc:Fallback>
      </mc:AlternateContent>
    </p:spTree>
    <p:extLst>
      <p:ext uri="{BB962C8B-B14F-4D97-AF65-F5344CB8AC3E}">
        <p14:creationId xmlns:p14="http://schemas.microsoft.com/office/powerpoint/2010/main" val="4506791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467544" y="-6558"/>
            <a:ext cx="7239000" cy="1851381"/>
          </a:xfrm>
        </p:spPr>
        <p:txBody>
          <a:bodyPr>
            <a:normAutofit fontScale="90000"/>
          </a:bodyPr>
          <a:lstStyle/>
          <a:p>
            <a:pPr algn="ctr">
              <a:lnSpc>
                <a:spcPct val="107000"/>
              </a:lnSpc>
              <a:spcAft>
                <a:spcPts val="800"/>
              </a:spcAft>
            </a:pPr>
            <a:r>
              <a:rPr lang="ar-SA" sz="4000" dirty="0">
                <a:latin typeface="Calibri"/>
                <a:ea typeface="Calibri"/>
                <a:cs typeface="Simplified Arabic"/>
              </a:rPr>
              <a:t>طريقة استخلاص الكافيين من </a:t>
            </a:r>
            <a:r>
              <a:rPr lang="ar-SA" sz="4000" dirty="0" smtClean="0">
                <a:latin typeface="Calibri"/>
                <a:ea typeface="Calibri"/>
                <a:cs typeface="Simplified Arabic"/>
              </a:rPr>
              <a:t>الكولا</a:t>
            </a:r>
            <a:r>
              <a:rPr lang="en-US" sz="4000" dirty="0" smtClean="0">
                <a:latin typeface="Calibri"/>
                <a:ea typeface="Calibri"/>
                <a:cs typeface="Simplified Arabic"/>
              </a:rPr>
              <a:t/>
            </a:r>
            <a:br>
              <a:rPr lang="en-US" sz="4000" dirty="0" smtClean="0">
                <a:latin typeface="Calibri"/>
                <a:ea typeface="Calibri"/>
                <a:cs typeface="Simplified Arabic"/>
              </a:rPr>
            </a:br>
            <a:r>
              <a:rPr lang="ar-IQ" sz="4000" dirty="0" smtClean="0">
                <a:latin typeface="Calibri"/>
                <a:ea typeface="Calibri"/>
                <a:cs typeface="Simplified Arabic"/>
              </a:rPr>
              <a:t>طريقة العمل </a:t>
            </a:r>
            <a:r>
              <a:rPr lang="en-US" sz="2800" dirty="0">
                <a:latin typeface="Calibri"/>
                <a:ea typeface="Calibri"/>
                <a:cs typeface="Arial"/>
              </a:rPr>
              <a:t/>
            </a:r>
            <a:br>
              <a:rPr lang="en-US" sz="2800" dirty="0">
                <a:latin typeface="Calibri"/>
                <a:ea typeface="Calibri"/>
                <a:cs typeface="Arial"/>
              </a:rPr>
            </a:br>
            <a:endParaRPr lang="ar-IQ" dirty="0"/>
          </a:p>
        </p:txBody>
      </p:sp>
      <p:sp>
        <p:nvSpPr>
          <p:cNvPr id="5" name="عنصر نائب للمحتوى 4"/>
          <p:cNvSpPr>
            <a:spLocks noGrp="1"/>
          </p:cNvSpPr>
          <p:nvPr>
            <p:ph idx="1"/>
          </p:nvPr>
        </p:nvSpPr>
        <p:spPr/>
        <p:txBody>
          <a:bodyPr/>
          <a:lstStyle/>
          <a:p>
            <a:pPr algn="just">
              <a:lnSpc>
                <a:spcPct val="107000"/>
              </a:lnSpc>
              <a:spcAft>
                <a:spcPts val="800"/>
              </a:spcAft>
            </a:pPr>
            <a:r>
              <a:rPr lang="ar-SA" sz="2800" dirty="0">
                <a:latin typeface="Calibri"/>
                <a:ea typeface="Calibri"/>
                <a:cs typeface="Simplified Arabic"/>
              </a:rPr>
              <a:t>ضع 50 مل بيبسي و50 مل ماء في بيكر حجم 150 مل.</a:t>
            </a:r>
            <a:endParaRPr lang="en-US" sz="1800" dirty="0">
              <a:latin typeface="Calibri"/>
              <a:ea typeface="Calibri"/>
              <a:cs typeface="Arial"/>
            </a:endParaRPr>
          </a:p>
          <a:p>
            <a:pPr algn="just">
              <a:lnSpc>
                <a:spcPct val="107000"/>
              </a:lnSpc>
              <a:spcAft>
                <a:spcPts val="800"/>
              </a:spcAft>
            </a:pPr>
            <a:r>
              <a:rPr lang="ar-SA" sz="2800" dirty="0">
                <a:latin typeface="Calibri"/>
                <a:ea typeface="Calibri"/>
                <a:cs typeface="Simplified Arabic"/>
              </a:rPr>
              <a:t>2-أضف 10 مل من هيدروكسيد الأمونيوم المركزة إلى خليط من 50 مل من شراب الكولا التجاري و50 مل من الماء.</a:t>
            </a:r>
            <a:endParaRPr lang="en-US" sz="1800" dirty="0">
              <a:latin typeface="Calibri"/>
              <a:ea typeface="Calibri"/>
              <a:cs typeface="Arial"/>
            </a:endParaRPr>
          </a:p>
          <a:p>
            <a:pPr algn="just">
              <a:lnSpc>
                <a:spcPct val="107000"/>
              </a:lnSpc>
              <a:spcAft>
                <a:spcPts val="800"/>
              </a:spcAft>
            </a:pPr>
            <a:r>
              <a:rPr lang="ar-SA" sz="2800" dirty="0">
                <a:latin typeface="Calibri"/>
                <a:ea typeface="Calibri"/>
                <a:cs typeface="Simplified Arabic"/>
              </a:rPr>
              <a:t>3-ضع الخليط في قمع فصل، ثم أضف 25 مل من ثنائي </a:t>
            </a:r>
            <a:r>
              <a:rPr lang="ar-SA" sz="2800" dirty="0" err="1">
                <a:latin typeface="Calibri"/>
                <a:ea typeface="Calibri"/>
                <a:cs typeface="Simplified Arabic"/>
              </a:rPr>
              <a:t>كلورو</a:t>
            </a:r>
            <a:r>
              <a:rPr lang="ar-SA" sz="2800" dirty="0">
                <a:latin typeface="Calibri"/>
                <a:ea typeface="Calibri"/>
                <a:cs typeface="Simplified Arabic"/>
              </a:rPr>
              <a:t> ميثان.</a:t>
            </a:r>
            <a:endParaRPr lang="en-US" sz="1800" dirty="0">
              <a:latin typeface="Calibri"/>
              <a:ea typeface="Calibri"/>
              <a:cs typeface="Arial"/>
            </a:endParaRPr>
          </a:p>
          <a:p>
            <a:pPr algn="just">
              <a:lnSpc>
                <a:spcPct val="107000"/>
              </a:lnSpc>
              <a:spcAft>
                <a:spcPts val="800"/>
              </a:spcAft>
            </a:pPr>
            <a:r>
              <a:rPr lang="ar-SA" sz="2800" dirty="0">
                <a:latin typeface="Calibri"/>
                <a:ea typeface="Calibri"/>
                <a:cs typeface="Simplified Arabic"/>
              </a:rPr>
              <a:t>4-حرك قمع الفصل بحركة دوامية لمدة 5 دقائق على الأقل. لا يهز الحلول معا كما هو الحال في الاستخلاص الطبيعي لأنه سيتكون مستحلب لا يمكن فصله إلى طبقات.</a:t>
            </a:r>
            <a:endParaRPr lang="en-US" sz="1800" dirty="0">
              <a:latin typeface="Calibri"/>
              <a:ea typeface="Calibri"/>
              <a:cs typeface="Arial"/>
            </a:endParaRPr>
          </a:p>
          <a:p>
            <a:pPr marL="0" indent="0">
              <a:buNone/>
            </a:pPr>
            <a:endParaRPr lang="ar-IQ" dirty="0"/>
          </a:p>
        </p:txBody>
      </p:sp>
    </p:spTree>
    <p:extLst>
      <p:ext uri="{BB962C8B-B14F-4D97-AF65-F5344CB8AC3E}">
        <p14:creationId xmlns:p14="http://schemas.microsoft.com/office/powerpoint/2010/main" val="9622049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475656" y="1052736"/>
            <a:ext cx="5976664" cy="3956661"/>
          </a:xfrm>
          <a:prstGeom prst="rect">
            <a:avLst/>
          </a:prstGeom>
        </p:spPr>
        <p:txBody>
          <a:bodyPr wrap="square">
            <a:spAutoFit/>
          </a:bodyPr>
          <a:lstStyle/>
          <a:p>
            <a:pPr algn="just">
              <a:lnSpc>
                <a:spcPct val="107000"/>
              </a:lnSpc>
              <a:spcAft>
                <a:spcPts val="800"/>
              </a:spcAft>
            </a:pPr>
            <a:r>
              <a:rPr lang="ar-IQ" sz="2400" b="1" dirty="0" smtClean="0">
                <a:effectLst/>
                <a:latin typeface="Calibri"/>
                <a:ea typeface="Calibri"/>
                <a:cs typeface="Simplified Arabic"/>
              </a:rPr>
              <a:t>5-</a:t>
            </a:r>
            <a:r>
              <a:rPr lang="ar-SA" sz="2400" b="1" dirty="0" smtClean="0">
                <a:effectLst/>
                <a:latin typeface="Calibri"/>
                <a:ea typeface="Calibri"/>
                <a:cs typeface="Simplified Arabic"/>
              </a:rPr>
              <a:t>كرر عملية الاستخلاص ب إضافة25 مل أخرى من ثنائي </a:t>
            </a:r>
            <a:r>
              <a:rPr lang="ar-SA" sz="2400" b="1" dirty="0" err="1" smtClean="0">
                <a:effectLst/>
                <a:latin typeface="Calibri"/>
                <a:ea typeface="Calibri"/>
                <a:cs typeface="Simplified Arabic"/>
              </a:rPr>
              <a:t>كلورو</a:t>
            </a:r>
            <a:r>
              <a:rPr lang="ar-SA" sz="2400" b="1" dirty="0" smtClean="0">
                <a:effectLst/>
                <a:latin typeface="Calibri"/>
                <a:ea typeface="Calibri"/>
                <a:cs typeface="Simplified Arabic"/>
              </a:rPr>
              <a:t> ميثان.</a:t>
            </a:r>
            <a:endParaRPr lang="en-US" sz="1600" b="1" dirty="0" smtClean="0">
              <a:effectLst/>
              <a:latin typeface="Calibri"/>
              <a:ea typeface="Calibri"/>
              <a:cs typeface="Arial"/>
            </a:endParaRPr>
          </a:p>
          <a:p>
            <a:pPr algn="just">
              <a:lnSpc>
                <a:spcPct val="107000"/>
              </a:lnSpc>
              <a:spcAft>
                <a:spcPts val="800"/>
              </a:spcAft>
            </a:pPr>
            <a:r>
              <a:rPr lang="ar-SA" sz="2400" b="1" dirty="0" smtClean="0">
                <a:effectLst/>
                <a:latin typeface="Calibri"/>
                <a:ea typeface="Calibri"/>
                <a:cs typeface="Simplified Arabic"/>
              </a:rPr>
              <a:t>6-تخلص من الطبقة المائية واحتفظ بالطبقة العضوية،</a:t>
            </a:r>
            <a:endParaRPr lang="en-US" sz="1600" b="1" dirty="0" smtClean="0">
              <a:effectLst/>
              <a:latin typeface="Calibri"/>
              <a:ea typeface="Calibri"/>
              <a:cs typeface="Arial"/>
            </a:endParaRPr>
          </a:p>
          <a:p>
            <a:pPr algn="just">
              <a:lnSpc>
                <a:spcPct val="107000"/>
              </a:lnSpc>
              <a:spcAft>
                <a:spcPts val="800"/>
              </a:spcAft>
            </a:pPr>
            <a:r>
              <a:rPr lang="ar-SA" sz="2400" b="1" dirty="0" smtClean="0">
                <a:effectLst/>
                <a:latin typeface="Calibri"/>
                <a:ea typeface="Calibri"/>
                <a:cs typeface="Simplified Arabic"/>
              </a:rPr>
              <a:t>7-أضف مسحوق من كبريتات الصوديوم </a:t>
            </a:r>
            <a:r>
              <a:rPr lang="ar-SA" sz="2400" b="1" dirty="0" err="1" smtClean="0">
                <a:effectLst/>
                <a:latin typeface="Calibri"/>
                <a:ea typeface="Calibri"/>
                <a:cs typeface="Simplified Arabic"/>
              </a:rPr>
              <a:t>اللامائية</a:t>
            </a:r>
            <a:r>
              <a:rPr lang="ar-SA" sz="2400" b="1" dirty="0" smtClean="0">
                <a:effectLst/>
                <a:latin typeface="Calibri"/>
                <a:ea typeface="Calibri"/>
                <a:cs typeface="Simplified Arabic"/>
              </a:rPr>
              <a:t> إلى الطبقة العضوية لإزالة المياه من المحلول حيث تعمل كعامل مجفف. واستمر بالإضافة حتى لا يعود يتكتل في الجزء السفلي من </a:t>
            </a:r>
            <a:r>
              <a:rPr lang="ar-SA" sz="2400" b="1" dirty="0" err="1" smtClean="0">
                <a:effectLst/>
                <a:latin typeface="Calibri"/>
                <a:ea typeface="Calibri"/>
                <a:cs typeface="Simplified Arabic"/>
              </a:rPr>
              <a:t>البيكر</a:t>
            </a:r>
            <a:r>
              <a:rPr lang="ar-SA" sz="2400" b="1" dirty="0" smtClean="0">
                <a:effectLst/>
                <a:latin typeface="Calibri"/>
                <a:ea typeface="Calibri"/>
                <a:cs typeface="Simplified Arabic"/>
              </a:rPr>
              <a:t> إضافة تجفيف.</a:t>
            </a:r>
            <a:endParaRPr lang="en-US" sz="1600" b="1" dirty="0" smtClean="0">
              <a:effectLst/>
              <a:latin typeface="Calibri"/>
              <a:ea typeface="Calibri"/>
              <a:cs typeface="Arial"/>
            </a:endParaRPr>
          </a:p>
          <a:p>
            <a:pPr algn="just">
              <a:lnSpc>
                <a:spcPct val="107000"/>
              </a:lnSpc>
              <a:spcAft>
                <a:spcPts val="800"/>
              </a:spcAft>
            </a:pPr>
            <a:r>
              <a:rPr lang="ar-SA" sz="2400" b="1" dirty="0" smtClean="0">
                <a:effectLst/>
                <a:latin typeface="Calibri"/>
                <a:ea typeface="Calibri"/>
                <a:cs typeface="Simplified Arabic"/>
              </a:rPr>
              <a:t>8-رشح الطبقة العضوية ثم اتركه ليجف وتحصل على مركب الكافيين.</a:t>
            </a:r>
            <a:endParaRPr lang="en-US" sz="1600" b="1" dirty="0">
              <a:effectLst/>
              <a:latin typeface="Calibri"/>
              <a:ea typeface="Calibri"/>
              <a:cs typeface="Arial"/>
            </a:endParaRPr>
          </a:p>
        </p:txBody>
      </p:sp>
    </p:spTree>
    <p:extLst>
      <p:ext uri="{BB962C8B-B14F-4D97-AF65-F5344CB8AC3E}">
        <p14:creationId xmlns:p14="http://schemas.microsoft.com/office/powerpoint/2010/main" val="30086786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اسراء </a:t>
            </a:r>
            <a:r>
              <a:rPr lang="ar-IQ" smtClean="0"/>
              <a:t>ناجي كاظم </a:t>
            </a:r>
            <a:endParaRPr lang="ar-IQ"/>
          </a:p>
        </p:txBody>
      </p:sp>
      <p:sp>
        <p:nvSpPr>
          <p:cNvPr id="3" name="عنصر نائب للنص 2"/>
          <p:cNvSpPr>
            <a:spLocks noGrp="1"/>
          </p:cNvSpPr>
          <p:nvPr>
            <p:ph type="body" idx="1"/>
          </p:nvPr>
        </p:nvSpPr>
        <p:spPr/>
        <p:txBody>
          <a:bodyPr/>
          <a:lstStyle/>
          <a:p>
            <a:pPr algn="ctr"/>
            <a:r>
              <a:rPr lang="ar-IQ" dirty="0" smtClean="0"/>
              <a:t>المدرس المساعد </a:t>
            </a:r>
          </a:p>
        </p:txBody>
      </p:sp>
    </p:spTree>
    <p:extLst>
      <p:ext uri="{BB962C8B-B14F-4D97-AF65-F5344CB8AC3E}">
        <p14:creationId xmlns:p14="http://schemas.microsoft.com/office/powerpoint/2010/main" val="12463933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وافر">
  <a:themeElements>
    <a:clrScheme name="وافر">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وافر">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وافر">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15</TotalTime>
  <Words>517</Words>
  <Application>Microsoft Office PowerPoint</Application>
  <PresentationFormat>عرض على الشاشة (3:4)‏</PresentationFormat>
  <Paragraphs>34</Paragraphs>
  <Slides>11</Slides>
  <Notes>0</Notes>
  <HiddenSlides>0</HiddenSlides>
  <MMClips>0</MMClips>
  <ScaleCrop>false</ScaleCrop>
  <HeadingPairs>
    <vt:vector size="4" baseType="variant">
      <vt:variant>
        <vt:lpstr>نسق</vt:lpstr>
      </vt:variant>
      <vt:variant>
        <vt:i4>1</vt:i4>
      </vt:variant>
      <vt:variant>
        <vt:lpstr>عناوين الشرائح</vt:lpstr>
      </vt:variant>
      <vt:variant>
        <vt:i4>11</vt:i4>
      </vt:variant>
    </vt:vector>
  </HeadingPairs>
  <TitlesOfParts>
    <vt:vector size="12" baseType="lpstr">
      <vt:lpstr>وافر</vt:lpstr>
      <vt:lpstr>التجربة الرابعة </vt:lpstr>
      <vt:lpstr>استخراج الكافيين من الشاي</vt:lpstr>
      <vt:lpstr>عرض تقديمي في PowerPoint</vt:lpstr>
      <vt:lpstr>طريقة العمل </vt:lpstr>
      <vt:lpstr>عرض تقديمي في PowerPoint</vt:lpstr>
      <vt:lpstr>الحسابات</vt:lpstr>
      <vt:lpstr>طريقة استخلاص الكافيين من الكولا طريقة العمل  </vt:lpstr>
      <vt:lpstr>عرض تقديمي في PowerPoint</vt:lpstr>
      <vt:lpstr>اسراء ناجي كاظم </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التجربة الرابعة</dc:title>
  <dc:creator>Maher</dc:creator>
  <cp:lastModifiedBy>Maher</cp:lastModifiedBy>
  <cp:revision>2</cp:revision>
  <dcterms:created xsi:type="dcterms:W3CDTF">2019-10-04T15:24:59Z</dcterms:created>
  <dcterms:modified xsi:type="dcterms:W3CDTF">2019-10-04T15:40:58Z</dcterms:modified>
</cp:coreProperties>
</file>