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DC18B6F7-EA6F-4191-90F3-8866C1FDDD95}"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AA4BEA-38BB-45C2-9B0D-B688BD98E641}" type="slidenum">
              <a:rPr lang="ar-IQ" smtClean="0"/>
              <a:t>‹#›</a:t>
            </a:fld>
            <a:endParaRPr lang="ar-IQ"/>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C18B6F7-EA6F-4191-90F3-8866C1FDDD95}"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AA4BEA-38BB-45C2-9B0D-B688BD98E64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C18B6F7-EA6F-4191-90F3-8866C1FDDD95}"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AA4BEA-38BB-45C2-9B0D-B688BD98E64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DC18B6F7-EA6F-4191-90F3-8866C1FDDD95}"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AA4BEA-38BB-45C2-9B0D-B688BD98E641}" type="slidenum">
              <a:rPr lang="ar-IQ" smtClean="0"/>
              <a:t>‹#›</a:t>
            </a:fld>
            <a:endParaRPr lang="ar-IQ"/>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C18B6F7-EA6F-4191-90F3-8866C1FDDD95}" type="datetimeFigureOut">
              <a:rPr lang="ar-IQ" smtClean="0"/>
              <a:t>06/02/1441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AA4BEA-38BB-45C2-9B0D-B688BD98E64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DC18B6F7-EA6F-4191-90F3-8866C1FDDD95}" type="datetimeFigureOut">
              <a:rPr lang="ar-IQ" smtClean="0"/>
              <a:t>06/02/1441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1AA4BEA-38BB-45C2-9B0D-B688BD98E64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DC18B6F7-EA6F-4191-90F3-8866C1FDDD95}" type="datetimeFigureOut">
              <a:rPr lang="ar-IQ" smtClean="0"/>
              <a:t>06/02/1441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1AA4BEA-38BB-45C2-9B0D-B688BD98E64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DC18B6F7-EA6F-4191-90F3-8866C1FDDD95}" type="datetimeFigureOut">
              <a:rPr lang="ar-IQ" smtClean="0"/>
              <a:t>06/02/1441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1AA4BEA-38BB-45C2-9B0D-B688BD98E64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8B6F7-EA6F-4191-90F3-8866C1FDDD95}" type="datetimeFigureOut">
              <a:rPr lang="ar-IQ" smtClean="0"/>
              <a:t>06/02/1441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1AA4BEA-38BB-45C2-9B0D-B688BD98E64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C18B6F7-EA6F-4191-90F3-8866C1FDDD95}" type="datetimeFigureOut">
              <a:rPr lang="ar-IQ" smtClean="0"/>
              <a:t>06/02/1441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1AA4BEA-38BB-45C2-9B0D-B688BD98E64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C18B6F7-EA6F-4191-90F3-8866C1FDDD95}" type="datetimeFigureOut">
              <a:rPr lang="ar-IQ" smtClean="0"/>
              <a:t>06/02/1441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1AA4BEA-38BB-45C2-9B0D-B688BD98E64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DC18B6F7-EA6F-4191-90F3-8866C1FDDD95}" type="datetimeFigureOut">
              <a:rPr lang="ar-IQ" smtClean="0"/>
              <a:t>06/02/1441</a:t>
            </a:fld>
            <a:endParaRPr lang="ar-IQ"/>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IQ"/>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1AA4BEA-38BB-45C2-9B0D-B688BD98E641}"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07704" y="3645024"/>
            <a:ext cx="5688632" cy="2160240"/>
          </a:xfrm>
        </p:spPr>
        <p:txBody>
          <a:bodyPr>
            <a:normAutofit/>
          </a:bodyPr>
          <a:lstStyle/>
          <a:p>
            <a:r>
              <a:rPr lang="ar-IQ" sz="3200" b="1" dirty="0" smtClean="0">
                <a:solidFill>
                  <a:schemeClr val="tx2"/>
                </a:solidFill>
              </a:rPr>
              <a:t>تعيين </a:t>
            </a:r>
          </a:p>
          <a:p>
            <a:pPr algn="l">
              <a:lnSpc>
                <a:spcPct val="107000"/>
              </a:lnSpc>
              <a:spcAft>
                <a:spcPts val="800"/>
              </a:spcAft>
            </a:pPr>
            <a:r>
              <a:rPr lang="ar-IQ" sz="3200" b="1" dirty="0" smtClean="0">
                <a:latin typeface="Calibri"/>
                <a:ea typeface="Calibri"/>
                <a:cs typeface="Simplified Arabic"/>
              </a:rPr>
              <a:t>درجة </a:t>
            </a:r>
            <a:r>
              <a:rPr lang="ar-IQ" sz="3200" b="1" dirty="0" smtClean="0">
                <a:solidFill>
                  <a:schemeClr val="tx2"/>
                </a:solidFill>
                <a:latin typeface="Calibri"/>
                <a:ea typeface="Calibri"/>
                <a:cs typeface="Simplified Arabic"/>
              </a:rPr>
              <a:t>الانصهار</a:t>
            </a:r>
            <a:r>
              <a:rPr lang="en-US" sz="3200" b="1" dirty="0" smtClean="0">
                <a:latin typeface="Simplified Arabic"/>
                <a:ea typeface="Calibri"/>
                <a:cs typeface="Arial"/>
              </a:rPr>
              <a:t>Melting </a:t>
            </a:r>
            <a:r>
              <a:rPr lang="en-US" sz="3200" b="1" dirty="0">
                <a:latin typeface="Simplified Arabic"/>
                <a:ea typeface="Calibri"/>
                <a:cs typeface="Arial"/>
              </a:rPr>
              <a:t>point                    </a:t>
            </a:r>
            <a:endParaRPr lang="en-US" sz="1600" dirty="0">
              <a:latin typeface="Calibri"/>
              <a:ea typeface="Calibri"/>
              <a:cs typeface="Arial"/>
            </a:endParaRPr>
          </a:p>
          <a:p>
            <a:endParaRPr lang="ar-IQ" sz="4000" b="1" dirty="0" smtClean="0">
              <a:solidFill>
                <a:schemeClr val="tx2"/>
              </a:solidFill>
            </a:endParaRPr>
          </a:p>
        </p:txBody>
      </p:sp>
      <p:sp>
        <p:nvSpPr>
          <p:cNvPr id="2" name="عنوان 1"/>
          <p:cNvSpPr>
            <a:spLocks noGrp="1"/>
          </p:cNvSpPr>
          <p:nvPr>
            <p:ph type="ctrTitle"/>
          </p:nvPr>
        </p:nvSpPr>
        <p:spPr>
          <a:xfrm>
            <a:off x="2267744" y="1268760"/>
            <a:ext cx="4536504" cy="1440160"/>
          </a:xfrm>
        </p:spPr>
        <p:txBody>
          <a:bodyPr>
            <a:noAutofit/>
          </a:bodyPr>
          <a:lstStyle/>
          <a:p>
            <a:r>
              <a:rPr lang="ar-IQ" sz="4400" dirty="0" smtClean="0">
                <a:solidFill>
                  <a:srgbClr val="FF0000"/>
                </a:solidFill>
              </a:rPr>
              <a:t>التجربة السابعة </a:t>
            </a:r>
            <a:endParaRPr lang="ar-IQ" sz="4400" dirty="0">
              <a:solidFill>
                <a:srgbClr val="FF0000"/>
              </a:solidFill>
            </a:endParaRPr>
          </a:p>
        </p:txBody>
      </p:sp>
    </p:spTree>
    <p:extLst>
      <p:ext uri="{BB962C8B-B14F-4D97-AF65-F5344CB8AC3E}">
        <p14:creationId xmlns:p14="http://schemas.microsoft.com/office/powerpoint/2010/main" val="2996335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المدرس المساعد </a:t>
            </a:r>
            <a:endParaRPr lang="ar-IQ" dirty="0"/>
          </a:p>
        </p:txBody>
      </p:sp>
      <p:sp>
        <p:nvSpPr>
          <p:cNvPr id="3" name="عنصر نائب للمحتوى 2"/>
          <p:cNvSpPr>
            <a:spLocks noGrp="1"/>
          </p:cNvSpPr>
          <p:nvPr>
            <p:ph sz="quarter" idx="13"/>
          </p:nvPr>
        </p:nvSpPr>
        <p:spPr/>
        <p:txBody>
          <a:bodyPr/>
          <a:lstStyle/>
          <a:p>
            <a:endParaRPr lang="ar-IQ" dirty="0" smtClean="0"/>
          </a:p>
          <a:p>
            <a:endParaRPr lang="ar-IQ" dirty="0"/>
          </a:p>
          <a:p>
            <a:endParaRPr lang="ar-IQ" dirty="0" smtClean="0"/>
          </a:p>
          <a:p>
            <a:pPr algn="ctr"/>
            <a:r>
              <a:rPr lang="ar-IQ" sz="4000" b="1" i="1" dirty="0" smtClean="0">
                <a:solidFill>
                  <a:srgbClr val="FFFF00"/>
                </a:solidFill>
              </a:rPr>
              <a:t>اسراء ناجي كاظم </a:t>
            </a:r>
            <a:endParaRPr lang="ar-IQ" sz="4000" b="1" i="1" dirty="0">
              <a:solidFill>
                <a:srgbClr val="FFFF00"/>
              </a:solidFill>
            </a:endParaRPr>
          </a:p>
        </p:txBody>
      </p:sp>
    </p:spTree>
    <p:extLst>
      <p:ext uri="{BB962C8B-B14F-4D97-AF65-F5344CB8AC3E}">
        <p14:creationId xmlns:p14="http://schemas.microsoft.com/office/powerpoint/2010/main" val="95613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6000" b="1" dirty="0" smtClean="0"/>
              <a:t>مقدمة</a:t>
            </a:r>
            <a:endParaRPr lang="ar-IQ" sz="6000" b="1" dirty="0"/>
          </a:p>
        </p:txBody>
      </p:sp>
      <p:sp>
        <p:nvSpPr>
          <p:cNvPr id="3" name="عنصر نائب للمحتوى 2"/>
          <p:cNvSpPr>
            <a:spLocks noGrp="1"/>
          </p:cNvSpPr>
          <p:nvPr>
            <p:ph sz="quarter" idx="13"/>
          </p:nvPr>
        </p:nvSpPr>
        <p:spPr/>
        <p:txBody>
          <a:bodyPr>
            <a:normAutofit/>
          </a:bodyPr>
          <a:lstStyle/>
          <a:p>
            <a:pPr algn="just"/>
            <a:r>
              <a:rPr lang="ar-IQ" sz="3200" b="1" dirty="0">
                <a:ea typeface="Calibri"/>
                <a:cs typeface="Simplified Arabic"/>
              </a:rPr>
              <a:t>إن درجة الانصهار هي احدى الخواص الفيزيائية الأكثر فائدة في تشخيص المادة الصلبة ولنقطة الانصهار أهمية كبيرة في معرفة مدى نقاوة المواد الصلبة، ويمكن تعريف درجة الانصهار هي درجة الحرارة التي يتحول عندها المادة الصلبة إلى سائلة ويرمز لها بالرمز </a:t>
            </a:r>
            <a:r>
              <a:rPr lang="en-US" sz="3200" b="1" dirty="0">
                <a:latin typeface="Simplified Arabic"/>
                <a:ea typeface="Calibri"/>
              </a:rPr>
              <a:t>(</a:t>
            </a:r>
            <a:r>
              <a:rPr lang="en-US" sz="3200" b="1" dirty="0" err="1">
                <a:latin typeface="Simplified Arabic"/>
                <a:ea typeface="Calibri"/>
              </a:rPr>
              <a:t>m.p</a:t>
            </a:r>
            <a:r>
              <a:rPr lang="en-US" sz="3200" b="1" dirty="0">
                <a:latin typeface="Simplified Arabic"/>
                <a:ea typeface="Calibri"/>
              </a:rPr>
              <a:t>)</a:t>
            </a:r>
            <a:r>
              <a:rPr lang="ar-IQ" sz="3200" b="1" dirty="0">
                <a:latin typeface="Simplified Arabic"/>
                <a:ea typeface="Calibri"/>
              </a:rPr>
              <a:t>. </a:t>
            </a:r>
            <a:endParaRPr lang="ar-IQ" sz="2800" b="1" dirty="0"/>
          </a:p>
        </p:txBody>
      </p:sp>
    </p:spTree>
    <p:extLst>
      <p:ext uri="{BB962C8B-B14F-4D97-AF65-F5344CB8AC3E}">
        <p14:creationId xmlns:p14="http://schemas.microsoft.com/office/powerpoint/2010/main" val="426095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73563" y="1340768"/>
            <a:ext cx="7416824" cy="3970318"/>
          </a:xfrm>
          <a:prstGeom prst="rect">
            <a:avLst/>
          </a:prstGeom>
        </p:spPr>
        <p:txBody>
          <a:bodyPr wrap="square">
            <a:spAutoFit/>
          </a:bodyPr>
          <a:lstStyle/>
          <a:p>
            <a:pPr algn="just"/>
            <a:r>
              <a:rPr lang="ar-IQ" sz="2800" b="1" dirty="0" smtClean="0">
                <a:effectLst/>
                <a:ea typeface="Calibri"/>
                <a:cs typeface="Simplified Arabic"/>
              </a:rPr>
              <a:t>من الصعب تعيين درجة الانصهار للمواد الكيميائية باستخدام أنبوبة الاختبار والمحرار وخاصة إذا كانت كمية المادة الكيميائية قليلة لذلك استخدم بدلا عنها درجة الانصهار الشعري. إن درجة الانصهار الشعري هي مدى درجة الحرارة التي عندها تصبح كمية قليلة من المادة الصلبة الموضوعة في أنبوبة شعرية ذات ليونة مرئية أولا ثم تسيل بصورة تامة. إن مدى درجة الانصهار لمركب عضوي صلب نقي تقريبا سيكون صغيرا ويتراوح بين </a:t>
            </a:r>
            <a:r>
              <a:rPr lang="en-US" sz="2800" b="1" dirty="0" smtClean="0">
                <a:effectLst/>
                <a:latin typeface="Simplified Arabic"/>
                <a:ea typeface="Calibri"/>
              </a:rPr>
              <a:t>(1-2)</a:t>
            </a:r>
            <a:r>
              <a:rPr lang="ar-IQ" sz="2800" b="1" dirty="0" smtClean="0">
                <a:effectLst/>
                <a:latin typeface="Simplified Arabic"/>
                <a:ea typeface="Calibri"/>
              </a:rPr>
              <a:t> درجة مئوية ويقال حينها إن المادة قد انصهرت بشكل حاد</a:t>
            </a:r>
            <a:endParaRPr lang="ar-IQ" sz="2800" b="1" dirty="0"/>
          </a:p>
        </p:txBody>
      </p:sp>
    </p:spTree>
    <p:extLst>
      <p:ext uri="{BB962C8B-B14F-4D97-AF65-F5344CB8AC3E}">
        <p14:creationId xmlns:p14="http://schemas.microsoft.com/office/powerpoint/2010/main" val="1130673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581478"/>
            <a:ext cx="6840760" cy="2599045"/>
          </a:xfrm>
          <a:prstGeom prst="rect">
            <a:avLst/>
          </a:prstGeom>
        </p:spPr>
        <p:txBody>
          <a:bodyPr wrap="square">
            <a:spAutoFit/>
          </a:bodyPr>
          <a:lstStyle/>
          <a:p>
            <a:pPr algn="just">
              <a:lnSpc>
                <a:spcPct val="107000"/>
              </a:lnSpc>
              <a:spcAft>
                <a:spcPts val="800"/>
              </a:spcAft>
            </a:pPr>
            <a:r>
              <a:rPr lang="ar-IQ" sz="3200" b="1" dirty="0" smtClean="0">
                <a:effectLst/>
                <a:latin typeface="Calibri"/>
                <a:ea typeface="Calibri"/>
                <a:cs typeface="Simplified Arabic"/>
              </a:rPr>
              <a:t>إن وجود الشوائب يخفض من درجة الانصهار ويوسع المدى بين بدء عملية الانصهار وانتهائها لذا فان درجة الانصهار ليست مفيدة كوسيلة للتشخيص فقط وإنما تعد كمقياس للنقاوة. </a:t>
            </a:r>
            <a:endParaRPr lang="en-US" sz="2000" b="1" dirty="0" smtClean="0">
              <a:effectLst/>
              <a:latin typeface="Calibri"/>
              <a:ea typeface="Calibri"/>
              <a:cs typeface="Arial"/>
            </a:endParaRPr>
          </a:p>
          <a:p>
            <a:pPr algn="just">
              <a:lnSpc>
                <a:spcPct val="107000"/>
              </a:lnSpc>
              <a:spcAft>
                <a:spcPts val="800"/>
              </a:spcAft>
            </a:pPr>
            <a:r>
              <a:rPr lang="ar-IQ" dirty="0" smtClean="0">
                <a:effectLst/>
                <a:latin typeface="Calibri"/>
                <a:ea typeface="Calibri"/>
                <a:cs typeface="Simplified Arabic"/>
              </a:rPr>
              <a:t> </a:t>
            </a:r>
            <a:endParaRPr lang="en-US" sz="1200" dirty="0">
              <a:effectLst/>
              <a:latin typeface="Calibri"/>
              <a:ea typeface="Calibri"/>
              <a:cs typeface="Arial"/>
            </a:endParaRPr>
          </a:p>
        </p:txBody>
      </p:sp>
    </p:spTree>
    <p:extLst>
      <p:ext uri="{BB962C8B-B14F-4D97-AF65-F5344CB8AC3E}">
        <p14:creationId xmlns:p14="http://schemas.microsoft.com/office/powerpoint/2010/main" val="1795436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4400" b="1" dirty="0" smtClean="0">
                <a:solidFill>
                  <a:srgbClr val="FFFF00"/>
                </a:solidFill>
              </a:rPr>
              <a:t>طريقة العمل </a:t>
            </a:r>
            <a:endParaRPr lang="ar-IQ" sz="4400" b="1" dirty="0">
              <a:solidFill>
                <a:srgbClr val="FFFF00"/>
              </a:solidFill>
            </a:endParaRPr>
          </a:p>
        </p:txBody>
      </p:sp>
      <p:sp>
        <p:nvSpPr>
          <p:cNvPr id="3" name="عنصر نائب للمحتوى 2"/>
          <p:cNvSpPr>
            <a:spLocks noGrp="1"/>
          </p:cNvSpPr>
          <p:nvPr>
            <p:ph sz="quarter" idx="13"/>
          </p:nvPr>
        </p:nvSpPr>
        <p:spPr/>
        <p:txBody>
          <a:bodyPr/>
          <a:lstStyle/>
          <a:p>
            <a:pPr algn="just">
              <a:lnSpc>
                <a:spcPct val="107000"/>
              </a:lnSpc>
              <a:spcAft>
                <a:spcPts val="800"/>
              </a:spcAft>
            </a:pPr>
            <a:r>
              <a:rPr lang="ar-IQ" sz="1800" dirty="0">
                <a:latin typeface="Calibri"/>
                <a:ea typeface="Calibri"/>
                <a:cs typeface="Simplified Arabic"/>
              </a:rPr>
              <a:t>اغلق أحد طرفي الأنبوبة الشعرية بواسطة التدوير البطيء لطرف الأنبوبة في حافة لهب مصباح </a:t>
            </a:r>
            <a:r>
              <a:rPr lang="ar-IQ" sz="1800" dirty="0" err="1">
                <a:latin typeface="Calibri"/>
                <a:ea typeface="Calibri"/>
                <a:cs typeface="Simplified Arabic"/>
              </a:rPr>
              <a:t>بنزن</a:t>
            </a:r>
            <a:r>
              <a:rPr lang="ar-IQ" sz="1800" dirty="0">
                <a:latin typeface="Calibri"/>
                <a:ea typeface="Calibri"/>
                <a:cs typeface="Simplified Arabic"/>
              </a:rPr>
              <a:t> ثم اترك الأنبوبة الشعرية حتى تبرد.</a:t>
            </a:r>
            <a:endParaRPr lang="en-US" sz="1200" dirty="0">
              <a:latin typeface="Calibri"/>
              <a:ea typeface="Calibri"/>
              <a:cs typeface="Arial"/>
            </a:endParaRPr>
          </a:p>
          <a:p>
            <a:pPr algn="just">
              <a:lnSpc>
                <a:spcPct val="107000"/>
              </a:lnSpc>
              <a:spcAft>
                <a:spcPts val="800"/>
              </a:spcAft>
            </a:pPr>
            <a:r>
              <a:rPr lang="ar-IQ" sz="1800" dirty="0">
                <a:latin typeface="Calibri"/>
                <a:ea typeface="Calibri"/>
                <a:cs typeface="Simplified Arabic"/>
              </a:rPr>
              <a:t>2-ضع عينة قليلة من المركب الكيميائي المراد تشخيصه في هاون عقيق ثم اسحق المادة إلى مسحوق ناعم.</a:t>
            </a:r>
            <a:endParaRPr lang="en-US" sz="1200" dirty="0">
              <a:latin typeface="Calibri"/>
              <a:ea typeface="Calibri"/>
              <a:cs typeface="Arial"/>
            </a:endParaRPr>
          </a:p>
          <a:p>
            <a:pPr algn="just">
              <a:lnSpc>
                <a:spcPct val="107000"/>
              </a:lnSpc>
              <a:spcAft>
                <a:spcPts val="800"/>
              </a:spcAft>
            </a:pPr>
            <a:r>
              <a:rPr lang="ar-IQ" sz="1800" dirty="0">
                <a:latin typeface="Calibri"/>
                <a:ea typeface="Calibri"/>
                <a:cs typeface="Simplified Arabic"/>
              </a:rPr>
              <a:t>3-املأ الأنبوبة الشعرية وذلك بدفع الطرف المفتوح في كومة العينة المسحوقة جيدا حتى تتجمع كمية قليلة من المسحوق في الطرف المفتوح من الأنبوبة الشعرية ثم حاول إنزال هذه الكمية إلى النهاية المسدودة.</a:t>
            </a:r>
            <a:endParaRPr lang="en-US" sz="1200" dirty="0">
              <a:latin typeface="Calibri"/>
              <a:ea typeface="Calibri"/>
              <a:cs typeface="Arial"/>
            </a:endParaRPr>
          </a:p>
          <a:p>
            <a:pPr algn="just">
              <a:lnSpc>
                <a:spcPct val="107000"/>
              </a:lnSpc>
              <a:spcAft>
                <a:spcPts val="800"/>
              </a:spcAft>
            </a:pPr>
            <a:r>
              <a:rPr lang="ar-IQ" sz="1800" dirty="0">
                <a:latin typeface="Calibri"/>
                <a:ea typeface="Calibri"/>
                <a:cs typeface="Simplified Arabic"/>
              </a:rPr>
              <a:t>4-اعد هذه العملية إلى إن يتجمع عمودا من المادة المسحوقة ارتفاعه حوالي </a:t>
            </a:r>
            <a:r>
              <a:rPr lang="en-US" sz="1800" dirty="0">
                <a:latin typeface="Simplified Arabic"/>
                <a:ea typeface="Calibri"/>
                <a:cs typeface="Arial"/>
              </a:rPr>
              <a:t>5</a:t>
            </a:r>
            <a:r>
              <a:rPr lang="ar-IQ" sz="1800" dirty="0">
                <a:latin typeface="Calibri"/>
                <a:ea typeface="Calibri"/>
                <a:cs typeface="Simplified Arabic"/>
              </a:rPr>
              <a:t> ملم في الأنبوبة الشعرية.</a:t>
            </a:r>
            <a:endParaRPr lang="en-US" sz="1200" dirty="0">
              <a:latin typeface="Calibri"/>
              <a:ea typeface="Calibri"/>
              <a:cs typeface="Arial"/>
            </a:endParaRPr>
          </a:p>
          <a:p>
            <a:pPr algn="just">
              <a:lnSpc>
                <a:spcPct val="107000"/>
              </a:lnSpc>
              <a:spcAft>
                <a:spcPts val="800"/>
              </a:spcAft>
            </a:pPr>
            <a:r>
              <a:rPr lang="ar-IQ" sz="1800" dirty="0">
                <a:latin typeface="Calibri"/>
                <a:ea typeface="Calibri"/>
                <a:cs typeface="Simplified Arabic"/>
              </a:rPr>
              <a:t>5-اجمع المسحوق جيدا في الأنبوبة الشعرية عن طريق أسقاطها على منضدة المختبر عدة مرات.</a:t>
            </a:r>
            <a:endParaRPr lang="en-US" sz="1200" dirty="0">
              <a:latin typeface="Calibri"/>
              <a:ea typeface="Calibri"/>
              <a:cs typeface="Arial"/>
            </a:endParaRPr>
          </a:p>
          <a:p>
            <a:endParaRPr lang="ar-IQ" dirty="0"/>
          </a:p>
        </p:txBody>
      </p:sp>
    </p:spTree>
    <p:extLst>
      <p:ext uri="{BB962C8B-B14F-4D97-AF65-F5344CB8AC3E}">
        <p14:creationId xmlns:p14="http://schemas.microsoft.com/office/powerpoint/2010/main" val="2569370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73563" y="908720"/>
            <a:ext cx="7344816" cy="5112938"/>
          </a:xfrm>
          <a:prstGeom prst="rect">
            <a:avLst/>
          </a:prstGeom>
        </p:spPr>
        <p:txBody>
          <a:bodyPr wrap="square">
            <a:spAutoFit/>
          </a:bodyPr>
          <a:lstStyle/>
          <a:p>
            <a:pPr algn="just">
              <a:lnSpc>
                <a:spcPct val="107000"/>
              </a:lnSpc>
              <a:spcAft>
                <a:spcPts val="800"/>
              </a:spcAft>
            </a:pPr>
            <a:r>
              <a:rPr lang="ar-IQ" sz="2800" b="1" dirty="0" smtClean="0">
                <a:effectLst/>
                <a:latin typeface="Calibri"/>
                <a:ea typeface="Calibri"/>
                <a:cs typeface="Simplified Arabic"/>
              </a:rPr>
              <a:t>6- اربط الأنبوبة الشعرية بالمحرار بحلقة مطاطية صغيرة.</a:t>
            </a:r>
            <a:endParaRPr lang="en-US" b="1" dirty="0" smtClean="0">
              <a:effectLst/>
              <a:latin typeface="Calibri"/>
              <a:ea typeface="Calibri"/>
              <a:cs typeface="Arial"/>
            </a:endParaRPr>
          </a:p>
          <a:p>
            <a:pPr algn="just">
              <a:lnSpc>
                <a:spcPct val="107000"/>
              </a:lnSpc>
              <a:spcAft>
                <a:spcPts val="800"/>
              </a:spcAft>
            </a:pPr>
            <a:r>
              <a:rPr lang="ar-IQ" sz="2800" b="1" dirty="0" smtClean="0">
                <a:effectLst/>
                <a:latin typeface="Calibri"/>
                <a:ea typeface="Calibri"/>
                <a:cs typeface="Simplified Arabic"/>
              </a:rPr>
              <a:t>7-ضع الأنبوبة الشعرية على المحرار بحيث يقابل الطرف المملوء بالمركب بصلة المحرار.</a:t>
            </a:r>
            <a:endParaRPr lang="en-US" b="1" dirty="0" smtClean="0">
              <a:effectLst/>
              <a:latin typeface="Calibri"/>
              <a:ea typeface="Calibri"/>
              <a:cs typeface="Arial"/>
            </a:endParaRPr>
          </a:p>
          <a:p>
            <a:pPr algn="just">
              <a:lnSpc>
                <a:spcPct val="107000"/>
              </a:lnSpc>
              <a:spcAft>
                <a:spcPts val="800"/>
              </a:spcAft>
            </a:pPr>
            <a:r>
              <a:rPr lang="ar-IQ" sz="2800" b="1" dirty="0" smtClean="0">
                <a:effectLst/>
                <a:latin typeface="Calibri"/>
                <a:ea typeface="Calibri"/>
                <a:cs typeface="Simplified Arabic"/>
              </a:rPr>
              <a:t>8-ضع المحرار+ الأنبوبة الشعرية في حمام مائي أو حمام زيتي.</a:t>
            </a:r>
            <a:endParaRPr lang="en-US" b="1" dirty="0" smtClean="0">
              <a:effectLst/>
              <a:latin typeface="Calibri"/>
              <a:ea typeface="Calibri"/>
              <a:cs typeface="Arial"/>
            </a:endParaRPr>
          </a:p>
          <a:p>
            <a:pPr algn="just">
              <a:lnSpc>
                <a:spcPct val="107000"/>
              </a:lnSpc>
              <a:spcAft>
                <a:spcPts val="800"/>
              </a:spcAft>
            </a:pPr>
            <a:r>
              <a:rPr lang="ar-IQ" sz="2800" b="1" dirty="0" smtClean="0">
                <a:effectLst/>
                <a:latin typeface="Calibri"/>
                <a:ea typeface="Calibri"/>
                <a:cs typeface="Simplified Arabic"/>
              </a:rPr>
              <a:t>9-تأكد من إن الحلقة المطاطية الصغيرة فوق سطح الحمام وإلا فان الحلقة المطاطية ستلين وتنحل خلال تعيين درجة الانصهار.</a:t>
            </a:r>
            <a:endParaRPr lang="en-US" b="1" dirty="0" smtClean="0">
              <a:effectLst/>
              <a:latin typeface="Calibri"/>
              <a:ea typeface="Calibri"/>
              <a:cs typeface="Arial"/>
            </a:endParaRPr>
          </a:p>
          <a:p>
            <a:pPr algn="just">
              <a:lnSpc>
                <a:spcPct val="107000"/>
              </a:lnSpc>
              <a:spcAft>
                <a:spcPts val="800"/>
              </a:spcAft>
            </a:pPr>
            <a:r>
              <a:rPr lang="ar-IQ" sz="2800" b="1" dirty="0" smtClean="0">
                <a:effectLst/>
                <a:latin typeface="Calibri"/>
                <a:ea typeface="Calibri"/>
                <a:cs typeface="Simplified Arabic"/>
              </a:rPr>
              <a:t>10-سخن الحمام بحيث لا ترتفع درجة الحرارة أكثر من 3 مئوي لكل دقيقة.</a:t>
            </a:r>
            <a:endParaRPr lang="en-US" b="1" dirty="0">
              <a:effectLst/>
              <a:latin typeface="Calibri"/>
              <a:ea typeface="Calibri"/>
              <a:cs typeface="Arial"/>
            </a:endParaRPr>
          </a:p>
        </p:txBody>
      </p:sp>
    </p:spTree>
    <p:extLst>
      <p:ext uri="{BB962C8B-B14F-4D97-AF65-F5344CB8AC3E}">
        <p14:creationId xmlns:p14="http://schemas.microsoft.com/office/powerpoint/2010/main" val="377041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مستطيل 3"/>
              <p:cNvSpPr/>
              <p:nvPr/>
            </p:nvSpPr>
            <p:spPr>
              <a:xfrm>
                <a:off x="1331640" y="1138157"/>
                <a:ext cx="6624736" cy="2565959"/>
              </a:xfrm>
              <a:prstGeom prst="rect">
                <a:avLst/>
              </a:prstGeom>
            </p:spPr>
            <p:txBody>
              <a:bodyPr wrap="square">
                <a:spAutoFit/>
              </a:bodyPr>
              <a:lstStyle/>
              <a:p>
                <a:pPr algn="just">
                  <a:lnSpc>
                    <a:spcPct val="107000"/>
                  </a:lnSpc>
                  <a:spcAft>
                    <a:spcPts val="800"/>
                  </a:spcAft>
                </a:pPr>
                <a:r>
                  <a:rPr lang="ar-IQ" sz="2400" dirty="0" smtClean="0">
                    <a:effectLst/>
                    <a:latin typeface="Calibri"/>
                    <a:ea typeface="Calibri"/>
                    <a:cs typeface="Simplified Arabic"/>
                  </a:rPr>
                  <a:t>11- راقب العينة بدقة وسجل درجة الحرارة التي عندها تبدأ العينة بالتميع ( </a:t>
                </a:r>
                <a14:m>
                  <m:oMath xmlns:m="http://schemas.openxmlformats.org/officeDocument/2006/math">
                    <m:sSub>
                      <m:sSubPr>
                        <m:ctrlPr>
                          <a:rPr lang="en-US" sz="2400" i="1">
                            <a:effectLst/>
                            <a:latin typeface="Cambria Math"/>
                            <a:ea typeface="Calibri"/>
                            <a:cs typeface="Simplified Arabic"/>
                          </a:rPr>
                        </m:ctrlPr>
                      </m:sSubPr>
                      <m:e>
                        <m:r>
                          <a:rPr lang="en-US" sz="2400" i="1">
                            <a:effectLst/>
                            <a:latin typeface="Cambria Math"/>
                            <a:ea typeface="Calibri"/>
                            <a:cs typeface="Simplified Arabic"/>
                          </a:rPr>
                          <m:t>𝑡</m:t>
                        </m:r>
                      </m:e>
                      <m:sub>
                        <m:r>
                          <a:rPr lang="en-US" sz="2400" i="1">
                            <a:effectLst/>
                            <a:latin typeface="Cambria Math"/>
                            <a:ea typeface="Calibri"/>
                            <a:cs typeface="Simplified Arabic"/>
                          </a:rPr>
                          <m:t>1</m:t>
                        </m:r>
                      </m:sub>
                    </m:sSub>
                  </m:oMath>
                </a14:m>
                <a:r>
                  <a:rPr lang="ar-IQ" sz="2400" dirty="0">
                    <a:effectLst/>
                    <a:latin typeface="Calibri"/>
                    <a:ea typeface="Times New Roman"/>
                    <a:cs typeface="Simplified Arabic"/>
                  </a:rPr>
                  <a:t> )</a:t>
                </a:r>
                <a:r>
                  <a:rPr lang="ar-IQ" sz="2400" dirty="0">
                    <a:effectLst/>
                    <a:latin typeface="Calibri"/>
                    <a:ea typeface="Calibri"/>
                    <a:cs typeface="Simplified Arabic"/>
                  </a:rPr>
                  <a:t> ثم استمر بالتسخين وسجل درجة الحرارة التي عندها تحولت المادة جميعها إلى سائل ( </a:t>
                </a:r>
                <a14:m>
                  <m:oMath xmlns:m="http://schemas.openxmlformats.org/officeDocument/2006/math">
                    <m:sSub>
                      <m:sSubPr>
                        <m:ctrlPr>
                          <a:rPr lang="en-US" sz="2400" i="1">
                            <a:effectLst/>
                            <a:latin typeface="Cambria Math"/>
                            <a:ea typeface="Calibri"/>
                            <a:cs typeface="Simplified Arabic"/>
                          </a:rPr>
                        </m:ctrlPr>
                      </m:sSubPr>
                      <m:e>
                        <m:r>
                          <a:rPr lang="en-US" sz="2400" i="1">
                            <a:effectLst/>
                            <a:latin typeface="Cambria Math"/>
                            <a:ea typeface="Calibri"/>
                            <a:cs typeface="Simplified Arabic"/>
                          </a:rPr>
                          <m:t>𝑡</m:t>
                        </m:r>
                      </m:e>
                      <m:sub>
                        <m:r>
                          <a:rPr lang="en-US" sz="2400" i="1">
                            <a:effectLst/>
                            <a:latin typeface="Cambria Math"/>
                            <a:ea typeface="Calibri"/>
                            <a:cs typeface="Simplified Arabic"/>
                          </a:rPr>
                          <m:t>2</m:t>
                        </m:r>
                      </m:sub>
                    </m:sSub>
                  </m:oMath>
                </a14:m>
                <a:r>
                  <a:rPr lang="ar-IQ" sz="2400" dirty="0">
                    <a:effectLst/>
                    <a:latin typeface="Calibri"/>
                    <a:ea typeface="Times New Roman"/>
                    <a:cs typeface="Simplified Arabic"/>
                  </a:rPr>
                  <a:t> )</a:t>
                </a:r>
                <a:r>
                  <a:rPr lang="ar-IQ" sz="2400" dirty="0">
                    <a:effectLst/>
                    <a:latin typeface="Calibri"/>
                    <a:ea typeface="Calibri"/>
                    <a:cs typeface="Simplified Arabic"/>
                  </a:rPr>
                  <a:t> وحاصل الفرق بينهما يمثل مدى درجة الانصهار</a:t>
                </a:r>
                <a:r>
                  <a:rPr lang="en-US" sz="2400" dirty="0">
                    <a:effectLst/>
                    <a:latin typeface="Simplified Arabic"/>
                    <a:ea typeface="Calibri"/>
                    <a:cs typeface="Arial"/>
                  </a:rPr>
                  <a:t>T</a:t>
                </a:r>
                <a:r>
                  <a:rPr lang="ar-IQ" sz="2400" dirty="0">
                    <a:effectLst/>
                    <a:latin typeface="Calibri"/>
                    <a:ea typeface="Calibri"/>
                    <a:cs typeface="Simplified Arabic"/>
                  </a:rPr>
                  <a:t>.</a:t>
                </a:r>
                <a:endParaRPr lang="en-US" sz="1600" dirty="0">
                  <a:effectLst/>
                  <a:latin typeface="Calibri"/>
                  <a:ea typeface="Calibri"/>
                  <a:cs typeface="Arial"/>
                </a:endParaRPr>
              </a:p>
              <a:p>
                <a:pPr algn="just">
                  <a:lnSpc>
                    <a:spcPct val="107000"/>
                  </a:lnSpc>
                  <a:spcAft>
                    <a:spcPts val="800"/>
                  </a:spcAft>
                </a:pPr>
                <a:r>
                  <a:rPr lang="ar-IQ" sz="2400" dirty="0">
                    <a:effectLst/>
                    <a:latin typeface="Calibri"/>
                    <a:ea typeface="Calibri"/>
                    <a:cs typeface="Simplified Arabic"/>
                  </a:rPr>
                  <a:t>12-اعد الخطوات من (1-11) للمركب الثاني وذلك لمعرفة إذا كان المركب الثاني المجهول هو نفسه الأول أم </a:t>
                </a:r>
                <a:r>
                  <a:rPr lang="ar-IQ" sz="2400" dirty="0" smtClean="0">
                    <a:effectLst/>
                    <a:latin typeface="Calibri"/>
                    <a:ea typeface="Calibri"/>
                    <a:cs typeface="Simplified Arabic"/>
                  </a:rPr>
                  <a:t>لا؟</a:t>
                </a:r>
                <a:endParaRPr lang="en-US" sz="1200" dirty="0">
                  <a:effectLst/>
                  <a:latin typeface="Calibri"/>
                  <a:ea typeface="Calibri"/>
                  <a:cs typeface="Arial"/>
                </a:endParaRPr>
              </a:p>
            </p:txBody>
          </p:sp>
        </mc:Choice>
        <mc:Fallback>
          <p:sp>
            <p:nvSpPr>
              <p:cNvPr id="4" name="مستطيل 3"/>
              <p:cNvSpPr>
                <a:spLocks noRot="1" noChangeAspect="1" noMove="1" noResize="1" noEditPoints="1" noAdjustHandles="1" noChangeArrowheads="1" noChangeShapeType="1" noTextEdit="1"/>
              </p:cNvSpPr>
              <p:nvPr/>
            </p:nvSpPr>
            <p:spPr>
              <a:xfrm>
                <a:off x="1331640" y="1138157"/>
                <a:ext cx="6624736" cy="2565959"/>
              </a:xfrm>
              <a:prstGeom prst="rect">
                <a:avLst/>
              </a:prstGeom>
              <a:blipFill rotWithShape="1">
                <a:blip r:embed="rId2"/>
                <a:stretch>
                  <a:fillRect l="-2944" t="-950" r="-1564" b="-4751"/>
                </a:stretch>
              </a:blipFill>
            </p:spPr>
            <p:txBody>
              <a:bodyPr/>
              <a:lstStyle/>
              <a:p>
                <a:r>
                  <a:rPr lang="ar-IQ">
                    <a:noFill/>
                  </a:rPr>
                  <a:t> </a:t>
                </a:r>
              </a:p>
            </p:txBody>
          </p:sp>
        </mc:Fallback>
      </mc:AlternateContent>
    </p:spTree>
    <p:extLst>
      <p:ext uri="{BB962C8B-B14F-4D97-AF65-F5344CB8AC3E}">
        <p14:creationId xmlns:p14="http://schemas.microsoft.com/office/powerpoint/2010/main" val="679032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4800" b="1" dirty="0" smtClean="0"/>
              <a:t>الحسابات</a:t>
            </a:r>
            <a:endParaRPr lang="ar-IQ" sz="4800" b="1" dirty="0"/>
          </a:p>
        </p:txBody>
      </p:sp>
      <mc:AlternateContent xmlns:mc="http://schemas.openxmlformats.org/markup-compatibility/2006">
        <mc:Choice xmlns:a14="http://schemas.microsoft.com/office/drawing/2010/main" Requires="a14">
          <p:sp>
            <p:nvSpPr>
              <p:cNvPr id="3" name="عنصر نائب للمحتوى 2"/>
              <p:cNvSpPr>
                <a:spLocks noGrp="1"/>
              </p:cNvSpPr>
              <p:nvPr>
                <p:ph sz="quarter" idx="13"/>
              </p:nvPr>
            </p:nvSpPr>
            <p:spPr/>
            <p:txBody>
              <a:bodyPr/>
              <a:lstStyle/>
              <a:p>
                <a:pPr algn="just">
                  <a:lnSpc>
                    <a:spcPct val="107000"/>
                  </a:lnSpc>
                  <a:spcAft>
                    <a:spcPts val="800"/>
                  </a:spcAft>
                </a:pPr>
                <a:r>
                  <a:rPr lang="ar-IQ" sz="2400" b="1" dirty="0">
                    <a:solidFill>
                      <a:srgbClr val="FF0000"/>
                    </a:solidFill>
                    <a:latin typeface="Calibri"/>
                    <a:ea typeface="Calibri"/>
                    <a:cs typeface="Simplified Arabic"/>
                  </a:rPr>
                  <a:t>قانون مدى درجة الانصهار </a:t>
                </a:r>
                <a:endParaRPr lang="en-US" sz="1600" b="1" dirty="0">
                  <a:solidFill>
                    <a:srgbClr val="FF0000"/>
                  </a:solidFill>
                  <a:effectLst/>
                  <a:latin typeface="Calibri"/>
                  <a:ea typeface="Calibri"/>
                  <a:cs typeface="Arial"/>
                </a:endParaRPr>
              </a:p>
              <a:p>
                <a:pPr algn="just" rtl="0">
                  <a:lnSpc>
                    <a:spcPct val="107000"/>
                  </a:lnSpc>
                  <a:spcAft>
                    <a:spcPts val="800"/>
                  </a:spcAft>
                </a:pPr>
                <a14:m>
                  <m:oMath xmlns:m="http://schemas.openxmlformats.org/officeDocument/2006/math">
                    <m:r>
                      <a:rPr lang="en-US" sz="3600" b="1" i="1" smtClean="0">
                        <a:solidFill>
                          <a:srgbClr val="FFFF00"/>
                        </a:solidFill>
                        <a:effectLst/>
                        <a:latin typeface="Cambria Math"/>
                        <a:ea typeface="Calibri"/>
                        <a:cs typeface="Simplified Arabic"/>
                      </a:rPr>
                      <m:t>𝑻</m:t>
                    </m:r>
                    <m:r>
                      <a:rPr lang="en-US" sz="3600" b="1" i="1" smtClean="0">
                        <a:solidFill>
                          <a:srgbClr val="FFFF00"/>
                        </a:solidFill>
                        <a:effectLst/>
                        <a:latin typeface="Cambria Math"/>
                        <a:ea typeface="Calibri"/>
                        <a:cs typeface="Simplified Arabic"/>
                      </a:rPr>
                      <m:t>=</m:t>
                    </m:r>
                    <m:sSub>
                      <m:sSubPr>
                        <m:ctrlPr>
                          <a:rPr lang="en-US" sz="3600" b="1" i="1">
                            <a:solidFill>
                              <a:srgbClr val="FFFF00"/>
                            </a:solidFill>
                            <a:effectLst/>
                            <a:latin typeface="Cambria Math"/>
                            <a:ea typeface="Calibri"/>
                            <a:cs typeface="Simplified Arabic"/>
                          </a:rPr>
                        </m:ctrlPr>
                      </m:sSubPr>
                      <m:e>
                        <m:r>
                          <a:rPr lang="en-US" sz="3600" b="1" i="1">
                            <a:solidFill>
                              <a:srgbClr val="FFFF00"/>
                            </a:solidFill>
                            <a:effectLst/>
                            <a:latin typeface="Cambria Math"/>
                            <a:ea typeface="Calibri"/>
                            <a:cs typeface="Simplified Arabic"/>
                          </a:rPr>
                          <m:t>𝒕</m:t>
                        </m:r>
                      </m:e>
                      <m:sub>
                        <m:r>
                          <a:rPr lang="en-US" sz="3600" b="1" i="1">
                            <a:solidFill>
                              <a:srgbClr val="FFFF00"/>
                            </a:solidFill>
                            <a:effectLst/>
                            <a:latin typeface="Cambria Math"/>
                            <a:ea typeface="Calibri"/>
                            <a:cs typeface="Simplified Arabic"/>
                          </a:rPr>
                          <m:t>𝟐</m:t>
                        </m:r>
                      </m:sub>
                    </m:sSub>
                    <m:r>
                      <a:rPr lang="en-US" sz="3600" b="1" i="1">
                        <a:solidFill>
                          <a:srgbClr val="FFFF00"/>
                        </a:solidFill>
                        <a:effectLst/>
                        <a:latin typeface="Cambria Math"/>
                        <a:ea typeface="Calibri"/>
                        <a:cs typeface="Simplified Arabic"/>
                      </a:rPr>
                      <m:t>−</m:t>
                    </m:r>
                    <m:sSub>
                      <m:sSubPr>
                        <m:ctrlPr>
                          <a:rPr lang="en-US" sz="3600" b="1" i="1">
                            <a:solidFill>
                              <a:srgbClr val="FFFF00"/>
                            </a:solidFill>
                            <a:effectLst/>
                            <a:latin typeface="Cambria Math"/>
                            <a:ea typeface="Calibri"/>
                            <a:cs typeface="Simplified Arabic"/>
                          </a:rPr>
                        </m:ctrlPr>
                      </m:sSubPr>
                      <m:e>
                        <m:r>
                          <a:rPr lang="en-US" sz="3600" b="1" i="1">
                            <a:solidFill>
                              <a:srgbClr val="FFFF00"/>
                            </a:solidFill>
                            <a:effectLst/>
                            <a:latin typeface="Cambria Math"/>
                            <a:ea typeface="Calibri"/>
                            <a:cs typeface="Simplified Arabic"/>
                          </a:rPr>
                          <m:t>𝒕</m:t>
                        </m:r>
                      </m:e>
                      <m:sub>
                        <m:r>
                          <a:rPr lang="en-US" sz="3600" b="1" i="1">
                            <a:solidFill>
                              <a:srgbClr val="FFFF00"/>
                            </a:solidFill>
                            <a:effectLst/>
                            <a:latin typeface="Cambria Math"/>
                            <a:ea typeface="Calibri"/>
                            <a:cs typeface="Simplified Arabic"/>
                          </a:rPr>
                          <m:t>𝟏</m:t>
                        </m:r>
                      </m:sub>
                    </m:sSub>
                  </m:oMath>
                </a14:m>
                <a:endParaRPr lang="en-US" sz="1200" b="1" dirty="0">
                  <a:effectLst/>
                  <a:latin typeface="Calibri"/>
                  <a:ea typeface="Calibri"/>
                  <a:cs typeface="Arial"/>
                </a:endParaRPr>
              </a:p>
              <a:p>
                <a:pPr algn="just">
                  <a:lnSpc>
                    <a:spcPct val="107000"/>
                  </a:lnSpc>
                  <a:spcAft>
                    <a:spcPts val="800"/>
                  </a:spcAft>
                </a:pPr>
                <a:r>
                  <a:rPr lang="en-US" sz="2000" b="1" dirty="0">
                    <a:effectLst/>
                    <a:latin typeface="Simplified Arabic"/>
                    <a:ea typeface="Calibri"/>
                    <a:cs typeface="Arial"/>
                  </a:rPr>
                  <a:t>T</a:t>
                </a:r>
                <a:r>
                  <a:rPr lang="ar-IQ" sz="2000" b="1" dirty="0">
                    <a:effectLst/>
                    <a:latin typeface="Calibri"/>
                    <a:ea typeface="Calibri"/>
                    <a:cs typeface="Simplified Arabic"/>
                  </a:rPr>
                  <a:t> : يمثل مدى درجة الانصهار.</a:t>
                </a:r>
                <a:endParaRPr lang="en-US" sz="1400" b="1" dirty="0">
                  <a:effectLst/>
                  <a:latin typeface="Calibri"/>
                  <a:ea typeface="Calibri"/>
                  <a:cs typeface="Arial"/>
                </a:endParaRPr>
              </a:p>
              <a:p>
                <a:pPr algn="just">
                  <a:lnSpc>
                    <a:spcPct val="107000"/>
                  </a:lnSpc>
                  <a:spcAft>
                    <a:spcPts val="800"/>
                  </a:spcAft>
                </a:pPr>
                <a14:m>
                  <m:oMath xmlns:m="http://schemas.openxmlformats.org/officeDocument/2006/math">
                    <m:sSub>
                      <m:sSubPr>
                        <m:ctrlPr>
                          <a:rPr lang="en-US" sz="2000" b="1" i="1">
                            <a:effectLst/>
                            <a:latin typeface="Cambria Math"/>
                            <a:ea typeface="Calibri"/>
                            <a:cs typeface="Simplified Arabic"/>
                          </a:rPr>
                        </m:ctrlPr>
                      </m:sSubPr>
                      <m:e>
                        <m:r>
                          <a:rPr lang="en-US" sz="2000" b="1" i="1">
                            <a:effectLst/>
                            <a:latin typeface="Cambria Math"/>
                            <a:ea typeface="Calibri"/>
                            <a:cs typeface="Simplified Arabic"/>
                          </a:rPr>
                          <m:t>𝒕</m:t>
                        </m:r>
                      </m:e>
                      <m:sub>
                        <m:r>
                          <a:rPr lang="en-US" sz="2000" b="1" i="1">
                            <a:effectLst/>
                            <a:latin typeface="Cambria Math"/>
                            <a:ea typeface="Calibri"/>
                            <a:cs typeface="Simplified Arabic"/>
                          </a:rPr>
                          <m:t>𝟐</m:t>
                        </m:r>
                      </m:sub>
                    </m:sSub>
                  </m:oMath>
                </a14:m>
                <a:r>
                  <a:rPr lang="ar-IQ" sz="2000" b="1" dirty="0">
                    <a:effectLst/>
                    <a:latin typeface="Calibri"/>
                    <a:ea typeface="Times New Roman"/>
                    <a:cs typeface="Simplified Arabic"/>
                  </a:rPr>
                  <a:t> : يمثل</a:t>
                </a:r>
                <a:r>
                  <a:rPr lang="ar-IQ" sz="2000" b="1" dirty="0">
                    <a:effectLst/>
                    <a:latin typeface="Calibri"/>
                    <a:ea typeface="Calibri"/>
                    <a:cs typeface="Simplified Arabic"/>
                  </a:rPr>
                  <a:t> درجة الحرارة التي عندها تحولت المادة جميعها إلى سائل.</a:t>
                </a:r>
                <a:endParaRPr lang="en-US" sz="1400" b="1" dirty="0">
                  <a:effectLst/>
                  <a:latin typeface="Calibri"/>
                  <a:ea typeface="Calibri"/>
                  <a:cs typeface="Arial"/>
                </a:endParaRPr>
              </a:p>
              <a:p>
                <a14:m>
                  <m:oMath xmlns:m="http://schemas.openxmlformats.org/officeDocument/2006/math">
                    <m:sSub>
                      <m:sSubPr>
                        <m:ctrlPr>
                          <a:rPr lang="en-US" sz="2000" b="1" i="1">
                            <a:effectLst/>
                            <a:latin typeface="Cambria Math"/>
                            <a:cs typeface="Simplified Arabic"/>
                          </a:rPr>
                        </m:ctrlPr>
                      </m:sSubPr>
                      <m:e>
                        <m:r>
                          <a:rPr lang="en-US" sz="2000" b="1" i="1">
                            <a:effectLst/>
                            <a:latin typeface="Cambria Math"/>
                            <a:ea typeface="Calibri"/>
                            <a:cs typeface="Simplified Arabic"/>
                          </a:rPr>
                          <m:t>𝒕</m:t>
                        </m:r>
                      </m:e>
                      <m:sub>
                        <m:r>
                          <a:rPr lang="en-US" sz="2000" b="1" i="1">
                            <a:effectLst/>
                            <a:latin typeface="Cambria Math"/>
                            <a:ea typeface="Calibri"/>
                            <a:cs typeface="Simplified Arabic"/>
                          </a:rPr>
                          <m:t>𝟏</m:t>
                        </m:r>
                      </m:sub>
                    </m:sSub>
                  </m:oMath>
                </a14:m>
                <a:r>
                  <a:rPr lang="ar-IQ" sz="2000" b="1" dirty="0">
                    <a:effectLst/>
                    <a:ea typeface="Times New Roman"/>
                    <a:cs typeface="Simplified Arabic"/>
                  </a:rPr>
                  <a:t> : يمثل</a:t>
                </a:r>
                <a:r>
                  <a:rPr lang="ar-IQ" sz="2000" b="1" dirty="0">
                    <a:effectLst/>
                    <a:ea typeface="Calibri"/>
                    <a:cs typeface="Simplified Arabic"/>
                  </a:rPr>
                  <a:t> درجة الحرارة التي عندها تبدأ العينة بالتميع.</a:t>
                </a:r>
                <a:endParaRPr lang="ar-IQ" sz="1800" b="1" dirty="0"/>
              </a:p>
            </p:txBody>
          </p:sp>
        </mc:Choice>
        <mc:Fallback>
          <p:sp>
            <p:nvSpPr>
              <p:cNvPr id="3" name="عنصر نائب للمحتوى 2"/>
              <p:cNvSpPr>
                <a:spLocks noGrp="1" noRot="1" noChangeAspect="1" noMove="1" noResize="1" noEditPoints="1" noAdjustHandles="1" noChangeArrowheads="1" noChangeShapeType="1" noTextEdit="1"/>
              </p:cNvSpPr>
              <p:nvPr>
                <p:ph sz="quarter" idx="13"/>
              </p:nvPr>
            </p:nvSpPr>
            <p:spPr>
              <a:blipFill rotWithShape="1">
                <a:blip r:embed="rId2"/>
                <a:stretch>
                  <a:fillRect t="-593" r="-1077"/>
                </a:stretch>
              </a:blipFill>
            </p:spPr>
            <p:txBody>
              <a:bodyPr/>
              <a:lstStyle/>
              <a:p>
                <a:r>
                  <a:rPr lang="ar-IQ">
                    <a:noFill/>
                  </a:rPr>
                  <a:t> </a:t>
                </a:r>
              </a:p>
            </p:txBody>
          </p:sp>
        </mc:Fallback>
      </mc:AlternateContent>
    </p:spTree>
    <p:extLst>
      <p:ext uri="{BB962C8B-B14F-4D97-AF65-F5344CB8AC3E}">
        <p14:creationId xmlns:p14="http://schemas.microsoft.com/office/powerpoint/2010/main" val="490591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5400" b="1" dirty="0" smtClean="0">
                <a:solidFill>
                  <a:srgbClr val="00B0F0"/>
                </a:solidFill>
              </a:rPr>
              <a:t>المناقشة</a:t>
            </a:r>
            <a:r>
              <a:rPr lang="ar-IQ" sz="4800" b="1" dirty="0" smtClean="0"/>
              <a:t> </a:t>
            </a:r>
            <a:endParaRPr lang="ar-IQ" sz="4800" b="1" dirty="0"/>
          </a:p>
        </p:txBody>
      </p:sp>
      <p:sp>
        <p:nvSpPr>
          <p:cNvPr id="3" name="عنصر نائب للمحتوى 2"/>
          <p:cNvSpPr>
            <a:spLocks noGrp="1"/>
          </p:cNvSpPr>
          <p:nvPr>
            <p:ph sz="quarter" idx="13"/>
          </p:nvPr>
        </p:nvSpPr>
        <p:spPr/>
        <p:txBody>
          <a:bodyPr/>
          <a:lstStyle/>
          <a:p>
            <a:pPr algn="just">
              <a:lnSpc>
                <a:spcPct val="107000"/>
              </a:lnSpc>
              <a:spcAft>
                <a:spcPts val="800"/>
              </a:spcAft>
            </a:pPr>
            <a:r>
              <a:rPr lang="ar-IQ" sz="2000" b="1" dirty="0">
                <a:latin typeface="Calibri"/>
                <a:ea typeface="Calibri"/>
                <a:cs typeface="Simplified Arabic"/>
              </a:rPr>
              <a:t>لماذا يجب إن تكون العينة مسحوقة سحقا دقيقا ومعبأة بشكل متماسك عند أجراء تعيين درجة الانصهار الشعرية؟</a:t>
            </a:r>
            <a:endParaRPr lang="en-US" sz="1400" b="1" dirty="0">
              <a:latin typeface="Calibri"/>
              <a:ea typeface="Calibri"/>
              <a:cs typeface="Arial"/>
            </a:endParaRPr>
          </a:p>
          <a:p>
            <a:pPr algn="just">
              <a:lnSpc>
                <a:spcPct val="107000"/>
              </a:lnSpc>
              <a:spcAft>
                <a:spcPts val="800"/>
              </a:spcAft>
            </a:pPr>
            <a:r>
              <a:rPr lang="ar-IQ" sz="2000" b="1" dirty="0">
                <a:latin typeface="Calibri"/>
                <a:ea typeface="Calibri"/>
                <a:cs typeface="Simplified Arabic"/>
              </a:rPr>
              <a:t>2-ماهو تأثير الشوائب في درجة الانصهار المركب العضوي؟</a:t>
            </a:r>
            <a:endParaRPr lang="en-US" sz="1400" b="1" dirty="0">
              <a:latin typeface="Calibri"/>
              <a:ea typeface="Calibri"/>
              <a:cs typeface="Arial"/>
            </a:endParaRPr>
          </a:p>
          <a:p>
            <a:pPr algn="just">
              <a:lnSpc>
                <a:spcPct val="107000"/>
              </a:lnSpc>
              <a:spcAft>
                <a:spcPts val="800"/>
              </a:spcAft>
            </a:pPr>
            <a:r>
              <a:rPr lang="ar-IQ" sz="2000" b="1" dirty="0">
                <a:latin typeface="Calibri"/>
                <a:ea typeface="Calibri"/>
                <a:cs typeface="Simplified Arabic"/>
              </a:rPr>
              <a:t>3-ماهو تأثير استخدام عينة كبيرة جدا على درجة الانصهار المركب؟</a:t>
            </a:r>
            <a:endParaRPr lang="en-US" sz="1400" b="1" dirty="0">
              <a:latin typeface="Calibri"/>
              <a:ea typeface="Calibri"/>
              <a:cs typeface="Arial"/>
            </a:endParaRPr>
          </a:p>
          <a:p>
            <a:pPr algn="just">
              <a:lnSpc>
                <a:spcPct val="107000"/>
              </a:lnSpc>
              <a:spcAft>
                <a:spcPts val="800"/>
              </a:spcAft>
            </a:pPr>
            <a:r>
              <a:rPr lang="ar-IQ" sz="2000" b="1" dirty="0">
                <a:latin typeface="Calibri"/>
                <a:ea typeface="Calibri"/>
                <a:cs typeface="Simplified Arabic"/>
              </a:rPr>
              <a:t>4-ماهو تأثير التسخين السريع جدا على درجة انصهار المركب؟</a:t>
            </a:r>
            <a:endParaRPr lang="en-US" sz="1400" b="1" dirty="0">
              <a:latin typeface="Calibri"/>
              <a:ea typeface="Calibri"/>
              <a:cs typeface="Arial"/>
            </a:endParaRPr>
          </a:p>
          <a:p>
            <a:pPr algn="just">
              <a:lnSpc>
                <a:spcPct val="107000"/>
              </a:lnSpc>
              <a:spcAft>
                <a:spcPts val="800"/>
              </a:spcAft>
            </a:pPr>
            <a:r>
              <a:rPr lang="ar-IQ" sz="2000" b="1" dirty="0">
                <a:latin typeface="Calibri"/>
                <a:ea typeface="Calibri"/>
                <a:cs typeface="Simplified Arabic"/>
              </a:rPr>
              <a:t>5-يعد الحمام الزيتي أفضل من الحمام المائي. لماذا؟</a:t>
            </a:r>
            <a:endParaRPr lang="en-US" sz="1400" b="1" dirty="0">
              <a:latin typeface="Calibri"/>
              <a:ea typeface="Calibri"/>
              <a:cs typeface="Arial"/>
            </a:endParaRPr>
          </a:p>
          <a:p>
            <a:pPr algn="just">
              <a:lnSpc>
                <a:spcPct val="107000"/>
              </a:lnSpc>
              <a:spcAft>
                <a:spcPts val="800"/>
              </a:spcAft>
            </a:pPr>
            <a:r>
              <a:rPr lang="ar-IQ" sz="2000" b="1" dirty="0">
                <a:latin typeface="Calibri"/>
                <a:ea typeface="Calibri"/>
                <a:cs typeface="Simplified Arabic"/>
              </a:rPr>
              <a:t>6-هل المركبين المجهولين متطابقين أم لا؟ </a:t>
            </a:r>
            <a:endParaRPr lang="en-US" sz="1400" b="1" dirty="0">
              <a:latin typeface="Calibri"/>
              <a:ea typeface="Calibri"/>
              <a:cs typeface="Arial"/>
            </a:endParaRPr>
          </a:p>
          <a:p>
            <a:endParaRPr lang="ar-IQ" dirty="0"/>
          </a:p>
        </p:txBody>
      </p:sp>
    </p:spTree>
    <p:extLst>
      <p:ext uri="{BB962C8B-B14F-4D97-AF65-F5344CB8AC3E}">
        <p14:creationId xmlns:p14="http://schemas.microsoft.com/office/powerpoint/2010/main" val="2107870525"/>
      </p:ext>
    </p:extLst>
  </p:cSld>
  <p:clrMapOvr>
    <a:masterClrMapping/>
  </p:clrMapOvr>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19</TotalTime>
  <Words>534</Words>
  <Application>Microsoft Office PowerPoint</Application>
  <PresentationFormat>عرض على الشاشة (3:4)‏</PresentationFormat>
  <Paragraphs>39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أفق</vt:lpstr>
      <vt:lpstr>التجربة السابعة </vt:lpstr>
      <vt:lpstr>مقدمة</vt:lpstr>
      <vt:lpstr>عرض تقديمي في PowerPoint</vt:lpstr>
      <vt:lpstr>عرض تقديمي في PowerPoint</vt:lpstr>
      <vt:lpstr>طريقة العمل </vt:lpstr>
      <vt:lpstr>عرض تقديمي في PowerPoint</vt:lpstr>
      <vt:lpstr>عرض تقديمي في PowerPoint</vt:lpstr>
      <vt:lpstr>الحسابات</vt:lpstr>
      <vt:lpstr>المناقشة </vt:lpstr>
      <vt:lpstr>المدرس المساعد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التجربة السابعة</dc:title>
  <dc:creator>Maher</dc:creator>
  <cp:lastModifiedBy>Maher</cp:lastModifiedBy>
  <cp:revision>2</cp:revision>
  <dcterms:created xsi:type="dcterms:W3CDTF">2019-10-05T14:32:12Z</dcterms:created>
  <dcterms:modified xsi:type="dcterms:W3CDTF">2019-10-05T14:52:11Z</dcterms:modified>
</cp:coreProperties>
</file>