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4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4E11FCE-BE48-4A69-9857-A94E3A78DF6C}" type="datetimeFigureOut">
              <a:rPr lang="ar-IQ" smtClean="0"/>
              <a:t>06/02/1441</a:t>
            </a:fld>
            <a:endParaRPr lang="ar-IQ"/>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IQ"/>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351D158-9C73-49D9-BBB7-0D1A416B79B1}" type="slidenum">
              <a:rPr lang="ar-IQ" smtClean="0"/>
              <a:t>‹#›</a:t>
            </a:fld>
            <a:endParaRPr lang="ar-IQ"/>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4E11FCE-BE48-4A69-9857-A94E3A78DF6C}" type="datetimeFigureOut">
              <a:rPr lang="ar-IQ" smtClean="0"/>
              <a:t>06/02/1441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351D158-9C73-49D9-BBB7-0D1A416B79B1}" type="slidenum">
              <a:rPr lang="ar-IQ" smtClean="0"/>
              <a:t>‹#›</a:t>
            </a:fld>
            <a:endParaRPr lang="ar-IQ"/>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4E11FCE-BE48-4A69-9857-A94E3A78DF6C}" type="datetimeFigureOut">
              <a:rPr lang="ar-IQ" smtClean="0"/>
              <a:t>06/02/1441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351D158-9C73-49D9-BBB7-0D1A416B79B1}" type="slidenum">
              <a:rPr lang="ar-IQ" smtClean="0"/>
              <a:t>‹#›</a:t>
            </a:fld>
            <a:endParaRPr lang="ar-IQ"/>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4E11FCE-BE48-4A69-9857-A94E3A78DF6C}" type="datetimeFigureOut">
              <a:rPr lang="ar-IQ" smtClean="0"/>
              <a:t>06/02/1441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351D158-9C73-49D9-BBB7-0D1A416B79B1}" type="slidenum">
              <a:rPr lang="ar-IQ" smtClean="0"/>
              <a:t>‹#›</a:t>
            </a:fld>
            <a:endParaRPr lang="ar-IQ"/>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4E11FCE-BE48-4A69-9857-A94E3A78DF6C}" type="datetimeFigureOut">
              <a:rPr lang="ar-IQ" smtClean="0"/>
              <a:t>06/02/1441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351D158-9C73-49D9-BBB7-0D1A416B79B1}"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E11FCE-BE48-4A69-9857-A94E3A78DF6C}" type="datetimeFigureOut">
              <a:rPr lang="ar-IQ" smtClean="0"/>
              <a:t>06/02/1441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351D158-9C73-49D9-BBB7-0D1A416B79B1}" type="slidenum">
              <a:rPr lang="ar-IQ" smtClean="0"/>
              <a:t>‹#›</a:t>
            </a:fld>
            <a:endParaRPr lang="ar-IQ"/>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4E11FCE-BE48-4A69-9857-A94E3A78DF6C}" type="datetimeFigureOut">
              <a:rPr lang="ar-IQ" smtClean="0"/>
              <a:t>06/02/1441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351D158-9C73-49D9-BBB7-0D1A416B79B1}" type="slidenum">
              <a:rPr lang="ar-IQ" smtClean="0"/>
              <a:t>‹#›</a:t>
            </a:fld>
            <a:endParaRPr lang="ar-IQ"/>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4E11FCE-BE48-4A69-9857-A94E3A78DF6C}" type="datetimeFigureOut">
              <a:rPr lang="ar-IQ" smtClean="0"/>
              <a:t>06/02/1441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351D158-9C73-49D9-BBB7-0D1A416B79B1}" type="slidenum">
              <a:rPr lang="ar-IQ" smtClean="0"/>
              <a:t>‹#›</a:t>
            </a:fld>
            <a:endParaRPr lang="ar-IQ"/>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E11FCE-BE48-4A69-9857-A94E3A78DF6C}" type="datetimeFigureOut">
              <a:rPr lang="ar-IQ" smtClean="0"/>
              <a:t>06/02/1441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351D158-9C73-49D9-BBB7-0D1A416B79B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4E11FCE-BE48-4A69-9857-A94E3A78DF6C}" type="datetimeFigureOut">
              <a:rPr lang="ar-IQ" smtClean="0"/>
              <a:t>06/02/1441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351D158-9C73-49D9-BBB7-0D1A416B79B1}"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4E11FCE-BE48-4A69-9857-A94E3A78DF6C}" type="datetimeFigureOut">
              <a:rPr lang="ar-IQ" smtClean="0"/>
              <a:t>06/02/1441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351D158-9C73-49D9-BBB7-0D1A416B79B1}"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4E11FCE-BE48-4A69-9857-A94E3A78DF6C}" type="datetimeFigureOut">
              <a:rPr lang="ar-IQ" smtClean="0"/>
              <a:t>06/02/1441</a:t>
            </a:fld>
            <a:endParaRPr lang="ar-IQ"/>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IQ"/>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A351D158-9C73-49D9-BBB7-0D1A416B79B1}"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a:p>
        </p:txBody>
      </p:sp>
      <p:sp>
        <p:nvSpPr>
          <p:cNvPr id="3" name="عنوان فرعي 2"/>
          <p:cNvSpPr>
            <a:spLocks noGrp="1"/>
          </p:cNvSpPr>
          <p:nvPr>
            <p:ph type="subTitle" idx="1"/>
          </p:nvPr>
        </p:nvSpPr>
        <p:spPr/>
        <p:txBody>
          <a:bodyPr/>
          <a:lstStyle/>
          <a:p>
            <a:pPr>
              <a:lnSpc>
                <a:spcPct val="107000"/>
              </a:lnSpc>
              <a:spcAft>
                <a:spcPts val="800"/>
              </a:spcAft>
            </a:pPr>
            <a:r>
              <a:rPr lang="ar-IQ" b="1" dirty="0">
                <a:effectLst/>
                <a:latin typeface="Calibri"/>
                <a:ea typeface="Calibri"/>
                <a:cs typeface="Simplified Arabic"/>
              </a:rPr>
              <a:t>: تحضير حامض </a:t>
            </a:r>
            <a:r>
              <a:rPr lang="ar-IQ" b="1" dirty="0" err="1">
                <a:effectLst/>
                <a:latin typeface="Calibri"/>
                <a:ea typeface="Calibri"/>
                <a:cs typeface="Simplified Arabic"/>
              </a:rPr>
              <a:t>الخليك</a:t>
            </a:r>
            <a:r>
              <a:rPr lang="ar-IQ" b="1" dirty="0">
                <a:effectLst/>
                <a:latin typeface="Calibri"/>
                <a:ea typeface="Calibri"/>
                <a:cs typeface="Simplified Arabic"/>
              </a:rPr>
              <a:t> من الإيثانول</a:t>
            </a:r>
            <a:endParaRPr lang="en-US" sz="1400" dirty="0">
              <a:effectLst/>
              <a:latin typeface="Calibri"/>
              <a:ea typeface="Calibri"/>
              <a:cs typeface="Arial"/>
            </a:endParaRPr>
          </a:p>
          <a:p>
            <a:pPr algn="just" rtl="0">
              <a:lnSpc>
                <a:spcPct val="107000"/>
              </a:lnSpc>
              <a:spcAft>
                <a:spcPts val="800"/>
              </a:spcAft>
            </a:pPr>
            <a:r>
              <a:rPr lang="en-US" b="1" dirty="0" err="1">
                <a:effectLst/>
                <a:latin typeface="Times New Roman"/>
                <a:ea typeface="Calibri"/>
                <a:cs typeface="Arial"/>
              </a:rPr>
              <a:t>Exp</a:t>
            </a:r>
            <a:r>
              <a:rPr lang="en-US" b="1" dirty="0">
                <a:effectLst/>
                <a:latin typeface="Times New Roman"/>
                <a:ea typeface="Calibri"/>
                <a:cs typeface="Arial"/>
              </a:rPr>
              <a:t> 6: preparation of </a:t>
            </a:r>
            <a:r>
              <a:rPr lang="en-US" b="1" dirty="0" err="1">
                <a:effectLst/>
                <a:latin typeface="Times New Roman"/>
                <a:ea typeface="Calibri"/>
                <a:cs typeface="Arial"/>
              </a:rPr>
              <a:t>Ethanoic</a:t>
            </a:r>
            <a:r>
              <a:rPr lang="en-US" b="1" dirty="0">
                <a:effectLst/>
                <a:latin typeface="Times New Roman"/>
                <a:ea typeface="Calibri"/>
                <a:cs typeface="Arial"/>
              </a:rPr>
              <a:t> acid (Acetic acid) from ethanol.</a:t>
            </a:r>
            <a:endParaRPr lang="en-US" sz="1400" dirty="0">
              <a:effectLst/>
              <a:latin typeface="Calibri"/>
              <a:ea typeface="Calibri"/>
              <a:cs typeface="Arial"/>
            </a:endParaRPr>
          </a:p>
          <a:p>
            <a:endParaRPr lang="ar-IQ" dirty="0"/>
          </a:p>
        </p:txBody>
      </p:sp>
      <p:sp>
        <p:nvSpPr>
          <p:cNvPr id="4" name="مستطيل 3"/>
          <p:cNvSpPr/>
          <p:nvPr/>
        </p:nvSpPr>
        <p:spPr>
          <a:xfrm>
            <a:off x="1115616" y="1052736"/>
            <a:ext cx="6912768" cy="208823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400" b="1" dirty="0" smtClean="0">
                <a:solidFill>
                  <a:srgbClr val="FF0000"/>
                </a:solidFill>
              </a:rPr>
              <a:t>التجربة  السادسة</a:t>
            </a:r>
            <a:endParaRPr lang="ar-IQ" sz="4400" b="1" dirty="0">
              <a:solidFill>
                <a:srgbClr val="FF0000"/>
              </a:solidFill>
            </a:endParaRPr>
          </a:p>
        </p:txBody>
      </p:sp>
    </p:spTree>
    <p:extLst>
      <p:ext uri="{BB962C8B-B14F-4D97-AF65-F5344CB8AC3E}">
        <p14:creationId xmlns:p14="http://schemas.microsoft.com/office/powerpoint/2010/main" val="2181554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Autofit/>
          </a:bodyPr>
          <a:lstStyle/>
          <a:p>
            <a:pPr algn="just"/>
            <a:r>
              <a:rPr lang="ar-IQ" sz="3200" b="1" dirty="0">
                <a:ea typeface="Calibri"/>
              </a:rPr>
              <a:t>لاحظ العالمين </a:t>
            </a:r>
            <a:r>
              <a:rPr lang="en-US" sz="3200" b="1" dirty="0" err="1">
                <a:latin typeface="Times New Roman"/>
                <a:ea typeface="Calibri"/>
              </a:rPr>
              <a:t>Frankland</a:t>
            </a:r>
            <a:r>
              <a:rPr lang="en-US" sz="3200" b="1" dirty="0">
                <a:latin typeface="Times New Roman"/>
                <a:ea typeface="Calibri"/>
              </a:rPr>
              <a:t> and </a:t>
            </a:r>
            <a:r>
              <a:rPr lang="en-US" sz="3200" b="1" dirty="0" err="1">
                <a:latin typeface="Times New Roman"/>
                <a:ea typeface="Calibri"/>
              </a:rPr>
              <a:t>Frew</a:t>
            </a:r>
            <a:r>
              <a:rPr lang="ar-IQ" sz="3200" b="1" dirty="0">
                <a:latin typeface="Times New Roman"/>
                <a:ea typeface="Calibri"/>
              </a:rPr>
              <a:t> انه عند تسخين </a:t>
            </a:r>
            <a:r>
              <a:rPr lang="en-US" sz="3200" b="1" dirty="0">
                <a:latin typeface="Times New Roman"/>
                <a:ea typeface="Calibri"/>
              </a:rPr>
              <a:t>Ethanol</a:t>
            </a:r>
            <a:r>
              <a:rPr lang="ar-IQ" sz="3200" b="1" dirty="0">
                <a:latin typeface="Times New Roman"/>
                <a:ea typeface="Calibri"/>
              </a:rPr>
              <a:t> مع ثنائي كرومات البوتاسيوم وحامض الكبريتيك باستخدام تقنية التصعيد ولمدة 30 دقيقة فان الإيثانول يتحول 98% من الـ </a:t>
            </a:r>
            <a:r>
              <a:rPr lang="en-US" sz="3200" b="1" dirty="0">
                <a:latin typeface="Times New Roman"/>
                <a:ea typeface="Calibri"/>
              </a:rPr>
              <a:t>Ethanol </a:t>
            </a:r>
            <a:r>
              <a:rPr lang="ar-IQ" sz="3200" b="1" dirty="0">
                <a:latin typeface="Times New Roman"/>
                <a:ea typeface="Calibri"/>
              </a:rPr>
              <a:t>إلى </a:t>
            </a:r>
            <a:r>
              <a:rPr lang="en-US" sz="3200" b="1" dirty="0" err="1">
                <a:latin typeface="Times New Roman"/>
                <a:ea typeface="Calibri"/>
              </a:rPr>
              <a:t>Ethanoic</a:t>
            </a:r>
            <a:r>
              <a:rPr lang="en-US" sz="3200" b="1" dirty="0">
                <a:latin typeface="Times New Roman"/>
                <a:ea typeface="Calibri"/>
              </a:rPr>
              <a:t> acid (Acetic acid)</a:t>
            </a:r>
            <a:r>
              <a:rPr lang="ar-IQ" sz="3200" b="1" dirty="0">
                <a:latin typeface="Times New Roman"/>
                <a:ea typeface="Calibri"/>
              </a:rPr>
              <a:t>. حيث يمكن لمحلول مكون من ثنائي كرومات البوتاسيوم وحامض الكبريتيك أن يستخدم لأكسدة الكحول الأولية وتحويلها إلى حامض </a:t>
            </a:r>
            <a:r>
              <a:rPr lang="ar-IQ" sz="3200" b="1" dirty="0" err="1">
                <a:latin typeface="Times New Roman"/>
                <a:ea typeface="Calibri"/>
              </a:rPr>
              <a:t>كاربوكسيلي</a:t>
            </a:r>
            <a:endParaRPr lang="ar-IQ" sz="3200" b="1" dirty="0"/>
          </a:p>
        </p:txBody>
      </p:sp>
      <p:sp>
        <p:nvSpPr>
          <p:cNvPr id="3" name="عنوان 2"/>
          <p:cNvSpPr>
            <a:spLocks noGrp="1"/>
          </p:cNvSpPr>
          <p:nvPr>
            <p:ph type="title"/>
          </p:nvPr>
        </p:nvSpPr>
        <p:spPr/>
        <p:txBody>
          <a:bodyPr/>
          <a:lstStyle/>
          <a:p>
            <a:r>
              <a:rPr lang="ar-IQ" dirty="0" smtClean="0"/>
              <a:t>مقدمة </a:t>
            </a:r>
            <a:endParaRPr lang="ar-IQ" dirty="0"/>
          </a:p>
        </p:txBody>
      </p:sp>
    </p:spTree>
    <p:extLst>
      <p:ext uri="{BB962C8B-B14F-4D97-AF65-F5344CB8AC3E}">
        <p14:creationId xmlns:p14="http://schemas.microsoft.com/office/powerpoint/2010/main" val="1736105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مستطيل 3"/>
              <p:cNvSpPr/>
              <p:nvPr/>
            </p:nvSpPr>
            <p:spPr>
              <a:xfrm>
                <a:off x="539552" y="619304"/>
                <a:ext cx="8280920" cy="5205207"/>
              </a:xfrm>
              <a:prstGeom prst="rect">
                <a:avLst/>
              </a:prstGeom>
            </p:spPr>
            <p:txBody>
              <a:bodyPr wrap="square">
                <a:spAutoFit/>
              </a:bodyPr>
              <a:lstStyle/>
              <a:p>
                <a:pPr algn="just">
                  <a:lnSpc>
                    <a:spcPct val="107000"/>
                  </a:lnSpc>
                  <a:spcAft>
                    <a:spcPts val="800"/>
                  </a:spcAft>
                </a:pPr>
                <a:r>
                  <a:rPr lang="ar-IQ" sz="3600" b="1" dirty="0" smtClean="0">
                    <a:solidFill>
                      <a:schemeClr val="accent2">
                        <a:lumMod val="75000"/>
                      </a:schemeClr>
                    </a:solidFill>
                    <a:latin typeface="Calibri"/>
                    <a:ea typeface="Calibri"/>
                  </a:rPr>
                  <a:t>في الخطوة الأولى يتأكد الكحول الأولي إلى </a:t>
                </a:r>
                <a:r>
                  <a:rPr lang="ar-IQ" sz="3600" b="1" dirty="0" err="1">
                    <a:solidFill>
                      <a:schemeClr val="accent2">
                        <a:lumMod val="75000"/>
                      </a:schemeClr>
                    </a:solidFill>
                    <a:latin typeface="Calibri"/>
                    <a:ea typeface="Calibri"/>
                  </a:rPr>
                  <a:t>الديهايد</a:t>
                </a:r>
                <a:r>
                  <a:rPr lang="ar-IQ" sz="3600" b="1" dirty="0">
                    <a:solidFill>
                      <a:schemeClr val="accent2">
                        <a:lumMod val="75000"/>
                      </a:schemeClr>
                    </a:solidFill>
                    <a:latin typeface="Calibri"/>
                    <a:ea typeface="Calibri"/>
                  </a:rPr>
                  <a:t> ولضمان استمرار عملية الأكسدة وتحول جميع الكحول الأولي إلى حامض </a:t>
                </a:r>
                <a:r>
                  <a:rPr lang="ar-IQ" sz="3600" b="1" dirty="0" err="1">
                    <a:solidFill>
                      <a:schemeClr val="accent2">
                        <a:lumMod val="75000"/>
                      </a:schemeClr>
                    </a:solidFill>
                    <a:latin typeface="Calibri"/>
                    <a:ea typeface="Calibri"/>
                  </a:rPr>
                  <a:t>كاربوكسيلي</a:t>
                </a:r>
                <a:r>
                  <a:rPr lang="ar-IQ" sz="3600" b="1" dirty="0">
                    <a:solidFill>
                      <a:schemeClr val="accent2">
                        <a:lumMod val="75000"/>
                      </a:schemeClr>
                    </a:solidFill>
                    <a:latin typeface="Calibri"/>
                    <a:ea typeface="Calibri"/>
                  </a:rPr>
                  <a:t> يجب استخدام كمية من العامل المؤكسد (ثنائي كرومات البوتاسيوم) أكثر من كمية الكحول الأولي وكذلك تصعيد المزيج لمدة لا تقل عن 20- 30 دقيقة كما في المعادلة </a:t>
                </a:r>
                <a:r>
                  <a:rPr lang="ar-IQ" sz="3600" b="1" dirty="0" smtClean="0">
                    <a:solidFill>
                      <a:schemeClr val="accent2">
                        <a:lumMod val="75000"/>
                      </a:schemeClr>
                    </a:solidFill>
                    <a:latin typeface="Calibri"/>
                    <a:ea typeface="Calibri"/>
                  </a:rPr>
                  <a:t>التالية</a:t>
                </a:r>
              </a:p>
              <a:p>
                <a:pPr algn="just">
                  <a:lnSpc>
                    <a:spcPct val="107000"/>
                  </a:lnSpc>
                  <a:spcAft>
                    <a:spcPts val="800"/>
                  </a:spcAft>
                </a:pPr>
                <a:r>
                  <a:rPr lang="ar-IQ" sz="3600" b="1" dirty="0" smtClean="0">
                    <a:solidFill>
                      <a:schemeClr val="accent2">
                        <a:lumMod val="75000"/>
                      </a:schemeClr>
                    </a:solidFill>
                    <a:latin typeface="Calibri"/>
                    <a:ea typeface="Calibri"/>
                  </a:rPr>
                  <a:t> </a:t>
                </a:r>
                <a:endParaRPr lang="en-US" sz="2400" b="1" dirty="0">
                  <a:solidFill>
                    <a:schemeClr val="accent2">
                      <a:lumMod val="75000"/>
                    </a:schemeClr>
                  </a:solidFill>
                  <a:effectLst/>
                  <a:latin typeface="Calibri"/>
                  <a:ea typeface="Calibri"/>
                  <a:cs typeface="Arial"/>
                </a:endParaRPr>
              </a:p>
              <a:p>
                <a:pPr/>
                <a14:m>
                  <m:oMathPara xmlns:m="http://schemas.openxmlformats.org/officeDocument/2006/math">
                    <m:oMathParaPr>
                      <m:jc m:val="centerGroup"/>
                    </m:oMathParaPr>
                    <m:oMath xmlns:m="http://schemas.openxmlformats.org/officeDocument/2006/math">
                      <m:sSub>
                        <m:sSubPr>
                          <m:ctrlPr>
                            <a:rPr lang="en-US" sz="3600" b="1" i="1">
                              <a:solidFill>
                                <a:schemeClr val="accent2">
                                  <a:lumMod val="75000"/>
                                </a:schemeClr>
                              </a:solidFill>
                              <a:effectLst/>
                              <a:latin typeface="Cambria Math"/>
                              <a:cs typeface="Times New Roman"/>
                            </a:rPr>
                          </m:ctrlPr>
                        </m:sSubPr>
                        <m:e>
                          <m:r>
                            <a:rPr lang="en-US" sz="3600" b="1" i="1">
                              <a:solidFill>
                                <a:schemeClr val="accent2">
                                  <a:lumMod val="75000"/>
                                </a:schemeClr>
                              </a:solidFill>
                              <a:effectLst/>
                              <a:latin typeface="Cambria Math"/>
                              <a:ea typeface="Calibri"/>
                              <a:cs typeface="Times New Roman"/>
                            </a:rPr>
                            <m:t>𝑪</m:t>
                          </m:r>
                        </m:e>
                        <m:sub>
                          <m:r>
                            <a:rPr lang="en-US" sz="3600" b="1" i="1">
                              <a:solidFill>
                                <a:schemeClr val="accent2">
                                  <a:lumMod val="75000"/>
                                </a:schemeClr>
                              </a:solidFill>
                              <a:effectLst/>
                              <a:latin typeface="Cambria Math"/>
                              <a:ea typeface="Calibri"/>
                              <a:cs typeface="Times New Roman"/>
                            </a:rPr>
                            <m:t>𝟐</m:t>
                          </m:r>
                        </m:sub>
                      </m:sSub>
                      <m:sSub>
                        <m:sSubPr>
                          <m:ctrlPr>
                            <a:rPr lang="en-US" sz="3600" b="1" i="1">
                              <a:solidFill>
                                <a:schemeClr val="accent2">
                                  <a:lumMod val="75000"/>
                                </a:schemeClr>
                              </a:solidFill>
                              <a:effectLst/>
                              <a:latin typeface="Cambria Math"/>
                              <a:cs typeface="Times New Roman"/>
                            </a:rPr>
                          </m:ctrlPr>
                        </m:sSubPr>
                        <m:e>
                          <m:r>
                            <a:rPr lang="en-US" sz="3600" b="1" i="1">
                              <a:solidFill>
                                <a:schemeClr val="accent2">
                                  <a:lumMod val="75000"/>
                                </a:schemeClr>
                              </a:solidFill>
                              <a:effectLst/>
                              <a:latin typeface="Cambria Math"/>
                              <a:ea typeface="Calibri"/>
                              <a:cs typeface="Times New Roman"/>
                            </a:rPr>
                            <m:t>𝑯</m:t>
                          </m:r>
                        </m:e>
                        <m:sub>
                          <m:r>
                            <a:rPr lang="en-US" sz="3600" b="1" i="1">
                              <a:solidFill>
                                <a:schemeClr val="accent2">
                                  <a:lumMod val="75000"/>
                                </a:schemeClr>
                              </a:solidFill>
                              <a:effectLst/>
                              <a:latin typeface="Cambria Math"/>
                              <a:ea typeface="Calibri"/>
                              <a:cs typeface="Times New Roman"/>
                            </a:rPr>
                            <m:t>𝟓</m:t>
                          </m:r>
                        </m:sub>
                      </m:sSub>
                      <m:r>
                        <a:rPr lang="en-US" sz="3600" b="1" i="1">
                          <a:solidFill>
                            <a:schemeClr val="accent2">
                              <a:lumMod val="75000"/>
                            </a:schemeClr>
                          </a:solidFill>
                          <a:effectLst/>
                          <a:latin typeface="Cambria Math"/>
                          <a:ea typeface="Calibri"/>
                          <a:cs typeface="Times New Roman"/>
                        </a:rPr>
                        <m:t>𝑶𝑯</m:t>
                      </m:r>
                      <m:r>
                        <a:rPr lang="en-US" sz="3600" b="1" i="1">
                          <a:solidFill>
                            <a:schemeClr val="accent2">
                              <a:lumMod val="75000"/>
                            </a:schemeClr>
                          </a:solidFill>
                          <a:effectLst/>
                          <a:latin typeface="Cambria Math"/>
                          <a:ea typeface="Calibri"/>
                          <a:cs typeface="Times New Roman"/>
                        </a:rPr>
                        <m:t> +</m:t>
                      </m:r>
                      <m:r>
                        <a:rPr lang="en-US" sz="3600" b="1" i="1">
                          <a:solidFill>
                            <a:schemeClr val="accent2">
                              <a:lumMod val="75000"/>
                            </a:schemeClr>
                          </a:solidFill>
                          <a:effectLst/>
                          <a:latin typeface="Cambria Math"/>
                          <a:ea typeface="Calibri"/>
                          <a:cs typeface="Times New Roman"/>
                        </a:rPr>
                        <m:t>𝟐</m:t>
                      </m:r>
                      <m:d>
                        <m:dPr>
                          <m:begChr m:val="["/>
                          <m:endChr m:val="]"/>
                          <m:ctrlPr>
                            <a:rPr lang="en-US" sz="3600" b="1" i="1">
                              <a:solidFill>
                                <a:schemeClr val="accent2">
                                  <a:lumMod val="75000"/>
                                </a:schemeClr>
                              </a:solidFill>
                              <a:effectLst/>
                              <a:latin typeface="Cambria Math"/>
                              <a:cs typeface="Times New Roman"/>
                            </a:rPr>
                          </m:ctrlPr>
                        </m:dPr>
                        <m:e>
                          <m:r>
                            <a:rPr lang="en-US" sz="3600" b="1" i="1">
                              <a:solidFill>
                                <a:schemeClr val="accent2">
                                  <a:lumMod val="75000"/>
                                </a:schemeClr>
                              </a:solidFill>
                              <a:effectLst/>
                              <a:latin typeface="Cambria Math"/>
                              <a:ea typeface="Calibri"/>
                              <a:cs typeface="Times New Roman"/>
                            </a:rPr>
                            <m:t>𝑶</m:t>
                          </m:r>
                        </m:e>
                      </m:d>
                      <m:box>
                        <m:boxPr>
                          <m:ctrlPr>
                            <a:rPr lang="en-US" sz="3600" b="1" i="1">
                              <a:solidFill>
                                <a:schemeClr val="accent2">
                                  <a:lumMod val="75000"/>
                                </a:schemeClr>
                              </a:solidFill>
                              <a:effectLst/>
                              <a:latin typeface="Cambria Math"/>
                              <a:cs typeface="Times New Roman"/>
                            </a:rPr>
                          </m:ctrlPr>
                        </m:boxPr>
                        <m:e>
                          <m:groupChr>
                            <m:groupChrPr>
                              <m:chr m:val="→"/>
                              <m:vertJc m:val="bot"/>
                              <m:ctrlPr>
                                <a:rPr lang="en-US" sz="3600" b="1" i="1">
                                  <a:solidFill>
                                    <a:schemeClr val="accent2">
                                      <a:lumMod val="75000"/>
                                    </a:schemeClr>
                                  </a:solidFill>
                                  <a:effectLst/>
                                  <a:latin typeface="Cambria Math"/>
                                  <a:cs typeface="Times New Roman"/>
                                </a:rPr>
                              </m:ctrlPr>
                            </m:groupChrPr>
                            <m:e>
                              <m:sSub>
                                <m:sSubPr>
                                  <m:ctrlPr>
                                    <a:rPr lang="en-US" sz="3600" b="1" i="1">
                                      <a:solidFill>
                                        <a:schemeClr val="accent2">
                                          <a:lumMod val="75000"/>
                                        </a:schemeClr>
                                      </a:solidFill>
                                      <a:effectLst/>
                                      <a:latin typeface="Cambria Math"/>
                                      <a:cs typeface="Times New Roman"/>
                                    </a:rPr>
                                  </m:ctrlPr>
                                </m:sSubPr>
                                <m:e>
                                  <m:r>
                                    <a:rPr lang="en-US" sz="3600" b="1" i="1">
                                      <a:solidFill>
                                        <a:schemeClr val="accent2">
                                          <a:lumMod val="75000"/>
                                        </a:schemeClr>
                                      </a:solidFill>
                                      <a:effectLst/>
                                      <a:latin typeface="Cambria Math"/>
                                      <a:ea typeface="Calibri"/>
                                      <a:cs typeface="Times New Roman"/>
                                    </a:rPr>
                                    <m:t>𝑯</m:t>
                                  </m:r>
                                </m:e>
                                <m:sub>
                                  <m:r>
                                    <a:rPr lang="en-US" sz="3600" b="1" i="1">
                                      <a:solidFill>
                                        <a:schemeClr val="accent2">
                                          <a:lumMod val="75000"/>
                                        </a:schemeClr>
                                      </a:solidFill>
                                      <a:effectLst/>
                                      <a:latin typeface="Cambria Math"/>
                                      <a:ea typeface="Calibri"/>
                                      <a:cs typeface="Times New Roman"/>
                                    </a:rPr>
                                    <m:t>𝟐</m:t>
                                  </m:r>
                                </m:sub>
                              </m:sSub>
                              <m:r>
                                <a:rPr lang="en-US" sz="3600" b="1" i="1">
                                  <a:solidFill>
                                    <a:schemeClr val="accent2">
                                      <a:lumMod val="75000"/>
                                    </a:schemeClr>
                                  </a:solidFill>
                                  <a:effectLst/>
                                  <a:latin typeface="Cambria Math"/>
                                  <a:ea typeface="Calibri"/>
                                  <a:cs typeface="Times New Roman"/>
                                </a:rPr>
                                <m:t>𝑺</m:t>
                              </m:r>
                              <m:sSub>
                                <m:sSubPr>
                                  <m:ctrlPr>
                                    <a:rPr lang="en-US" sz="3600" b="1" i="1">
                                      <a:solidFill>
                                        <a:schemeClr val="accent2">
                                          <a:lumMod val="75000"/>
                                        </a:schemeClr>
                                      </a:solidFill>
                                      <a:effectLst/>
                                      <a:latin typeface="Cambria Math"/>
                                      <a:cs typeface="Times New Roman"/>
                                    </a:rPr>
                                  </m:ctrlPr>
                                </m:sSubPr>
                                <m:e>
                                  <m:r>
                                    <a:rPr lang="en-US" sz="3600" b="1" i="1">
                                      <a:solidFill>
                                        <a:schemeClr val="accent2">
                                          <a:lumMod val="75000"/>
                                        </a:schemeClr>
                                      </a:solidFill>
                                      <a:effectLst/>
                                      <a:latin typeface="Cambria Math"/>
                                      <a:ea typeface="Calibri"/>
                                      <a:cs typeface="Times New Roman"/>
                                    </a:rPr>
                                    <m:t>𝑶</m:t>
                                  </m:r>
                                </m:e>
                                <m:sub>
                                  <m:r>
                                    <a:rPr lang="en-US" sz="3600" b="1" i="1">
                                      <a:solidFill>
                                        <a:schemeClr val="accent2">
                                          <a:lumMod val="75000"/>
                                        </a:schemeClr>
                                      </a:solidFill>
                                      <a:effectLst/>
                                      <a:latin typeface="Cambria Math"/>
                                      <a:ea typeface="Calibri"/>
                                      <a:cs typeface="Times New Roman"/>
                                    </a:rPr>
                                    <m:t>𝟒</m:t>
                                  </m:r>
                                </m:sub>
                              </m:sSub>
                            </m:e>
                          </m:groupChr>
                        </m:e>
                      </m:box>
                      <m:r>
                        <a:rPr lang="en-US" sz="3600" b="1" i="1">
                          <a:solidFill>
                            <a:schemeClr val="accent2">
                              <a:lumMod val="75000"/>
                            </a:schemeClr>
                          </a:solidFill>
                          <a:effectLst/>
                          <a:latin typeface="Cambria Math"/>
                          <a:ea typeface="Calibri"/>
                          <a:cs typeface="Times New Roman"/>
                        </a:rPr>
                        <m:t>𝑪</m:t>
                      </m:r>
                      <m:sSub>
                        <m:sSubPr>
                          <m:ctrlPr>
                            <a:rPr lang="en-US" sz="3600" b="1" i="1">
                              <a:solidFill>
                                <a:schemeClr val="accent2">
                                  <a:lumMod val="75000"/>
                                </a:schemeClr>
                              </a:solidFill>
                              <a:effectLst/>
                              <a:latin typeface="Cambria Math"/>
                              <a:cs typeface="Times New Roman"/>
                            </a:rPr>
                          </m:ctrlPr>
                        </m:sSubPr>
                        <m:e>
                          <m:r>
                            <a:rPr lang="en-US" sz="3600" b="1" i="1">
                              <a:solidFill>
                                <a:schemeClr val="accent2">
                                  <a:lumMod val="75000"/>
                                </a:schemeClr>
                              </a:solidFill>
                              <a:effectLst/>
                              <a:latin typeface="Cambria Math"/>
                              <a:ea typeface="Calibri"/>
                              <a:cs typeface="Times New Roman"/>
                            </a:rPr>
                            <m:t>𝑯</m:t>
                          </m:r>
                        </m:e>
                        <m:sub>
                          <m:r>
                            <a:rPr lang="en-US" sz="3600" b="1" i="1">
                              <a:solidFill>
                                <a:schemeClr val="accent2">
                                  <a:lumMod val="75000"/>
                                </a:schemeClr>
                              </a:solidFill>
                              <a:effectLst/>
                              <a:latin typeface="Cambria Math"/>
                              <a:ea typeface="Calibri"/>
                              <a:cs typeface="Times New Roman"/>
                            </a:rPr>
                            <m:t>𝟑</m:t>
                          </m:r>
                        </m:sub>
                      </m:sSub>
                      <m:r>
                        <a:rPr lang="en-US" sz="3600" b="1" i="1">
                          <a:solidFill>
                            <a:schemeClr val="accent2">
                              <a:lumMod val="75000"/>
                            </a:schemeClr>
                          </a:solidFill>
                          <a:effectLst/>
                          <a:latin typeface="Cambria Math"/>
                          <a:ea typeface="Calibri"/>
                          <a:cs typeface="Times New Roman"/>
                        </a:rPr>
                        <m:t>𝑪𝑶𝑶𝑯</m:t>
                      </m:r>
                      <m:r>
                        <a:rPr lang="en-US" sz="3600" b="1" i="1">
                          <a:solidFill>
                            <a:schemeClr val="accent2">
                              <a:lumMod val="75000"/>
                            </a:schemeClr>
                          </a:solidFill>
                          <a:effectLst/>
                          <a:latin typeface="Cambria Math"/>
                          <a:ea typeface="Calibri"/>
                          <a:cs typeface="Times New Roman"/>
                        </a:rPr>
                        <m:t>+</m:t>
                      </m:r>
                      <m:sSub>
                        <m:sSubPr>
                          <m:ctrlPr>
                            <a:rPr lang="en-US" sz="3600" b="1" i="1">
                              <a:solidFill>
                                <a:schemeClr val="accent2">
                                  <a:lumMod val="75000"/>
                                </a:schemeClr>
                              </a:solidFill>
                              <a:effectLst/>
                              <a:latin typeface="Cambria Math"/>
                              <a:cs typeface="Times New Roman"/>
                            </a:rPr>
                          </m:ctrlPr>
                        </m:sSubPr>
                        <m:e>
                          <m:r>
                            <a:rPr lang="en-US" sz="3600" b="1" i="1">
                              <a:solidFill>
                                <a:schemeClr val="accent2">
                                  <a:lumMod val="75000"/>
                                </a:schemeClr>
                              </a:solidFill>
                              <a:effectLst/>
                              <a:latin typeface="Cambria Math"/>
                              <a:ea typeface="Calibri"/>
                              <a:cs typeface="Times New Roman"/>
                            </a:rPr>
                            <m:t>𝑯</m:t>
                          </m:r>
                        </m:e>
                        <m:sub>
                          <m:r>
                            <a:rPr lang="en-US" sz="3600" b="1" i="1">
                              <a:solidFill>
                                <a:schemeClr val="accent2">
                                  <a:lumMod val="75000"/>
                                </a:schemeClr>
                              </a:solidFill>
                              <a:effectLst/>
                              <a:latin typeface="Cambria Math"/>
                              <a:ea typeface="Calibri"/>
                              <a:cs typeface="Times New Roman"/>
                            </a:rPr>
                            <m:t>𝟐</m:t>
                          </m:r>
                        </m:sub>
                      </m:sSub>
                      <m:r>
                        <a:rPr lang="en-US" sz="3600" b="1" i="1">
                          <a:solidFill>
                            <a:schemeClr val="accent2">
                              <a:lumMod val="75000"/>
                            </a:schemeClr>
                          </a:solidFill>
                          <a:effectLst/>
                          <a:latin typeface="Cambria Math"/>
                          <a:ea typeface="Calibri"/>
                          <a:cs typeface="Times New Roman"/>
                        </a:rPr>
                        <m:t>𝑶</m:t>
                      </m:r>
                    </m:oMath>
                  </m:oMathPara>
                </a14:m>
                <a:endParaRPr lang="ar-IQ" sz="3600" b="1" dirty="0">
                  <a:solidFill>
                    <a:schemeClr val="accent2">
                      <a:lumMod val="75000"/>
                    </a:schemeClr>
                  </a:solidFill>
                </a:endParaRPr>
              </a:p>
            </p:txBody>
          </p:sp>
        </mc:Choice>
        <mc:Fallback xmlns="">
          <p:sp>
            <p:nvSpPr>
              <p:cNvPr id="4" name="مستطيل 3"/>
              <p:cNvSpPr>
                <a:spLocks noRot="1" noChangeAspect="1" noMove="1" noResize="1" noEditPoints="1" noAdjustHandles="1" noChangeArrowheads="1" noChangeShapeType="1" noTextEdit="1"/>
              </p:cNvSpPr>
              <p:nvPr/>
            </p:nvSpPr>
            <p:spPr>
              <a:xfrm>
                <a:off x="539552" y="619304"/>
                <a:ext cx="8280920" cy="5205207"/>
              </a:xfrm>
              <a:prstGeom prst="rect">
                <a:avLst/>
              </a:prstGeom>
              <a:blipFill rotWithShape="1">
                <a:blip r:embed="rId2"/>
                <a:stretch>
                  <a:fillRect l="-3756" t="-1876" r="-2209"/>
                </a:stretch>
              </a:blipFill>
            </p:spPr>
            <p:txBody>
              <a:bodyPr/>
              <a:lstStyle/>
              <a:p>
                <a:r>
                  <a:rPr lang="ar-IQ">
                    <a:noFill/>
                  </a:rPr>
                  <a:t> </a:t>
                </a:r>
              </a:p>
            </p:txBody>
          </p:sp>
        </mc:Fallback>
      </mc:AlternateContent>
    </p:spTree>
    <p:extLst>
      <p:ext uri="{BB962C8B-B14F-4D97-AF65-F5344CB8AC3E}">
        <p14:creationId xmlns:p14="http://schemas.microsoft.com/office/powerpoint/2010/main" val="939972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332656"/>
            <a:ext cx="7056784" cy="4832092"/>
          </a:xfrm>
          <a:prstGeom prst="rect">
            <a:avLst/>
          </a:prstGeom>
        </p:spPr>
        <p:txBody>
          <a:bodyPr wrap="square">
            <a:spAutoFit/>
          </a:bodyPr>
          <a:lstStyle/>
          <a:p>
            <a:r>
              <a:rPr lang="ar-IQ" sz="4400" b="1" dirty="0">
                <a:ea typeface="Calibri"/>
              </a:rPr>
              <a:t>تتضمن عملية التصعيد هي عملية تكثيف وتقطير البخار من المحلول الذي يغلي وإعادة المواد المكثفة إلى وعاء التفاعل وبهذه الطريقة يمكن للتفاعل أن يتحمل درجات حرارة عالية دون أن يفقد أي من المواد المتفاعلة أو الناتجة.</a:t>
            </a:r>
            <a:endParaRPr lang="ar-IQ" sz="4400" b="1" dirty="0"/>
          </a:p>
        </p:txBody>
      </p:sp>
    </p:spTree>
    <p:extLst>
      <p:ext uri="{BB962C8B-B14F-4D97-AF65-F5344CB8AC3E}">
        <p14:creationId xmlns:p14="http://schemas.microsoft.com/office/powerpoint/2010/main" val="3254664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طريقة العمل </a:t>
            </a:r>
            <a:endParaRPr lang="ar-IQ" dirty="0"/>
          </a:p>
        </p:txBody>
      </p:sp>
      <p:sp>
        <p:nvSpPr>
          <p:cNvPr id="3" name="عنصر نائب للمحتوى 2"/>
          <p:cNvSpPr>
            <a:spLocks noGrp="1"/>
          </p:cNvSpPr>
          <p:nvPr>
            <p:ph idx="1"/>
          </p:nvPr>
        </p:nvSpPr>
        <p:spPr/>
        <p:txBody>
          <a:bodyPr>
            <a:normAutofit fontScale="92500"/>
          </a:bodyPr>
          <a:lstStyle/>
          <a:p>
            <a:pPr algn="just">
              <a:lnSpc>
                <a:spcPct val="107000"/>
              </a:lnSpc>
              <a:spcAft>
                <a:spcPts val="800"/>
              </a:spcAft>
            </a:pPr>
            <a:r>
              <a:rPr lang="ar-IQ" b="1" dirty="0">
                <a:latin typeface="Calibri"/>
                <a:ea typeface="Calibri"/>
              </a:rPr>
              <a:t>ضع 20 مل من حامض الكبريتيك المخفف تركيزه 1 </a:t>
            </a:r>
            <a:r>
              <a:rPr lang="ar-IQ" b="1" dirty="0" err="1">
                <a:latin typeface="Calibri"/>
                <a:ea typeface="Calibri"/>
              </a:rPr>
              <a:t>مولاري</a:t>
            </a:r>
            <a:r>
              <a:rPr lang="ar-IQ" b="1" dirty="0">
                <a:latin typeface="Calibri"/>
                <a:ea typeface="Calibri"/>
              </a:rPr>
              <a:t> في دورق دائري.</a:t>
            </a:r>
            <a:endParaRPr lang="en-US" sz="1600" b="1" dirty="0">
              <a:latin typeface="Calibri"/>
              <a:ea typeface="Calibri"/>
              <a:cs typeface="Arial"/>
            </a:endParaRPr>
          </a:p>
          <a:p>
            <a:pPr algn="just">
              <a:lnSpc>
                <a:spcPct val="107000"/>
              </a:lnSpc>
              <a:spcAft>
                <a:spcPts val="800"/>
              </a:spcAft>
            </a:pPr>
            <a:r>
              <a:rPr lang="ar-IQ" b="1" dirty="0">
                <a:latin typeface="Calibri"/>
                <a:ea typeface="Calibri"/>
              </a:rPr>
              <a:t>2-أضف 10 غرام من ثنائي كرومات البوتاسيوم المطحون جيداً إلى الدورق الدائري.</a:t>
            </a:r>
            <a:endParaRPr lang="en-US" sz="1600" b="1" dirty="0">
              <a:latin typeface="Calibri"/>
              <a:ea typeface="Calibri"/>
              <a:cs typeface="Arial"/>
            </a:endParaRPr>
          </a:p>
          <a:p>
            <a:pPr algn="just">
              <a:lnSpc>
                <a:spcPct val="107000"/>
              </a:lnSpc>
              <a:spcAft>
                <a:spcPts val="800"/>
              </a:spcAft>
            </a:pPr>
            <a:r>
              <a:rPr lang="ar-IQ" b="1" dirty="0">
                <a:latin typeface="Calibri"/>
                <a:ea typeface="Calibri"/>
              </a:rPr>
              <a:t>3-حرك المزيج للتأكد من ذوبان ثنائي كرومات البوتاسيوم ثم ضع حجر غليان في الدورق الدائري لغرض توزيع درجة الحرارة على جميع أجزاء المحلول بالتساوي.</a:t>
            </a:r>
            <a:endParaRPr lang="en-US" sz="1600" b="1" dirty="0">
              <a:latin typeface="Calibri"/>
              <a:ea typeface="Calibri"/>
              <a:cs typeface="Arial"/>
            </a:endParaRPr>
          </a:p>
          <a:p>
            <a:r>
              <a:rPr lang="ar-IQ" b="1" dirty="0">
                <a:ea typeface="Calibri"/>
              </a:rPr>
              <a:t>4-ضع الدورق الدائري في حمام مائي ثلجي وعند وصول درجة الحرارة إلى 15 درجة مئوية أضف إلى المزيج 6 مل من حامض الكبريتيك المركز على شكل قطرات باستخدام السحاحة مع التأكد من بقاء المحلول بارداً.</a:t>
            </a:r>
            <a:endParaRPr lang="ar-IQ" b="1" dirty="0"/>
          </a:p>
        </p:txBody>
      </p:sp>
    </p:spTree>
    <p:extLst>
      <p:ext uri="{BB962C8B-B14F-4D97-AF65-F5344CB8AC3E}">
        <p14:creationId xmlns:p14="http://schemas.microsoft.com/office/powerpoint/2010/main" val="4017594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259632" y="980728"/>
            <a:ext cx="6624736" cy="4444037"/>
          </a:xfrm>
          <a:prstGeom prst="rect">
            <a:avLst/>
          </a:prstGeom>
        </p:spPr>
        <p:txBody>
          <a:bodyPr wrap="square">
            <a:spAutoFit/>
          </a:bodyPr>
          <a:lstStyle/>
          <a:p>
            <a:pPr algn="just">
              <a:lnSpc>
                <a:spcPct val="107000"/>
              </a:lnSpc>
              <a:spcAft>
                <a:spcPts val="800"/>
              </a:spcAft>
            </a:pPr>
            <a:r>
              <a:rPr lang="ar-IQ" sz="3200" b="1" dirty="0" smtClean="0">
                <a:latin typeface="Calibri"/>
                <a:ea typeface="Calibri"/>
              </a:rPr>
              <a:t>5- أضف </a:t>
            </a:r>
            <a:r>
              <a:rPr lang="ar-IQ" sz="3200" b="1" dirty="0">
                <a:latin typeface="Calibri"/>
                <a:ea typeface="Calibri"/>
              </a:rPr>
              <a:t>إلى المزيج محلول مكون من 3 مل من الإيثانول + 10 مل ماء مقطر بارد على شكل قطرات باستخدام السحاحة مع المحافظة على المحلول باردا.</a:t>
            </a:r>
            <a:endParaRPr lang="en-US" sz="2000" b="1" dirty="0" smtClean="0">
              <a:effectLst/>
              <a:latin typeface="Calibri"/>
              <a:ea typeface="Calibri"/>
              <a:cs typeface="Arial"/>
            </a:endParaRPr>
          </a:p>
          <a:p>
            <a:pPr algn="just">
              <a:lnSpc>
                <a:spcPct val="107000"/>
              </a:lnSpc>
              <a:spcAft>
                <a:spcPts val="800"/>
              </a:spcAft>
            </a:pPr>
            <a:r>
              <a:rPr lang="ar-IQ" sz="3200" b="1" dirty="0">
                <a:latin typeface="Calibri"/>
                <a:ea typeface="Calibri"/>
              </a:rPr>
              <a:t>6-صعد المزيج لمدة 30 دقيقة باستخدام حمام مائي ساخن.</a:t>
            </a:r>
            <a:endParaRPr lang="en-US" sz="2000" b="1" dirty="0" smtClean="0">
              <a:effectLst/>
              <a:latin typeface="Calibri"/>
              <a:ea typeface="Calibri"/>
              <a:cs typeface="Arial"/>
            </a:endParaRPr>
          </a:p>
          <a:p>
            <a:r>
              <a:rPr lang="ar-IQ" sz="3200" b="1" dirty="0">
                <a:ea typeface="Calibri"/>
              </a:rPr>
              <a:t>7-المحلول المتكون هو حامض </a:t>
            </a:r>
            <a:r>
              <a:rPr lang="ar-IQ" sz="3200" b="1" dirty="0" err="1">
                <a:ea typeface="Calibri"/>
              </a:rPr>
              <a:t>الخليك</a:t>
            </a:r>
            <a:r>
              <a:rPr lang="ar-IQ" sz="3200" b="1" dirty="0">
                <a:ea typeface="Calibri"/>
              </a:rPr>
              <a:t> الغير النقي. </a:t>
            </a:r>
            <a:endParaRPr lang="ar-IQ" sz="3200" b="1" dirty="0"/>
          </a:p>
        </p:txBody>
      </p:sp>
    </p:spTree>
    <p:extLst>
      <p:ext uri="{BB962C8B-B14F-4D97-AF65-F5344CB8AC3E}">
        <p14:creationId xmlns:p14="http://schemas.microsoft.com/office/powerpoint/2010/main" val="2934543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مستطيل 3"/>
              <p:cNvSpPr/>
              <p:nvPr/>
            </p:nvSpPr>
            <p:spPr>
              <a:xfrm>
                <a:off x="1331640" y="2184749"/>
                <a:ext cx="6552728" cy="2929392"/>
              </a:xfrm>
              <a:prstGeom prst="rect">
                <a:avLst/>
              </a:prstGeom>
            </p:spPr>
            <p:txBody>
              <a:bodyPr wrap="square">
                <a:spAutoFit/>
              </a:bodyPr>
              <a:lstStyle/>
              <a:p>
                <a:pPr algn="just">
                  <a:lnSpc>
                    <a:spcPct val="107000"/>
                  </a:lnSpc>
                  <a:spcAft>
                    <a:spcPts val="800"/>
                  </a:spcAft>
                </a:pPr>
                <a:endParaRPr lang="en-US" sz="1600" b="1" dirty="0">
                  <a:effectLst/>
                  <a:latin typeface="Calibri"/>
                  <a:ea typeface="Calibri"/>
                  <a:cs typeface="Arial"/>
                </a:endParaRPr>
              </a:p>
              <a:p>
                <a:pPr algn="l" rtl="0">
                  <a:lnSpc>
                    <a:spcPct val="107000"/>
                  </a:lnSpc>
                  <a:spcAft>
                    <a:spcPts val="800"/>
                  </a:spcAft>
                </a:pPr>
                <a14:m>
                  <m:oMathPara xmlns:m="http://schemas.openxmlformats.org/officeDocument/2006/math">
                    <m:oMathParaPr>
                      <m:jc m:val="centerGroup"/>
                    </m:oMathParaPr>
                    <m:oMath xmlns:m="http://schemas.openxmlformats.org/officeDocument/2006/math">
                      <m:r>
                        <a:rPr lang="en-US" sz="2400" b="1" i="1">
                          <a:effectLst/>
                          <a:latin typeface="Cambria Math"/>
                          <a:ea typeface="Calibri"/>
                          <a:cs typeface="Times New Roman"/>
                        </a:rPr>
                        <m:t>𝑴</m:t>
                      </m:r>
                      <m:r>
                        <a:rPr lang="en-US" sz="2400" b="1" i="1">
                          <a:effectLst/>
                          <a:latin typeface="Cambria Math"/>
                          <a:ea typeface="Calibri"/>
                          <a:cs typeface="Times New Roman"/>
                        </a:rPr>
                        <m:t>=</m:t>
                      </m:r>
                      <m:f>
                        <m:fPr>
                          <m:ctrlPr>
                            <a:rPr lang="en-US" sz="2400" b="1" i="1">
                              <a:effectLst/>
                              <a:latin typeface="Cambria Math"/>
                              <a:ea typeface="Calibri"/>
                              <a:cs typeface="Times New Roman"/>
                            </a:rPr>
                          </m:ctrlPr>
                        </m:fPr>
                        <m:num>
                          <m:r>
                            <a:rPr lang="en-US" sz="2400" b="1" i="1">
                              <a:effectLst/>
                              <a:latin typeface="Cambria Math"/>
                              <a:ea typeface="Calibri"/>
                              <a:cs typeface="Times New Roman"/>
                            </a:rPr>
                            <m:t>𝑺</m:t>
                          </m:r>
                          <m:r>
                            <a:rPr lang="en-US" sz="2400" b="1" i="1">
                              <a:effectLst/>
                              <a:latin typeface="Cambria Math"/>
                              <a:ea typeface="Calibri"/>
                              <a:cs typeface="Times New Roman"/>
                            </a:rPr>
                            <m:t>.</m:t>
                          </m:r>
                          <m:r>
                            <a:rPr lang="en-US" sz="2400" b="1" i="1">
                              <a:effectLst/>
                              <a:latin typeface="Cambria Math"/>
                              <a:ea typeface="Calibri"/>
                              <a:cs typeface="Times New Roman"/>
                            </a:rPr>
                            <m:t>𝑮</m:t>
                          </m:r>
                          <m:f>
                            <m:fPr>
                              <m:ctrlPr>
                                <a:rPr lang="en-US" sz="2400" b="1" i="1">
                                  <a:effectLst/>
                                  <a:latin typeface="Cambria Math"/>
                                  <a:ea typeface="Calibri"/>
                                  <a:cs typeface="Times New Roman"/>
                                </a:rPr>
                              </m:ctrlPr>
                            </m:fPr>
                            <m:num>
                              <m:r>
                                <a:rPr lang="en-US" sz="2400" b="1" i="1">
                                  <a:effectLst/>
                                  <a:latin typeface="Cambria Math"/>
                                  <a:ea typeface="Calibri"/>
                                  <a:cs typeface="Times New Roman"/>
                                </a:rPr>
                                <m:t>𝑮</m:t>
                              </m:r>
                            </m:num>
                            <m:den>
                              <m:r>
                                <a:rPr lang="en-US" sz="2400" b="1" i="1">
                                  <a:effectLst/>
                                  <a:latin typeface="Cambria Math"/>
                                  <a:ea typeface="Calibri"/>
                                  <a:cs typeface="Times New Roman"/>
                                </a:rPr>
                                <m:t>𝒎𝒍</m:t>
                              </m:r>
                            </m:den>
                          </m:f>
                          <m:r>
                            <a:rPr lang="en-US" sz="2400" b="1" i="1">
                              <a:effectLst/>
                              <a:latin typeface="Cambria Math"/>
                              <a:ea typeface="Calibri"/>
                              <a:cs typeface="Times New Roman"/>
                            </a:rPr>
                            <m:t>×%×</m:t>
                          </m:r>
                          <m:r>
                            <a:rPr lang="en-US" sz="2400" b="1" i="1">
                              <a:effectLst/>
                              <a:latin typeface="Cambria Math"/>
                              <a:ea typeface="Calibri"/>
                              <a:cs typeface="Times New Roman"/>
                            </a:rPr>
                            <m:t>𝑽</m:t>
                          </m:r>
                          <m:f>
                            <m:fPr>
                              <m:ctrlPr>
                                <a:rPr lang="en-US" sz="2400" b="1" i="1">
                                  <a:effectLst/>
                                  <a:latin typeface="Cambria Math"/>
                                  <a:ea typeface="Calibri"/>
                                  <a:cs typeface="Times New Roman"/>
                                </a:rPr>
                              </m:ctrlPr>
                            </m:fPr>
                            <m:num>
                              <m:r>
                                <a:rPr lang="en-US" sz="2400" b="1" i="1">
                                  <a:effectLst/>
                                  <a:latin typeface="Cambria Math"/>
                                  <a:ea typeface="Calibri"/>
                                  <a:cs typeface="Times New Roman"/>
                                </a:rPr>
                                <m:t>𝒎𝒍</m:t>
                              </m:r>
                            </m:num>
                            <m:den>
                              <m:r>
                                <a:rPr lang="en-US" sz="2400" b="1" i="1">
                                  <a:effectLst/>
                                  <a:latin typeface="Cambria Math"/>
                                  <a:ea typeface="Calibri"/>
                                  <a:cs typeface="Times New Roman"/>
                                </a:rPr>
                                <m:t>𝑳</m:t>
                              </m:r>
                            </m:den>
                          </m:f>
                        </m:num>
                        <m:den>
                          <m:r>
                            <a:rPr lang="en-US" sz="2400" b="1" i="1">
                              <a:effectLst/>
                              <a:latin typeface="Cambria Math"/>
                              <a:ea typeface="Calibri"/>
                              <a:cs typeface="Times New Roman"/>
                            </a:rPr>
                            <m:t>𝑴</m:t>
                          </m:r>
                          <m:r>
                            <a:rPr lang="en-US" sz="2400" b="1" i="1">
                              <a:effectLst/>
                              <a:latin typeface="Cambria Math"/>
                              <a:ea typeface="Calibri"/>
                              <a:cs typeface="Times New Roman"/>
                            </a:rPr>
                            <m:t>.</m:t>
                          </m:r>
                          <m:r>
                            <a:rPr lang="en-US" sz="2400" b="1" i="1">
                              <a:effectLst/>
                              <a:latin typeface="Cambria Math"/>
                              <a:ea typeface="Calibri"/>
                              <a:cs typeface="Times New Roman"/>
                            </a:rPr>
                            <m:t>𝑾𝑻</m:t>
                          </m:r>
                          <m:f>
                            <m:fPr>
                              <m:ctrlPr>
                                <a:rPr lang="en-US" sz="2400" b="1" i="1">
                                  <a:effectLst/>
                                  <a:latin typeface="Cambria Math"/>
                                  <a:ea typeface="Calibri"/>
                                  <a:cs typeface="Times New Roman"/>
                                </a:rPr>
                              </m:ctrlPr>
                            </m:fPr>
                            <m:num>
                              <m:r>
                                <a:rPr lang="en-US" sz="2400" b="1" i="1">
                                  <a:effectLst/>
                                  <a:latin typeface="Cambria Math"/>
                                  <a:ea typeface="Calibri"/>
                                  <a:cs typeface="Times New Roman"/>
                                </a:rPr>
                                <m:t>𝑮</m:t>
                              </m:r>
                            </m:num>
                            <m:den>
                              <m:r>
                                <a:rPr lang="en-US" sz="2400" b="1" i="1">
                                  <a:effectLst/>
                                  <a:latin typeface="Cambria Math"/>
                                  <a:ea typeface="Calibri"/>
                                  <a:cs typeface="Times New Roman"/>
                                </a:rPr>
                                <m:t>𝒎𝒐𝒍</m:t>
                              </m:r>
                            </m:den>
                          </m:f>
                        </m:den>
                      </m:f>
                    </m:oMath>
                  </m:oMathPara>
                </a14:m>
                <a:endParaRPr lang="en-US" sz="1600" b="1" dirty="0">
                  <a:effectLst/>
                  <a:latin typeface="Calibri"/>
                  <a:ea typeface="Calibri"/>
                  <a:cs typeface="Arial"/>
                </a:endParaRPr>
              </a:p>
              <a:p>
                <a:pPr>
                  <a:lnSpc>
                    <a:spcPct val="107000"/>
                  </a:lnSpc>
                  <a:spcAft>
                    <a:spcPts val="800"/>
                  </a:spcAft>
                </a:pPr>
                <a:r>
                  <a:rPr lang="ar-IQ" sz="2400" b="1" dirty="0">
                    <a:latin typeface="Calibri"/>
                    <a:ea typeface="Calibri"/>
                  </a:rPr>
                  <a:t>ملاحظة: </a:t>
                </a:r>
                <a:endParaRPr lang="en-US" sz="1600" b="1" dirty="0">
                  <a:effectLst/>
                  <a:latin typeface="Calibri"/>
                  <a:ea typeface="Calibri"/>
                  <a:cs typeface="Arial"/>
                </a:endParaRPr>
              </a:p>
              <a:p>
                <a:r>
                  <a:rPr lang="ar-IQ" sz="2400" b="1" dirty="0">
                    <a:ea typeface="Calibri"/>
                  </a:rPr>
                  <a:t>الحجم يساوي </a:t>
                </a:r>
                <a14:m>
                  <m:oMath xmlns:m="http://schemas.openxmlformats.org/officeDocument/2006/math">
                    <m:r>
                      <a:rPr lang="en-US" sz="2400" b="1" i="1">
                        <a:effectLst/>
                        <a:latin typeface="Cambria Math"/>
                        <a:ea typeface="Calibri"/>
                        <a:cs typeface="Times New Roman"/>
                      </a:rPr>
                      <m:t>𝟏𝟎𝟎𝟎</m:t>
                    </m:r>
                    <m:f>
                      <m:fPr>
                        <m:ctrlPr>
                          <a:rPr lang="en-US" sz="2400" b="1" i="1">
                            <a:effectLst/>
                            <a:latin typeface="Cambria Math"/>
                            <a:cs typeface="Times New Roman"/>
                          </a:rPr>
                        </m:ctrlPr>
                      </m:fPr>
                      <m:num>
                        <m:r>
                          <a:rPr lang="en-US" sz="2400" b="1" i="1">
                            <a:effectLst/>
                            <a:latin typeface="Cambria Math"/>
                            <a:ea typeface="Calibri"/>
                            <a:cs typeface="Times New Roman"/>
                          </a:rPr>
                          <m:t>𝒎𝒍</m:t>
                        </m:r>
                      </m:num>
                      <m:den>
                        <m:r>
                          <a:rPr lang="en-US" sz="2400" b="1" i="1">
                            <a:effectLst/>
                            <a:latin typeface="Cambria Math"/>
                            <a:ea typeface="Calibri"/>
                            <a:cs typeface="Times New Roman"/>
                          </a:rPr>
                          <m:t>𝑳</m:t>
                        </m:r>
                      </m:den>
                    </m:f>
                  </m:oMath>
                </a14:m>
                <a:r>
                  <a:rPr lang="ar-IQ" sz="2400" b="1" dirty="0">
                    <a:ea typeface="Times New Roman"/>
                  </a:rPr>
                  <a:t> دائما</a:t>
                </a:r>
                <a:endParaRPr lang="ar-IQ" sz="2400" b="1" dirty="0"/>
              </a:p>
            </p:txBody>
          </p:sp>
        </mc:Choice>
        <mc:Fallback xmlns="">
          <p:sp>
            <p:nvSpPr>
              <p:cNvPr id="4" name="مستطيل 3"/>
              <p:cNvSpPr>
                <a:spLocks noRot="1" noChangeAspect="1" noMove="1" noResize="1" noEditPoints="1" noAdjustHandles="1" noChangeArrowheads="1" noChangeShapeType="1" noTextEdit="1"/>
              </p:cNvSpPr>
              <p:nvPr/>
            </p:nvSpPr>
            <p:spPr>
              <a:xfrm>
                <a:off x="1331640" y="2184749"/>
                <a:ext cx="6552728" cy="2929392"/>
              </a:xfrm>
              <a:prstGeom prst="rect">
                <a:avLst/>
              </a:prstGeom>
              <a:blipFill rotWithShape="1">
                <a:blip r:embed="rId2"/>
                <a:stretch>
                  <a:fillRect r="-1488" b="-1040"/>
                </a:stretch>
              </a:blipFill>
            </p:spPr>
            <p:txBody>
              <a:bodyPr/>
              <a:lstStyle/>
              <a:p>
                <a:r>
                  <a:rPr lang="ar-IQ">
                    <a:noFill/>
                  </a:rPr>
                  <a:t> </a:t>
                </a:r>
              </a:p>
            </p:txBody>
          </p:sp>
        </mc:Fallback>
      </mc:AlternateContent>
      <p:sp>
        <p:nvSpPr>
          <p:cNvPr id="5" name="عنوان 4"/>
          <p:cNvSpPr>
            <a:spLocks noGrp="1"/>
          </p:cNvSpPr>
          <p:nvPr>
            <p:ph type="title"/>
          </p:nvPr>
        </p:nvSpPr>
        <p:spPr/>
        <p:txBody>
          <a:bodyPr/>
          <a:lstStyle/>
          <a:p>
            <a:r>
              <a:rPr lang="ar-IQ" dirty="0" smtClean="0"/>
              <a:t>الحسابات </a:t>
            </a:r>
            <a:endParaRPr lang="ar-IQ" dirty="0"/>
          </a:p>
        </p:txBody>
      </p:sp>
      <p:sp>
        <p:nvSpPr>
          <p:cNvPr id="6" name="عنصر نائب للمحتوى 5"/>
          <p:cNvSpPr>
            <a:spLocks noGrp="1"/>
          </p:cNvSpPr>
          <p:nvPr>
            <p:ph idx="1"/>
          </p:nvPr>
        </p:nvSpPr>
        <p:spPr/>
        <p:txBody>
          <a:bodyPr/>
          <a:lstStyle/>
          <a:p>
            <a:endParaRPr lang="ar-IQ"/>
          </a:p>
        </p:txBody>
      </p:sp>
    </p:spTree>
    <p:extLst>
      <p:ext uri="{BB962C8B-B14F-4D97-AF65-F5344CB8AC3E}">
        <p14:creationId xmlns:p14="http://schemas.microsoft.com/office/powerpoint/2010/main" val="1094701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16632"/>
            <a:ext cx="9144000" cy="6741368"/>
          </a:xfrm>
          <a:prstGeom prst="rect">
            <a:avLst/>
          </a:prstGeom>
          <a:noFill/>
          <a:ln>
            <a:noFill/>
          </a:ln>
        </p:spPr>
      </p:pic>
    </p:spTree>
    <p:extLst>
      <p:ext uri="{BB962C8B-B14F-4D97-AF65-F5344CB8AC3E}">
        <p14:creationId xmlns:p14="http://schemas.microsoft.com/office/powerpoint/2010/main" val="3549003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المدرس المساعد </a:t>
            </a:r>
            <a:endParaRPr lang="ar-IQ" dirty="0"/>
          </a:p>
        </p:txBody>
      </p:sp>
      <p:sp>
        <p:nvSpPr>
          <p:cNvPr id="3" name="عنوان فرعي 2"/>
          <p:cNvSpPr>
            <a:spLocks noGrp="1"/>
          </p:cNvSpPr>
          <p:nvPr>
            <p:ph type="subTitle" idx="1"/>
          </p:nvPr>
        </p:nvSpPr>
        <p:spPr/>
        <p:txBody>
          <a:bodyPr>
            <a:normAutofit/>
          </a:bodyPr>
          <a:lstStyle/>
          <a:p>
            <a:r>
              <a:rPr lang="ar-IQ" sz="5400" b="1" dirty="0" smtClean="0"/>
              <a:t>اسراء ناجي كاظم </a:t>
            </a:r>
            <a:endParaRPr lang="ar-IQ" sz="5400" b="1" dirty="0"/>
          </a:p>
        </p:txBody>
      </p:sp>
    </p:spTree>
    <p:extLst>
      <p:ext uri="{BB962C8B-B14F-4D97-AF65-F5344CB8AC3E}">
        <p14:creationId xmlns:p14="http://schemas.microsoft.com/office/powerpoint/2010/main" val="40756061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15</TotalTime>
  <Words>381</Words>
  <Application>Microsoft Office PowerPoint</Application>
  <PresentationFormat>عرض على الشاشة (3:4)‏</PresentationFormat>
  <Paragraphs>24</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غلاف فني</vt:lpstr>
      <vt:lpstr>عرض تقديمي في PowerPoint</vt:lpstr>
      <vt:lpstr>مقدمة </vt:lpstr>
      <vt:lpstr>عرض تقديمي في PowerPoint</vt:lpstr>
      <vt:lpstr>عرض تقديمي في PowerPoint</vt:lpstr>
      <vt:lpstr>طريقة العمل </vt:lpstr>
      <vt:lpstr>عرض تقديمي في PowerPoint</vt:lpstr>
      <vt:lpstr>الحسابات </vt:lpstr>
      <vt:lpstr>عرض تقديمي في PowerPoint</vt:lpstr>
      <vt:lpstr>المدرس المساعد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3</cp:revision>
  <dcterms:created xsi:type="dcterms:W3CDTF">2019-10-05T13:54:32Z</dcterms:created>
  <dcterms:modified xsi:type="dcterms:W3CDTF">2019-10-05T14:18:58Z</dcterms:modified>
</cp:coreProperties>
</file>