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_________Microsoft_Excel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IQ"/>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US"/>
              <a:t>Solubility Curves of Pure Substances</a:t>
            </a:r>
          </a:p>
        </c:rich>
      </c:tx>
      <c:layout>
        <c:manualLayout>
          <c:xMode val="edge"/>
          <c:yMode val="edge"/>
          <c:x val="0.19070740895772298"/>
          <c:y val="1.6246429141108753E-2"/>
        </c:manualLayout>
      </c:layout>
      <c:overlay val="1"/>
      <c:spPr>
        <a:noFill/>
        <a:ln>
          <a:noFill/>
        </a:ln>
        <a:effectLst/>
      </c:spPr>
    </c:title>
    <c:autoTitleDeleted val="0"/>
    <c:plotArea>
      <c:layout>
        <c:manualLayout>
          <c:layoutTarget val="inner"/>
          <c:xMode val="edge"/>
          <c:yMode val="edge"/>
          <c:x val="0.12535426372426542"/>
          <c:y val="9.0269636576787826E-2"/>
          <c:w val="0.8370500741852186"/>
          <c:h val="0.81777418823476478"/>
        </c:manualLayout>
      </c:layout>
      <c:scatterChart>
        <c:scatterStyle val="smoothMarker"/>
        <c:varyColors val="1"/>
        <c:ser>
          <c:idx val="0"/>
          <c:order val="0"/>
          <c:tx>
            <c:strRef>
              <c:f>Sheet1!$B$2</c:f>
              <c:strCache>
                <c:ptCount val="1"/>
                <c:pt idx="0">
                  <c:v>KI</c:v>
                </c:pt>
              </c:strCache>
            </c:strRef>
          </c:tx>
          <c:spPr>
            <a:ln w="22225" cap="rnd">
              <a:solidFill>
                <a:schemeClr val="accent1"/>
              </a:solidFill>
              <a:round/>
            </a:ln>
            <a:effectLst/>
          </c:spPr>
          <c:marker>
            <c:symbol val="none"/>
          </c:marker>
          <c:xVal>
            <c:numRef>
              <c:f>Sheet1!$A$3:$A$16</c:f>
              <c:numCache>
                <c:formatCode>General</c:formatCode>
                <c:ptCount val="14"/>
                <c:pt idx="0">
                  <c:v>0</c:v>
                </c:pt>
                <c:pt idx="1">
                  <c:v>10</c:v>
                </c:pt>
                <c:pt idx="2">
                  <c:v>20</c:v>
                </c:pt>
                <c:pt idx="3">
                  <c:v>25</c:v>
                </c:pt>
                <c:pt idx="4">
                  <c:v>30</c:v>
                </c:pt>
                <c:pt idx="5">
                  <c:v>40</c:v>
                </c:pt>
                <c:pt idx="6">
                  <c:v>50</c:v>
                </c:pt>
                <c:pt idx="7">
                  <c:v>60</c:v>
                </c:pt>
                <c:pt idx="8">
                  <c:v>70</c:v>
                </c:pt>
                <c:pt idx="9">
                  <c:v>74.7</c:v>
                </c:pt>
                <c:pt idx="10">
                  <c:v>80</c:v>
                </c:pt>
                <c:pt idx="11">
                  <c:v>85</c:v>
                </c:pt>
                <c:pt idx="12">
                  <c:v>90</c:v>
                </c:pt>
                <c:pt idx="13">
                  <c:v>100</c:v>
                </c:pt>
              </c:numCache>
            </c:numRef>
          </c:xVal>
          <c:yVal>
            <c:numRef>
              <c:f>Sheet1!$B$3:$B$16</c:f>
              <c:numCache>
                <c:formatCode>General</c:formatCode>
                <c:ptCount val="14"/>
                <c:pt idx="0">
                  <c:v>128</c:v>
                </c:pt>
                <c:pt idx="1">
                  <c:v>136</c:v>
                </c:pt>
                <c:pt idx="2">
                  <c:v>145</c:v>
                </c:pt>
                <c:pt idx="3">
                  <c:v>150</c:v>
                </c:pt>
              </c:numCache>
            </c:numRef>
          </c:yVal>
          <c:smooth val="1"/>
        </c:ser>
        <c:ser>
          <c:idx val="1"/>
          <c:order val="1"/>
          <c:tx>
            <c:strRef>
              <c:f>Sheet1!$C$2</c:f>
              <c:strCache>
                <c:ptCount val="1"/>
                <c:pt idx="0">
                  <c:v>NaNO3</c:v>
                </c:pt>
              </c:strCache>
            </c:strRef>
          </c:tx>
          <c:spPr>
            <a:ln w="22225" cap="rnd">
              <a:solidFill>
                <a:schemeClr val="tx1"/>
              </a:solidFill>
              <a:round/>
            </a:ln>
            <a:effectLst/>
          </c:spPr>
          <c:marker>
            <c:symbol val="square"/>
            <c:size val="6"/>
            <c:spPr>
              <a:solidFill>
                <a:schemeClr val="tx1"/>
              </a:solidFill>
              <a:ln w="9525">
                <a:solidFill>
                  <a:schemeClr val="tx1"/>
                </a:solidFill>
                <a:round/>
              </a:ln>
              <a:effectLst/>
            </c:spPr>
          </c:marker>
          <c:xVal>
            <c:numRef>
              <c:f>Sheet1!$A$3:$A$16</c:f>
              <c:numCache>
                <c:formatCode>General</c:formatCode>
                <c:ptCount val="14"/>
                <c:pt idx="0">
                  <c:v>0</c:v>
                </c:pt>
                <c:pt idx="1">
                  <c:v>10</c:v>
                </c:pt>
                <c:pt idx="2">
                  <c:v>20</c:v>
                </c:pt>
                <c:pt idx="3">
                  <c:v>25</c:v>
                </c:pt>
                <c:pt idx="4">
                  <c:v>30</c:v>
                </c:pt>
                <c:pt idx="5">
                  <c:v>40</c:v>
                </c:pt>
                <c:pt idx="6">
                  <c:v>50</c:v>
                </c:pt>
                <c:pt idx="7">
                  <c:v>60</c:v>
                </c:pt>
                <c:pt idx="8">
                  <c:v>70</c:v>
                </c:pt>
                <c:pt idx="9">
                  <c:v>74.7</c:v>
                </c:pt>
                <c:pt idx="10">
                  <c:v>80</c:v>
                </c:pt>
                <c:pt idx="11">
                  <c:v>85</c:v>
                </c:pt>
                <c:pt idx="12">
                  <c:v>90</c:v>
                </c:pt>
                <c:pt idx="13">
                  <c:v>100</c:v>
                </c:pt>
              </c:numCache>
            </c:numRef>
          </c:xVal>
          <c:yVal>
            <c:numRef>
              <c:f>Sheet1!$C$3:$C$16</c:f>
              <c:numCache>
                <c:formatCode>General</c:formatCode>
                <c:ptCount val="14"/>
                <c:pt idx="0">
                  <c:v>73</c:v>
                </c:pt>
                <c:pt idx="1">
                  <c:v>80</c:v>
                </c:pt>
                <c:pt idx="2">
                  <c:v>88</c:v>
                </c:pt>
                <c:pt idx="3">
                  <c:v>92</c:v>
                </c:pt>
                <c:pt idx="4">
                  <c:v>96</c:v>
                </c:pt>
                <c:pt idx="5">
                  <c:v>105</c:v>
                </c:pt>
                <c:pt idx="6">
                  <c:v>113</c:v>
                </c:pt>
                <c:pt idx="7">
                  <c:v>122</c:v>
                </c:pt>
                <c:pt idx="8">
                  <c:v>132</c:v>
                </c:pt>
                <c:pt idx="9">
                  <c:v>139</c:v>
                </c:pt>
                <c:pt idx="10">
                  <c:v>144</c:v>
                </c:pt>
                <c:pt idx="11">
                  <c:v>150</c:v>
                </c:pt>
              </c:numCache>
            </c:numRef>
          </c:yVal>
          <c:smooth val="1"/>
        </c:ser>
        <c:ser>
          <c:idx val="2"/>
          <c:order val="2"/>
          <c:tx>
            <c:strRef>
              <c:f>Sheet1!$D$2</c:f>
              <c:strCache>
                <c:ptCount val="1"/>
                <c:pt idx="0">
                  <c:v>KNO3</c:v>
                </c:pt>
              </c:strCache>
            </c:strRef>
          </c:tx>
          <c:spPr>
            <a:ln w="22225" cap="rnd">
              <a:solidFill>
                <a:schemeClr val="tx1"/>
              </a:solidFill>
              <a:round/>
            </a:ln>
            <a:effectLst/>
          </c:spPr>
          <c:marker>
            <c:symbol val="triangle"/>
            <c:size val="6"/>
            <c:spPr>
              <a:solidFill>
                <a:schemeClr val="tx1"/>
              </a:solidFill>
              <a:ln w="9525">
                <a:solidFill>
                  <a:schemeClr val="tx1"/>
                </a:solidFill>
                <a:round/>
              </a:ln>
              <a:effectLst/>
            </c:spPr>
          </c:marker>
          <c:xVal>
            <c:numRef>
              <c:f>Sheet1!$A$3:$A$16</c:f>
              <c:numCache>
                <c:formatCode>General</c:formatCode>
                <c:ptCount val="14"/>
                <c:pt idx="0">
                  <c:v>0</c:v>
                </c:pt>
                <c:pt idx="1">
                  <c:v>10</c:v>
                </c:pt>
                <c:pt idx="2">
                  <c:v>20</c:v>
                </c:pt>
                <c:pt idx="3">
                  <c:v>25</c:v>
                </c:pt>
                <c:pt idx="4">
                  <c:v>30</c:v>
                </c:pt>
                <c:pt idx="5">
                  <c:v>40</c:v>
                </c:pt>
                <c:pt idx="6">
                  <c:v>50</c:v>
                </c:pt>
                <c:pt idx="7">
                  <c:v>60</c:v>
                </c:pt>
                <c:pt idx="8">
                  <c:v>70</c:v>
                </c:pt>
                <c:pt idx="9">
                  <c:v>74.7</c:v>
                </c:pt>
                <c:pt idx="10">
                  <c:v>80</c:v>
                </c:pt>
                <c:pt idx="11">
                  <c:v>85</c:v>
                </c:pt>
                <c:pt idx="12">
                  <c:v>90</c:v>
                </c:pt>
                <c:pt idx="13">
                  <c:v>100</c:v>
                </c:pt>
              </c:numCache>
            </c:numRef>
          </c:xVal>
          <c:yVal>
            <c:numRef>
              <c:f>Sheet1!$D$3:$D$16</c:f>
              <c:numCache>
                <c:formatCode>General</c:formatCode>
                <c:ptCount val="14"/>
                <c:pt idx="0">
                  <c:v>15</c:v>
                </c:pt>
                <c:pt idx="1">
                  <c:v>23</c:v>
                </c:pt>
                <c:pt idx="2">
                  <c:v>34</c:v>
                </c:pt>
                <c:pt idx="3">
                  <c:v>40</c:v>
                </c:pt>
                <c:pt idx="4">
                  <c:v>48</c:v>
                </c:pt>
                <c:pt idx="5">
                  <c:v>62</c:v>
                </c:pt>
                <c:pt idx="6">
                  <c:v>81</c:v>
                </c:pt>
                <c:pt idx="7">
                  <c:v>103</c:v>
                </c:pt>
                <c:pt idx="8">
                  <c:v>130</c:v>
                </c:pt>
                <c:pt idx="9">
                  <c:v>150</c:v>
                </c:pt>
              </c:numCache>
            </c:numRef>
          </c:yVal>
          <c:smooth val="1"/>
        </c:ser>
        <c:ser>
          <c:idx val="4"/>
          <c:order val="3"/>
          <c:tx>
            <c:strRef>
              <c:f>Sheet1!$F$2</c:f>
              <c:strCache>
                <c:ptCount val="1"/>
                <c:pt idx="0">
                  <c:v>NH4Cl</c:v>
                </c:pt>
              </c:strCache>
            </c:strRef>
          </c:tx>
          <c:spPr>
            <a:ln w="22225" cap="rnd">
              <a:solidFill>
                <a:schemeClr val="tx1"/>
              </a:solidFill>
              <a:round/>
            </a:ln>
            <a:effectLst/>
          </c:spPr>
          <c:marker>
            <c:symbol val="star"/>
            <c:size val="6"/>
            <c:spPr>
              <a:solidFill>
                <a:schemeClr val="tx1"/>
              </a:solidFill>
              <a:ln w="9525">
                <a:solidFill>
                  <a:schemeClr val="tx1"/>
                </a:solidFill>
                <a:round/>
              </a:ln>
              <a:effectLst/>
            </c:spPr>
          </c:marker>
          <c:xVal>
            <c:numRef>
              <c:f>Sheet1!$A$3:$A$16</c:f>
              <c:numCache>
                <c:formatCode>General</c:formatCode>
                <c:ptCount val="14"/>
                <c:pt idx="0">
                  <c:v>0</c:v>
                </c:pt>
                <c:pt idx="1">
                  <c:v>10</c:v>
                </c:pt>
                <c:pt idx="2">
                  <c:v>20</c:v>
                </c:pt>
                <c:pt idx="3">
                  <c:v>25</c:v>
                </c:pt>
                <c:pt idx="4">
                  <c:v>30</c:v>
                </c:pt>
                <c:pt idx="5">
                  <c:v>40</c:v>
                </c:pt>
                <c:pt idx="6">
                  <c:v>50</c:v>
                </c:pt>
                <c:pt idx="7">
                  <c:v>60</c:v>
                </c:pt>
                <c:pt idx="8">
                  <c:v>70</c:v>
                </c:pt>
                <c:pt idx="9">
                  <c:v>74.7</c:v>
                </c:pt>
                <c:pt idx="10">
                  <c:v>80</c:v>
                </c:pt>
                <c:pt idx="11">
                  <c:v>85</c:v>
                </c:pt>
                <c:pt idx="12">
                  <c:v>90</c:v>
                </c:pt>
                <c:pt idx="13">
                  <c:v>100</c:v>
                </c:pt>
              </c:numCache>
            </c:numRef>
          </c:xVal>
          <c:yVal>
            <c:numRef>
              <c:f>Sheet1!$F$3:$F$16</c:f>
              <c:numCache>
                <c:formatCode>General</c:formatCode>
                <c:ptCount val="14"/>
                <c:pt idx="0">
                  <c:v>29</c:v>
                </c:pt>
                <c:pt idx="1">
                  <c:v>33</c:v>
                </c:pt>
                <c:pt idx="2">
                  <c:v>38</c:v>
                </c:pt>
                <c:pt idx="3">
                  <c:v>39.4</c:v>
                </c:pt>
                <c:pt idx="4">
                  <c:v>41.3</c:v>
                </c:pt>
                <c:pt idx="5">
                  <c:v>46</c:v>
                </c:pt>
                <c:pt idx="6">
                  <c:v>50</c:v>
                </c:pt>
                <c:pt idx="7">
                  <c:v>54.7</c:v>
                </c:pt>
                <c:pt idx="8">
                  <c:v>59</c:v>
                </c:pt>
                <c:pt idx="9">
                  <c:v>62</c:v>
                </c:pt>
                <c:pt idx="10">
                  <c:v>65</c:v>
                </c:pt>
                <c:pt idx="11">
                  <c:v>68</c:v>
                </c:pt>
                <c:pt idx="12">
                  <c:v>70</c:v>
                </c:pt>
                <c:pt idx="13">
                  <c:v>76</c:v>
                </c:pt>
              </c:numCache>
            </c:numRef>
          </c:yVal>
          <c:smooth val="1"/>
        </c:ser>
        <c:ser>
          <c:idx val="5"/>
          <c:order val="4"/>
          <c:tx>
            <c:strRef>
              <c:f>Sheet1!$G$2</c:f>
              <c:strCache>
                <c:ptCount val="1"/>
                <c:pt idx="0">
                  <c:v>KCl</c:v>
                </c:pt>
              </c:strCache>
            </c:strRef>
          </c:tx>
          <c:spPr>
            <a:ln w="22225" cap="rnd">
              <a:solidFill>
                <a:schemeClr val="tx1"/>
              </a:solidFill>
              <a:round/>
            </a:ln>
            <a:effectLst/>
          </c:spPr>
          <c:marker>
            <c:symbol val="circle"/>
            <c:size val="6"/>
            <c:spPr>
              <a:solidFill>
                <a:schemeClr val="tx1"/>
              </a:solidFill>
              <a:ln w="9525">
                <a:solidFill>
                  <a:schemeClr val="tx1"/>
                </a:solidFill>
                <a:round/>
              </a:ln>
              <a:effectLst/>
            </c:spPr>
          </c:marker>
          <c:xVal>
            <c:numRef>
              <c:f>Sheet1!$A$3:$A$16</c:f>
              <c:numCache>
                <c:formatCode>General</c:formatCode>
                <c:ptCount val="14"/>
                <c:pt idx="0">
                  <c:v>0</c:v>
                </c:pt>
                <c:pt idx="1">
                  <c:v>10</c:v>
                </c:pt>
                <c:pt idx="2">
                  <c:v>20</c:v>
                </c:pt>
                <c:pt idx="3">
                  <c:v>25</c:v>
                </c:pt>
                <c:pt idx="4">
                  <c:v>30</c:v>
                </c:pt>
                <c:pt idx="5">
                  <c:v>40</c:v>
                </c:pt>
                <c:pt idx="6">
                  <c:v>50</c:v>
                </c:pt>
                <c:pt idx="7">
                  <c:v>60</c:v>
                </c:pt>
                <c:pt idx="8">
                  <c:v>70</c:v>
                </c:pt>
                <c:pt idx="9">
                  <c:v>74.7</c:v>
                </c:pt>
                <c:pt idx="10">
                  <c:v>80</c:v>
                </c:pt>
                <c:pt idx="11">
                  <c:v>85</c:v>
                </c:pt>
                <c:pt idx="12">
                  <c:v>90</c:v>
                </c:pt>
                <c:pt idx="13">
                  <c:v>100</c:v>
                </c:pt>
              </c:numCache>
            </c:numRef>
          </c:xVal>
          <c:yVal>
            <c:numRef>
              <c:f>Sheet1!$G$3:$G$16</c:f>
              <c:numCache>
                <c:formatCode>General</c:formatCode>
                <c:ptCount val="14"/>
                <c:pt idx="0">
                  <c:v>28</c:v>
                </c:pt>
                <c:pt idx="1">
                  <c:v>30</c:v>
                </c:pt>
                <c:pt idx="2">
                  <c:v>33</c:v>
                </c:pt>
                <c:pt idx="3">
                  <c:v>34.9</c:v>
                </c:pt>
                <c:pt idx="4">
                  <c:v>36</c:v>
                </c:pt>
                <c:pt idx="5">
                  <c:v>39</c:v>
                </c:pt>
                <c:pt idx="6">
                  <c:v>42</c:v>
                </c:pt>
                <c:pt idx="7">
                  <c:v>45</c:v>
                </c:pt>
                <c:pt idx="8">
                  <c:v>48</c:v>
                </c:pt>
                <c:pt idx="9">
                  <c:v>49</c:v>
                </c:pt>
                <c:pt idx="10">
                  <c:v>50</c:v>
                </c:pt>
                <c:pt idx="11">
                  <c:v>51.7</c:v>
                </c:pt>
                <c:pt idx="12">
                  <c:v>53</c:v>
                </c:pt>
                <c:pt idx="13">
                  <c:v>56</c:v>
                </c:pt>
              </c:numCache>
            </c:numRef>
          </c:yVal>
          <c:smooth val="1"/>
        </c:ser>
        <c:ser>
          <c:idx val="6"/>
          <c:order val="5"/>
          <c:tx>
            <c:strRef>
              <c:f>Sheet1!$H$2</c:f>
              <c:strCache>
                <c:ptCount val="1"/>
                <c:pt idx="0">
                  <c:v>NaCl</c:v>
                </c:pt>
              </c:strCache>
            </c:strRef>
          </c:tx>
          <c:spPr>
            <a:ln w="22225" cap="rnd">
              <a:solidFill>
                <a:schemeClr val="tx1"/>
              </a:solidFill>
              <a:round/>
            </a:ln>
            <a:effectLst/>
          </c:spPr>
          <c:marker>
            <c:symbol val="plus"/>
            <c:size val="6"/>
            <c:spPr>
              <a:solidFill>
                <a:schemeClr val="tx1"/>
              </a:solidFill>
              <a:ln w="9525">
                <a:solidFill>
                  <a:schemeClr val="tx1"/>
                </a:solidFill>
                <a:round/>
              </a:ln>
              <a:effectLst/>
            </c:spPr>
          </c:marker>
          <c:xVal>
            <c:numRef>
              <c:f>Sheet1!$A$3:$A$16</c:f>
              <c:numCache>
                <c:formatCode>General</c:formatCode>
                <c:ptCount val="14"/>
                <c:pt idx="0">
                  <c:v>0</c:v>
                </c:pt>
                <c:pt idx="1">
                  <c:v>10</c:v>
                </c:pt>
                <c:pt idx="2">
                  <c:v>20</c:v>
                </c:pt>
                <c:pt idx="3">
                  <c:v>25</c:v>
                </c:pt>
                <c:pt idx="4">
                  <c:v>30</c:v>
                </c:pt>
                <c:pt idx="5">
                  <c:v>40</c:v>
                </c:pt>
                <c:pt idx="6">
                  <c:v>50</c:v>
                </c:pt>
                <c:pt idx="7">
                  <c:v>60</c:v>
                </c:pt>
                <c:pt idx="8">
                  <c:v>70</c:v>
                </c:pt>
                <c:pt idx="9">
                  <c:v>74.7</c:v>
                </c:pt>
                <c:pt idx="10">
                  <c:v>80</c:v>
                </c:pt>
                <c:pt idx="11">
                  <c:v>85</c:v>
                </c:pt>
                <c:pt idx="12">
                  <c:v>90</c:v>
                </c:pt>
                <c:pt idx="13">
                  <c:v>100</c:v>
                </c:pt>
              </c:numCache>
            </c:numRef>
          </c:xVal>
          <c:yVal>
            <c:numRef>
              <c:f>Sheet1!$H$3:$H$16</c:f>
              <c:numCache>
                <c:formatCode>General</c:formatCode>
                <c:ptCount val="14"/>
                <c:pt idx="0">
                  <c:v>37</c:v>
                </c:pt>
                <c:pt idx="1">
                  <c:v>37</c:v>
                </c:pt>
                <c:pt idx="2">
                  <c:v>38</c:v>
                </c:pt>
                <c:pt idx="3">
                  <c:v>38</c:v>
                </c:pt>
                <c:pt idx="4">
                  <c:v>38</c:v>
                </c:pt>
                <c:pt idx="5">
                  <c:v>38</c:v>
                </c:pt>
                <c:pt idx="6">
                  <c:v>39</c:v>
                </c:pt>
                <c:pt idx="7">
                  <c:v>39</c:v>
                </c:pt>
                <c:pt idx="8">
                  <c:v>40</c:v>
                </c:pt>
                <c:pt idx="9">
                  <c:v>40</c:v>
                </c:pt>
                <c:pt idx="10">
                  <c:v>40</c:v>
                </c:pt>
                <c:pt idx="11">
                  <c:v>40</c:v>
                </c:pt>
                <c:pt idx="12">
                  <c:v>40</c:v>
                </c:pt>
                <c:pt idx="13">
                  <c:v>40</c:v>
                </c:pt>
              </c:numCache>
            </c:numRef>
          </c:yVal>
          <c:smooth val="1"/>
        </c:ser>
        <c:dLbls>
          <c:showLegendKey val="0"/>
          <c:showVal val="0"/>
          <c:showCatName val="0"/>
          <c:showSerName val="0"/>
          <c:showPercent val="0"/>
          <c:showBubbleSize val="0"/>
        </c:dLbls>
        <c:axId val="95152384"/>
        <c:axId val="5063040"/>
      </c:scatterChart>
      <c:valAx>
        <c:axId val="95152384"/>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n-US" sz="1200" b="1"/>
                  <a:t>Temperature/Celsuis</a:t>
                </a:r>
              </a:p>
            </c:rich>
          </c:tx>
          <c:layout>
            <c:manualLayout>
              <c:xMode val="edge"/>
              <c:yMode val="edge"/>
              <c:x val="0.43721633888048422"/>
              <c:y val="0.96248534583821788"/>
            </c:manualLayout>
          </c:layout>
          <c:overlay val="1"/>
          <c:spPr>
            <a:noFill/>
            <a:ln>
              <a:noFill/>
            </a:ln>
            <a:effectLst/>
          </c:sp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ar-IQ"/>
          </a:p>
        </c:txPr>
        <c:crossAx val="5063040"/>
        <c:crosses val="autoZero"/>
        <c:crossBetween val="midCat"/>
        <c:majorUnit val="10"/>
        <c:minorUnit val="10"/>
      </c:valAx>
      <c:valAx>
        <c:axId val="5063040"/>
        <c:scaling>
          <c:orientation val="minMax"/>
          <c:max val="15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n-US" sz="1200" b="1"/>
                  <a:t>grams solute per 100 grams H2O</a:t>
                </a:r>
              </a:p>
            </c:rich>
          </c:tx>
          <c:layout>
            <c:manualLayout>
              <c:xMode val="edge"/>
              <c:yMode val="edge"/>
              <c:x val="1.6641452344931928E-2"/>
              <c:y val="0.40211019929660041"/>
            </c:manualLayout>
          </c:layout>
          <c:overlay val="1"/>
          <c:spPr>
            <a:noFill/>
            <a:ln>
              <a:noFill/>
            </a:ln>
            <a:effectLst/>
          </c:sp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ar-IQ"/>
          </a:p>
        </c:txPr>
        <c:crossAx val="95152384"/>
        <c:crosses val="autoZero"/>
        <c:crossBetween val="midCat"/>
        <c:majorUnit val="10"/>
        <c:minorUnit val="2"/>
      </c:valAx>
      <c:spPr>
        <a:noFill/>
        <a:ln>
          <a:noFill/>
        </a:ln>
        <a:effectLst/>
      </c:spPr>
    </c:plotArea>
    <c:plotVisOnly val="1"/>
    <c:dispBlanksAs val="gap"/>
    <c:showDLblsOverMax val="1"/>
  </c:chart>
  <c:spPr>
    <a:solidFill>
      <a:schemeClr val="lt1"/>
    </a:solidFill>
    <a:ln w="9525" cap="flat" cmpd="sng" algn="ctr">
      <a:solidFill>
        <a:schemeClr val="tx1">
          <a:lumMod val="15000"/>
          <a:lumOff val="85000"/>
        </a:schemeClr>
      </a:solidFill>
      <a:round/>
    </a:ln>
    <a:effectLst/>
  </c:spPr>
  <c:txPr>
    <a:bodyPr/>
    <a:lstStyle/>
    <a:p>
      <a:pPr>
        <a:defRPr/>
      </a:pPr>
      <a:endParaRPr lang="ar-IQ"/>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0.20276</cdr:x>
      <cdr:y>0.16799</cdr:y>
    </cdr:from>
    <cdr:to>
      <cdr:x>0.26926</cdr:x>
      <cdr:y>0.20424</cdr:y>
    </cdr:to>
    <cdr:sp macro="" textlink="">
      <cdr:nvSpPr>
        <cdr:cNvPr id="1025" name="Text Box 1"/>
        <cdr:cNvSpPr txBox="1">
          <a:spLocks xmlns:a="http://schemas.openxmlformats.org/drawingml/2006/main" noChangeArrowheads="1"/>
        </cdr:cNvSpPr>
      </cdr:nvSpPr>
      <cdr:spPr bwMode="auto">
        <a:xfrm xmlns:a="http://schemas.openxmlformats.org/drawingml/2006/main">
          <a:off x="1210771" y="1065647"/>
          <a:ext cx="397107" cy="22995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36576" tIns="22860" rIns="0" bIns="0" anchor="t" upright="1"/>
        <a:lstStyle xmlns:a="http://schemas.openxmlformats.org/drawingml/2006/main"/>
        <a:p xmlns:a="http://schemas.openxmlformats.org/drawingml/2006/main">
          <a:pPr algn="l" rtl="0">
            <a:defRPr sz="1000"/>
          </a:pPr>
          <a:r>
            <a:rPr lang="en-US" sz="1400" b="1" i="0" u="none" strike="noStrike" baseline="0">
              <a:solidFill>
                <a:srgbClr val="000000"/>
              </a:solidFill>
              <a:latin typeface="Arial"/>
              <a:cs typeface="Arial"/>
            </a:rPr>
            <a:t>KI</a:t>
          </a:r>
        </a:p>
      </cdr:txBody>
    </cdr:sp>
  </cdr:relSizeAnchor>
  <cdr:relSizeAnchor xmlns:cdr="http://schemas.openxmlformats.org/drawingml/2006/chartDrawing">
    <cdr:from>
      <cdr:x>0.45292</cdr:x>
      <cdr:y>0.23639</cdr:y>
    </cdr:from>
    <cdr:to>
      <cdr:x>0.58142</cdr:x>
      <cdr:y>0.27264</cdr:y>
    </cdr:to>
    <cdr:sp macro="" textlink="">
      <cdr:nvSpPr>
        <cdr:cNvPr id="1026" name="Text Box 2"/>
        <cdr:cNvSpPr txBox="1">
          <a:spLocks xmlns:a="http://schemas.openxmlformats.org/drawingml/2006/main" noChangeArrowheads="1"/>
        </cdr:cNvSpPr>
      </cdr:nvSpPr>
      <cdr:spPr bwMode="auto">
        <a:xfrm xmlns:a="http://schemas.openxmlformats.org/drawingml/2006/main">
          <a:off x="2704622" y="1499606"/>
          <a:ext cx="767343" cy="22995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36576" tIns="22860" rIns="0" bIns="0" anchor="t" upright="1"/>
        <a:lstStyle xmlns:a="http://schemas.openxmlformats.org/drawingml/2006/main"/>
        <a:p xmlns:a="http://schemas.openxmlformats.org/drawingml/2006/main">
          <a:pPr algn="l" rtl="0">
            <a:defRPr sz="1000"/>
          </a:pPr>
          <a:r>
            <a:rPr lang="en-US" sz="1400" b="1" i="0" u="none" strike="noStrike" baseline="0">
              <a:solidFill>
                <a:srgbClr val="000000"/>
              </a:solidFill>
              <a:latin typeface="Arial"/>
              <a:cs typeface="Arial"/>
            </a:rPr>
            <a:t>NaNO3</a:t>
          </a:r>
        </a:p>
      </cdr:txBody>
    </cdr:sp>
  </cdr:relSizeAnchor>
  <cdr:relSizeAnchor xmlns:cdr="http://schemas.openxmlformats.org/drawingml/2006/chartDrawing">
    <cdr:from>
      <cdr:x>0.62846</cdr:x>
      <cdr:y>0.36041</cdr:y>
    </cdr:from>
    <cdr:to>
      <cdr:x>0.75696</cdr:x>
      <cdr:y>0.39666</cdr:y>
    </cdr:to>
    <cdr:sp macro="" textlink="">
      <cdr:nvSpPr>
        <cdr:cNvPr id="1027" name="Text Box 3"/>
        <cdr:cNvSpPr txBox="1">
          <a:spLocks xmlns:a="http://schemas.openxmlformats.org/drawingml/2006/main" noChangeArrowheads="1"/>
        </cdr:cNvSpPr>
      </cdr:nvSpPr>
      <cdr:spPr bwMode="auto">
        <a:xfrm xmlns:a="http://schemas.openxmlformats.org/drawingml/2006/main">
          <a:off x="3752879" y="2286343"/>
          <a:ext cx="767343" cy="22995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36576" tIns="22860" rIns="0" bIns="0" anchor="t" upright="1"/>
        <a:lstStyle xmlns:a="http://schemas.openxmlformats.org/drawingml/2006/main"/>
        <a:p xmlns:a="http://schemas.openxmlformats.org/drawingml/2006/main">
          <a:pPr algn="l" rtl="0">
            <a:defRPr sz="1000"/>
          </a:pPr>
          <a:r>
            <a:rPr lang="en-US" sz="1400" b="1" i="0" u="none" strike="noStrike" baseline="0">
              <a:solidFill>
                <a:srgbClr val="000000"/>
              </a:solidFill>
              <a:latin typeface="Arial"/>
              <a:cs typeface="Arial"/>
            </a:rPr>
            <a:t>KNO3</a:t>
          </a:r>
        </a:p>
      </cdr:txBody>
    </cdr:sp>
  </cdr:relSizeAnchor>
  <cdr:relSizeAnchor xmlns:cdr="http://schemas.openxmlformats.org/drawingml/2006/chartDrawing">
    <cdr:from>
      <cdr:x>0.72494</cdr:x>
      <cdr:y>0.5177</cdr:y>
    </cdr:from>
    <cdr:to>
      <cdr:x>0.85344</cdr:x>
      <cdr:y>0.55395</cdr:y>
    </cdr:to>
    <cdr:sp macro="" textlink="">
      <cdr:nvSpPr>
        <cdr:cNvPr id="1032" name="Text Box 8"/>
        <cdr:cNvSpPr txBox="1">
          <a:spLocks xmlns:a="http://schemas.openxmlformats.org/drawingml/2006/main" noChangeArrowheads="1"/>
        </cdr:cNvSpPr>
      </cdr:nvSpPr>
      <cdr:spPr bwMode="auto">
        <a:xfrm xmlns:a="http://schemas.openxmlformats.org/drawingml/2006/main">
          <a:off x="4329009" y="3284101"/>
          <a:ext cx="767343" cy="22995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36576" tIns="22860" rIns="0" bIns="0" anchor="t" upright="1"/>
        <a:lstStyle xmlns:a="http://schemas.openxmlformats.org/drawingml/2006/main"/>
        <a:p xmlns:a="http://schemas.openxmlformats.org/drawingml/2006/main">
          <a:pPr algn="l" rtl="0">
            <a:defRPr sz="1000"/>
          </a:pPr>
          <a:r>
            <a:rPr lang="en-US" sz="1400" b="1" i="0" u="none" strike="noStrike" baseline="0">
              <a:solidFill>
                <a:srgbClr val="000000"/>
              </a:solidFill>
              <a:latin typeface="Arial"/>
              <a:cs typeface="Arial"/>
            </a:rPr>
            <a:t>NH4Cl</a:t>
          </a:r>
        </a:p>
      </cdr:txBody>
    </cdr:sp>
  </cdr:relSizeAnchor>
  <cdr:relSizeAnchor xmlns:cdr="http://schemas.openxmlformats.org/drawingml/2006/chartDrawing">
    <cdr:from>
      <cdr:x>0.84213</cdr:x>
      <cdr:y>0.59169</cdr:y>
    </cdr:from>
    <cdr:to>
      <cdr:x>0.97063</cdr:x>
      <cdr:y>0.62794</cdr:y>
    </cdr:to>
    <cdr:sp macro="" textlink="">
      <cdr:nvSpPr>
        <cdr:cNvPr id="1033" name="Text Box 9"/>
        <cdr:cNvSpPr txBox="1">
          <a:spLocks xmlns:a="http://schemas.openxmlformats.org/drawingml/2006/main" noChangeArrowheads="1"/>
        </cdr:cNvSpPr>
      </cdr:nvSpPr>
      <cdr:spPr bwMode="auto">
        <a:xfrm xmlns:a="http://schemas.openxmlformats.org/drawingml/2006/main">
          <a:off x="5028832" y="3753445"/>
          <a:ext cx="767343" cy="22995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36576" tIns="22860" rIns="0" bIns="0" anchor="t" upright="1"/>
        <a:lstStyle xmlns:a="http://schemas.openxmlformats.org/drawingml/2006/main"/>
        <a:p xmlns:a="http://schemas.openxmlformats.org/drawingml/2006/main">
          <a:pPr algn="l" rtl="0">
            <a:defRPr sz="1000"/>
          </a:pPr>
          <a:r>
            <a:rPr lang="en-US" sz="1400" b="1" i="0" u="none" strike="noStrike" baseline="0">
              <a:solidFill>
                <a:srgbClr val="000000"/>
              </a:solidFill>
              <a:latin typeface="Arial"/>
              <a:cs typeface="Arial"/>
            </a:rPr>
            <a:t>KCl</a:t>
          </a:r>
        </a:p>
      </cdr:txBody>
    </cdr:sp>
  </cdr:relSizeAnchor>
  <cdr:relSizeAnchor xmlns:cdr="http://schemas.openxmlformats.org/drawingml/2006/chartDrawing">
    <cdr:from>
      <cdr:x>0.83817</cdr:x>
      <cdr:y>0.66096</cdr:y>
    </cdr:from>
    <cdr:to>
      <cdr:x>0.96667</cdr:x>
      <cdr:y>0.69721</cdr:y>
    </cdr:to>
    <cdr:sp macro="" textlink="">
      <cdr:nvSpPr>
        <cdr:cNvPr id="1034" name="Text Box 10"/>
        <cdr:cNvSpPr txBox="1">
          <a:spLocks xmlns:a="http://schemas.openxmlformats.org/drawingml/2006/main" noChangeArrowheads="1"/>
        </cdr:cNvSpPr>
      </cdr:nvSpPr>
      <cdr:spPr bwMode="auto">
        <a:xfrm xmlns:a="http://schemas.openxmlformats.org/drawingml/2006/main">
          <a:off x="5005168" y="4192905"/>
          <a:ext cx="767343" cy="22995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36576" tIns="22860" rIns="0" bIns="0" anchor="t" upright="1"/>
        <a:lstStyle xmlns:a="http://schemas.openxmlformats.org/drawingml/2006/main"/>
        <a:p xmlns:a="http://schemas.openxmlformats.org/drawingml/2006/main">
          <a:pPr algn="l" rtl="0">
            <a:defRPr sz="1000"/>
          </a:pPr>
          <a:r>
            <a:rPr lang="en-US" sz="1400" b="1" i="0" u="none" strike="noStrike" baseline="0">
              <a:solidFill>
                <a:srgbClr val="000000"/>
              </a:solidFill>
              <a:latin typeface="Arial"/>
              <a:cs typeface="Arial"/>
            </a:rPr>
            <a:t>NaCl</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25DA935D-102C-4DA8-813A-412E6A65A447}" type="datetimeFigureOut">
              <a:rPr lang="ar-IQ" smtClean="0"/>
              <a:t>06/02/1441</a:t>
            </a:fld>
            <a:endParaRPr lang="ar-IQ"/>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895DA67-A776-4416-9FA2-59CB58594AA6}"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5DA935D-102C-4DA8-813A-412E6A65A447}" type="datetimeFigureOut">
              <a:rPr lang="ar-IQ" smtClean="0"/>
              <a:t>06/02/1441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895DA67-A776-4416-9FA2-59CB58594AA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5DA935D-102C-4DA8-813A-412E6A65A447}" type="datetimeFigureOut">
              <a:rPr lang="ar-IQ" smtClean="0"/>
              <a:t>06/02/1441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895DA67-A776-4416-9FA2-59CB58594AA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25DA935D-102C-4DA8-813A-412E6A65A447}" type="datetimeFigureOut">
              <a:rPr lang="ar-IQ" smtClean="0"/>
              <a:t>06/02/1441</a:t>
            </a:fld>
            <a:endParaRPr lang="ar-IQ"/>
          </a:p>
        </p:txBody>
      </p:sp>
      <p:sp>
        <p:nvSpPr>
          <p:cNvPr id="5" name="عنصر نائب للتذييل 4"/>
          <p:cNvSpPr>
            <a:spLocks noGrp="1"/>
          </p:cNvSpPr>
          <p:nvPr>
            <p:ph type="ftr" sz="quarter" idx="11"/>
          </p:nvPr>
        </p:nvSpPr>
        <p:spPr>
          <a:xfrm>
            <a:off x="457200" y="6480969"/>
            <a:ext cx="4260056" cy="300831"/>
          </a:xfrm>
        </p:spPr>
        <p:txBody>
          <a:bodyPr/>
          <a:lstStyle/>
          <a:p>
            <a:endParaRPr lang="ar-IQ"/>
          </a:p>
        </p:txBody>
      </p:sp>
      <p:sp>
        <p:nvSpPr>
          <p:cNvPr id="6" name="عنصر نائب لرقم الشريحة 5"/>
          <p:cNvSpPr>
            <a:spLocks noGrp="1"/>
          </p:cNvSpPr>
          <p:nvPr>
            <p:ph type="sldNum" sz="quarter" idx="12"/>
          </p:nvPr>
        </p:nvSpPr>
        <p:spPr/>
        <p:txBody>
          <a:bodyPr/>
          <a:lstStyle/>
          <a:p>
            <a:fld id="{B895DA67-A776-4416-9FA2-59CB58594AA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25DA935D-102C-4DA8-813A-412E6A65A447}" type="datetimeFigureOut">
              <a:rPr lang="ar-IQ" smtClean="0"/>
              <a:t>06/02/1441</a:t>
            </a:fld>
            <a:endParaRPr lang="ar-IQ"/>
          </a:p>
        </p:txBody>
      </p:sp>
      <p:sp>
        <p:nvSpPr>
          <p:cNvPr id="5" name="عنصر نائب للتذييل 4"/>
          <p:cNvSpPr>
            <a:spLocks noGrp="1"/>
          </p:cNvSpPr>
          <p:nvPr>
            <p:ph type="ftr" sz="quarter" idx="11"/>
          </p:nvPr>
        </p:nvSpPr>
        <p:spPr>
          <a:xfrm>
            <a:off x="2619376" y="6480969"/>
            <a:ext cx="4260056" cy="300831"/>
          </a:xfrm>
        </p:spPr>
        <p:txBody>
          <a:bodyPr/>
          <a:lstStyle/>
          <a:p>
            <a:endParaRPr lang="ar-IQ"/>
          </a:p>
        </p:txBody>
      </p:sp>
      <p:sp>
        <p:nvSpPr>
          <p:cNvPr id="6" name="عنصر نائب لرقم الشريحة 5"/>
          <p:cNvSpPr>
            <a:spLocks noGrp="1"/>
          </p:cNvSpPr>
          <p:nvPr>
            <p:ph type="sldNum" sz="quarter" idx="12"/>
          </p:nvPr>
        </p:nvSpPr>
        <p:spPr>
          <a:xfrm>
            <a:off x="8451056" y="809624"/>
            <a:ext cx="502920" cy="300831"/>
          </a:xfrm>
        </p:spPr>
        <p:txBody>
          <a:bodyPr/>
          <a:lstStyle/>
          <a:p>
            <a:fld id="{B895DA67-A776-4416-9FA2-59CB58594AA6}" type="slidenum">
              <a:rPr lang="ar-IQ" smtClean="0"/>
              <a:t>‹#›</a:t>
            </a:fld>
            <a:endParaRPr lang="ar-IQ"/>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25DA935D-102C-4DA8-813A-412E6A65A447}" type="datetimeFigureOut">
              <a:rPr lang="ar-IQ" smtClean="0"/>
              <a:t>06/02/1441</a:t>
            </a:fld>
            <a:endParaRPr lang="ar-IQ"/>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a:p>
        </p:txBody>
      </p:sp>
      <p:sp>
        <p:nvSpPr>
          <p:cNvPr id="7" name="عنصر نائب لرقم الشريحة 6"/>
          <p:cNvSpPr>
            <a:spLocks noGrp="1"/>
          </p:cNvSpPr>
          <p:nvPr>
            <p:ph type="sldNum" sz="quarter" idx="12"/>
          </p:nvPr>
        </p:nvSpPr>
        <p:spPr>
          <a:xfrm>
            <a:off x="7589520" y="6480969"/>
            <a:ext cx="502920" cy="301752"/>
          </a:xfrm>
        </p:spPr>
        <p:txBody>
          <a:bodyPr/>
          <a:lstStyle/>
          <a:p>
            <a:fld id="{B895DA67-A776-4416-9FA2-59CB58594AA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25DA935D-102C-4DA8-813A-412E6A65A447}" type="datetimeFigureOut">
              <a:rPr lang="ar-IQ" smtClean="0"/>
              <a:t>06/02/1441</a:t>
            </a:fld>
            <a:endParaRPr lang="ar-IQ"/>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B895DA67-A776-4416-9FA2-59CB58594AA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5DA935D-102C-4DA8-813A-412E6A65A447}" type="datetimeFigureOut">
              <a:rPr lang="ar-IQ" smtClean="0"/>
              <a:t>06/02/1441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895DA67-A776-4416-9FA2-59CB58594AA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25DA935D-102C-4DA8-813A-412E6A65A447}" type="datetimeFigureOut">
              <a:rPr lang="ar-IQ" smtClean="0"/>
              <a:t>06/02/1441</a:t>
            </a:fld>
            <a:endParaRPr lang="ar-IQ"/>
          </a:p>
        </p:txBody>
      </p:sp>
      <p:sp>
        <p:nvSpPr>
          <p:cNvPr id="3" name="عنصر نائب للتذييل 2"/>
          <p:cNvSpPr>
            <a:spLocks noGrp="1"/>
          </p:cNvSpPr>
          <p:nvPr>
            <p:ph type="ftr" sz="quarter" idx="11"/>
          </p:nvPr>
        </p:nvSpPr>
        <p:spPr>
          <a:xfrm>
            <a:off x="457200" y="6481890"/>
            <a:ext cx="4260056" cy="300831"/>
          </a:xfrm>
        </p:spPr>
        <p:txBody>
          <a:bodyPr/>
          <a:lstStyle/>
          <a:p>
            <a:endParaRPr lang="ar-IQ"/>
          </a:p>
        </p:txBody>
      </p:sp>
      <p:sp>
        <p:nvSpPr>
          <p:cNvPr id="4" name="عنصر نائب لرقم الشريحة 3"/>
          <p:cNvSpPr>
            <a:spLocks noGrp="1"/>
          </p:cNvSpPr>
          <p:nvPr>
            <p:ph type="sldNum" sz="quarter" idx="12"/>
          </p:nvPr>
        </p:nvSpPr>
        <p:spPr>
          <a:xfrm>
            <a:off x="7589520" y="6480969"/>
            <a:ext cx="502920" cy="301752"/>
          </a:xfrm>
        </p:spPr>
        <p:txBody>
          <a:bodyPr/>
          <a:lstStyle/>
          <a:p>
            <a:fld id="{B895DA67-A776-4416-9FA2-59CB58594AA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25DA935D-102C-4DA8-813A-412E6A65A447}" type="datetimeFigureOut">
              <a:rPr lang="ar-IQ" smtClean="0"/>
              <a:t>06/02/1441</a:t>
            </a:fld>
            <a:endParaRPr lang="ar-IQ"/>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B895DA67-A776-4416-9FA2-59CB58594AA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25DA935D-102C-4DA8-813A-412E6A65A447}" type="datetimeFigureOut">
              <a:rPr lang="ar-IQ" smtClean="0"/>
              <a:t>06/02/1441</a:t>
            </a:fld>
            <a:endParaRPr lang="ar-IQ"/>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B895DA67-A776-4416-9FA2-59CB58594AA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5DA935D-102C-4DA8-813A-412E6A65A447}" type="datetimeFigureOut">
              <a:rPr lang="ar-IQ" smtClean="0"/>
              <a:t>06/02/1441</a:t>
            </a:fld>
            <a:endParaRPr lang="ar-IQ"/>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895DA67-A776-4416-9FA2-59CB58594AA6}"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smtClean="0"/>
              <a:t>التجربة العاشرة </a:t>
            </a:r>
            <a:endParaRPr lang="ar-IQ" dirty="0"/>
          </a:p>
        </p:txBody>
      </p:sp>
      <p:sp>
        <p:nvSpPr>
          <p:cNvPr id="3" name="عنوان فرعي 2"/>
          <p:cNvSpPr>
            <a:spLocks noGrp="1"/>
          </p:cNvSpPr>
          <p:nvPr>
            <p:ph type="subTitle" idx="1"/>
          </p:nvPr>
        </p:nvSpPr>
        <p:spPr>
          <a:xfrm>
            <a:off x="540544" y="2780928"/>
            <a:ext cx="8062912" cy="1221952"/>
          </a:xfrm>
        </p:spPr>
        <p:txBody>
          <a:bodyPr>
            <a:noAutofit/>
          </a:bodyPr>
          <a:lstStyle/>
          <a:p>
            <a:pPr algn="ctr"/>
            <a:r>
              <a:rPr lang="ar-IQ" sz="3600" b="1" dirty="0">
                <a:solidFill>
                  <a:srgbClr val="FF0000"/>
                </a:solidFill>
                <a:latin typeface="Aharoni" pitchFamily="2" charset="-79"/>
                <a:ea typeface="Calibri"/>
                <a:cs typeface="Times New Roman"/>
              </a:rPr>
              <a:t>التبلور التجزيئي </a:t>
            </a:r>
            <a:endParaRPr lang="ar-IQ" sz="3600" b="1" dirty="0" smtClean="0">
              <a:solidFill>
                <a:srgbClr val="FF0000"/>
              </a:solidFill>
              <a:latin typeface="Aharoni" pitchFamily="2" charset="-79"/>
              <a:ea typeface="Calibri"/>
              <a:cs typeface="Times New Roman"/>
            </a:endParaRPr>
          </a:p>
          <a:p>
            <a:pPr algn="ctr" rtl="0">
              <a:lnSpc>
                <a:spcPct val="107000"/>
              </a:lnSpc>
              <a:spcAft>
                <a:spcPts val="800"/>
              </a:spcAft>
            </a:pPr>
            <a:r>
              <a:rPr lang="en-US" sz="3600" b="1" dirty="0">
                <a:solidFill>
                  <a:srgbClr val="FF0000"/>
                </a:solidFill>
                <a:latin typeface="Aharoni" pitchFamily="2" charset="-79"/>
                <a:ea typeface="Calibri"/>
                <a:cs typeface="Aharoni" pitchFamily="2" charset="-79"/>
              </a:rPr>
              <a:t>Lab. 3 Fractional Crystallization</a:t>
            </a:r>
            <a:endParaRPr lang="en-US" sz="1800" b="1" dirty="0">
              <a:solidFill>
                <a:srgbClr val="FF0000"/>
              </a:solidFill>
              <a:latin typeface="Aharoni" pitchFamily="2" charset="-79"/>
              <a:ea typeface="Calibri"/>
              <a:cs typeface="Aharoni" pitchFamily="2" charset="-79"/>
            </a:endParaRPr>
          </a:p>
          <a:p>
            <a:endParaRPr lang="ar-IQ" sz="3200" b="1" dirty="0">
              <a:solidFill>
                <a:schemeClr val="tx1"/>
              </a:solidFill>
            </a:endParaRPr>
          </a:p>
        </p:txBody>
      </p:sp>
    </p:spTree>
    <p:extLst>
      <p:ext uri="{BB962C8B-B14F-4D97-AF65-F5344CB8AC3E}">
        <p14:creationId xmlns:p14="http://schemas.microsoft.com/office/powerpoint/2010/main" val="1498269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مستطيل 1"/>
              <p:cNvSpPr/>
              <p:nvPr/>
            </p:nvSpPr>
            <p:spPr>
              <a:xfrm>
                <a:off x="1259632" y="1268760"/>
                <a:ext cx="6624736" cy="3939861"/>
              </a:xfrm>
              <a:prstGeom prst="rect">
                <a:avLst/>
              </a:prstGeom>
            </p:spPr>
            <p:txBody>
              <a:bodyPr wrap="square">
                <a:spAutoFit/>
              </a:bodyPr>
              <a:lstStyle/>
              <a:p>
                <a:pPr marL="228600" algn="just">
                  <a:lnSpc>
                    <a:spcPct val="107000"/>
                  </a:lnSpc>
                  <a:spcAft>
                    <a:spcPts val="800"/>
                  </a:spcAft>
                </a:pPr>
                <a14:m>
                  <m:oMathPara xmlns:m="http://schemas.openxmlformats.org/officeDocument/2006/math">
                    <m:oMathParaPr>
                      <m:jc m:val="centerGroup"/>
                    </m:oMathParaPr>
                    <m:oMath xmlns:m="http://schemas.openxmlformats.org/officeDocument/2006/math">
                      <m:f>
                        <m:fPr>
                          <m:ctrlPr>
                            <a:rPr lang="en-US" sz="2800" b="1" i="1" smtClean="0">
                              <a:latin typeface="Cambria Math"/>
                              <a:ea typeface="Calibri"/>
                              <a:cs typeface="Simplified Arabic"/>
                            </a:rPr>
                          </m:ctrlPr>
                        </m:fPr>
                        <m:num>
                          <m:r>
                            <a:rPr lang="en-US" sz="2800" b="1" i="1">
                              <a:latin typeface="Cambria Math"/>
                              <a:ea typeface="Calibri"/>
                              <a:cs typeface="Simplified Arabic"/>
                            </a:rPr>
                            <m:t>𝑨𝒎𝒐𝒖𝒏𝒕</m:t>
                          </m:r>
                          <m:r>
                            <a:rPr lang="en-US" sz="2800" b="1" i="1">
                              <a:latin typeface="Cambria Math"/>
                              <a:ea typeface="Calibri"/>
                              <a:cs typeface="Simplified Arabic"/>
                            </a:rPr>
                            <m:t> </m:t>
                          </m:r>
                          <m:r>
                            <a:rPr lang="en-US" sz="2800" b="1" i="1">
                              <a:latin typeface="Cambria Math"/>
                              <a:ea typeface="Calibri"/>
                              <a:cs typeface="Simplified Arabic"/>
                            </a:rPr>
                            <m:t>𝒐𝒇</m:t>
                          </m:r>
                          <m:r>
                            <a:rPr lang="en-US" sz="2800" b="1" i="1">
                              <a:latin typeface="Cambria Math"/>
                              <a:ea typeface="Calibri"/>
                              <a:cs typeface="Simplified Arabic"/>
                            </a:rPr>
                            <m:t> </m:t>
                          </m:r>
                          <m:r>
                            <a:rPr lang="en-US" sz="2800" b="1" i="1">
                              <a:latin typeface="Cambria Math"/>
                              <a:ea typeface="Calibri"/>
                              <a:cs typeface="Simplified Arabic"/>
                            </a:rPr>
                            <m:t>𝒔𝒐𝒍𝒖𝒕𝒆</m:t>
                          </m:r>
                        </m:num>
                        <m:den>
                          <m:r>
                            <a:rPr lang="en-US" sz="2800" b="1" i="1">
                              <a:latin typeface="Cambria Math"/>
                              <a:ea typeface="Calibri"/>
                              <a:cs typeface="Simplified Arabic"/>
                            </a:rPr>
                            <m:t>𝑨𝒎𝒐𝒖𝒏𝒕</m:t>
                          </m:r>
                          <m:r>
                            <a:rPr lang="en-US" sz="2800" b="1" i="1">
                              <a:latin typeface="Cambria Math"/>
                              <a:ea typeface="Calibri"/>
                              <a:cs typeface="Simplified Arabic"/>
                            </a:rPr>
                            <m:t> </m:t>
                          </m:r>
                          <m:r>
                            <a:rPr lang="en-US" sz="2800" b="1" i="1">
                              <a:latin typeface="Cambria Math"/>
                              <a:ea typeface="Calibri"/>
                              <a:cs typeface="Simplified Arabic"/>
                            </a:rPr>
                            <m:t>𝒐𝒇</m:t>
                          </m:r>
                          <m:r>
                            <a:rPr lang="en-US" sz="2800" b="1" i="1">
                              <a:latin typeface="Cambria Math"/>
                              <a:ea typeface="Calibri"/>
                              <a:cs typeface="Simplified Arabic"/>
                            </a:rPr>
                            <m:t> </m:t>
                          </m:r>
                          <m:r>
                            <a:rPr lang="en-US" sz="2800" b="1" i="1">
                              <a:latin typeface="Cambria Math"/>
                              <a:ea typeface="Calibri"/>
                              <a:cs typeface="Simplified Arabic"/>
                            </a:rPr>
                            <m:t>𝒔𝒐𝒍𝒗𝒆𝒏𝒕</m:t>
                          </m:r>
                        </m:den>
                      </m:f>
                    </m:oMath>
                  </m:oMathPara>
                </a14:m>
                <a:endParaRPr lang="en-US" sz="2800" b="1" i="1" dirty="0" smtClean="0">
                  <a:latin typeface="Cambria Math"/>
                  <a:ea typeface="Calibri"/>
                  <a:cs typeface="Simplified Arabic"/>
                </a:endParaRPr>
              </a:p>
              <a:p>
                <a:pPr marL="228600" algn="just">
                  <a:lnSpc>
                    <a:spcPct val="107000"/>
                  </a:lnSpc>
                  <a:spcAft>
                    <a:spcPts val="800"/>
                  </a:spcAft>
                </a:pPr>
                <a14:m>
                  <m:oMathPara xmlns:m="http://schemas.openxmlformats.org/officeDocument/2006/math">
                    <m:oMathParaPr>
                      <m:jc m:val="centerGroup"/>
                    </m:oMathParaPr>
                    <m:oMath xmlns:m="http://schemas.openxmlformats.org/officeDocument/2006/math">
                      <m:r>
                        <a:rPr lang="en-US" sz="2800" b="1" i="1">
                          <a:latin typeface="Cambria Math"/>
                          <a:ea typeface="Calibri"/>
                          <a:cs typeface="Simplified Arabic"/>
                        </a:rPr>
                        <m:t>=</m:t>
                      </m:r>
                      <m:f>
                        <m:fPr>
                          <m:ctrlPr>
                            <a:rPr lang="en-US" sz="2800" b="1" i="1">
                              <a:latin typeface="Cambria Math"/>
                              <a:ea typeface="Calibri"/>
                              <a:cs typeface="Simplified Arabic"/>
                            </a:rPr>
                          </m:ctrlPr>
                        </m:fPr>
                        <m:num>
                          <m:r>
                            <a:rPr lang="en-US" sz="2800" b="1" i="1">
                              <a:latin typeface="Cambria Math"/>
                              <a:ea typeface="Calibri"/>
                              <a:cs typeface="Simplified Arabic"/>
                            </a:rPr>
                            <m:t>𝑨𝒎𝒐𝒖𝒏𝒕</m:t>
                          </m:r>
                          <m:r>
                            <a:rPr lang="en-US" sz="2800" b="1" i="1">
                              <a:latin typeface="Cambria Math"/>
                              <a:ea typeface="Calibri"/>
                              <a:cs typeface="Simplified Arabic"/>
                            </a:rPr>
                            <m:t> </m:t>
                          </m:r>
                          <m:r>
                            <a:rPr lang="en-US" sz="2800" b="1" i="1">
                              <a:latin typeface="Cambria Math"/>
                              <a:ea typeface="Calibri"/>
                              <a:cs typeface="Simplified Arabic"/>
                            </a:rPr>
                            <m:t>𝒐𝒇</m:t>
                          </m:r>
                          <m:r>
                            <a:rPr lang="en-US" sz="2800" b="1" i="1">
                              <a:latin typeface="Cambria Math"/>
                              <a:ea typeface="Calibri"/>
                              <a:cs typeface="Simplified Arabic"/>
                            </a:rPr>
                            <m:t> </m:t>
                          </m:r>
                          <m:r>
                            <a:rPr lang="en-US" sz="2800" b="1" i="1">
                              <a:latin typeface="Cambria Math"/>
                              <a:ea typeface="Calibri"/>
                              <a:cs typeface="Simplified Arabic"/>
                            </a:rPr>
                            <m:t>𝒔𝒐𝒍𝒖𝒕𝒆</m:t>
                          </m:r>
                        </m:num>
                        <m:den>
                          <m:r>
                            <a:rPr lang="en-US" sz="2800" b="1" i="1">
                              <a:latin typeface="Cambria Math"/>
                              <a:ea typeface="Calibri"/>
                              <a:cs typeface="Simplified Arabic"/>
                            </a:rPr>
                            <m:t>𝑨𝒎𝒐𝒖𝒏𝒕</m:t>
                          </m:r>
                          <m:r>
                            <a:rPr lang="en-US" sz="2800" b="1" i="1">
                              <a:latin typeface="Cambria Math"/>
                              <a:ea typeface="Calibri"/>
                              <a:cs typeface="Simplified Arabic"/>
                            </a:rPr>
                            <m:t> </m:t>
                          </m:r>
                          <m:r>
                            <a:rPr lang="en-US" sz="2800" b="1" i="1">
                              <a:latin typeface="Cambria Math"/>
                              <a:ea typeface="Calibri"/>
                              <a:cs typeface="Simplified Arabic"/>
                            </a:rPr>
                            <m:t>𝒐𝒇</m:t>
                          </m:r>
                          <m:r>
                            <a:rPr lang="en-US" sz="2800" b="1" i="1">
                              <a:latin typeface="Cambria Math"/>
                              <a:ea typeface="Calibri"/>
                              <a:cs typeface="Simplified Arabic"/>
                            </a:rPr>
                            <m:t> </m:t>
                          </m:r>
                          <m:r>
                            <a:rPr lang="en-US" sz="2800" b="1" i="1">
                              <a:latin typeface="Cambria Math"/>
                              <a:ea typeface="Calibri"/>
                              <a:cs typeface="Simplified Arabic"/>
                            </a:rPr>
                            <m:t>𝒔𝒐𝒍𝒗𝒆𝒏𝒕</m:t>
                          </m:r>
                        </m:den>
                      </m:f>
                      <m:r>
                        <a:rPr lang="en-US" sz="2800" b="1" i="1">
                          <a:latin typeface="Cambria Math"/>
                          <a:ea typeface="Calibri"/>
                          <a:cs typeface="Sakkal Majalla"/>
                        </a:rPr>
                        <m:t> </m:t>
                      </m:r>
                    </m:oMath>
                  </m:oMathPara>
                </a14:m>
                <a:endParaRPr lang="en-US" sz="1600" b="1" dirty="0">
                  <a:effectLst/>
                  <a:latin typeface="Calibri"/>
                  <a:ea typeface="Calibri"/>
                  <a:cs typeface="Arial"/>
                </a:endParaRPr>
              </a:p>
              <a:p>
                <a:pPr algn="just">
                  <a:lnSpc>
                    <a:spcPct val="107000"/>
                  </a:lnSpc>
                  <a:spcAft>
                    <a:spcPts val="800"/>
                  </a:spcAft>
                </a:pPr>
                <a14:m>
                  <m:oMathPara xmlns:m="http://schemas.openxmlformats.org/officeDocument/2006/math">
                    <m:oMathParaPr>
                      <m:jc m:val="centerGroup"/>
                    </m:oMathParaPr>
                    <m:oMath xmlns:m="http://schemas.openxmlformats.org/officeDocument/2006/math">
                      <m:r>
                        <a:rPr lang="en-US" sz="2800" b="1" smtClean="0">
                          <a:solidFill>
                            <a:srgbClr val="FFFF00"/>
                          </a:solidFill>
                          <a:latin typeface="Cambria Math"/>
                          <a:ea typeface="Calibri"/>
                          <a:cs typeface="Simplified Arabic"/>
                        </a:rPr>
                        <m:t>%</m:t>
                      </m:r>
                      <m:r>
                        <a:rPr lang="en-US" sz="2800" b="1" i="1">
                          <a:solidFill>
                            <a:srgbClr val="FFFF00"/>
                          </a:solidFill>
                          <a:latin typeface="Cambria Math"/>
                          <a:ea typeface="Calibri"/>
                          <a:cs typeface="Simplified Arabic"/>
                        </a:rPr>
                        <m:t>𝑵𝒂𝑪𝒍</m:t>
                      </m:r>
                      <m:r>
                        <a:rPr lang="en-US" sz="2800" b="1" i="1">
                          <a:solidFill>
                            <a:srgbClr val="FFFF00"/>
                          </a:solidFill>
                          <a:latin typeface="Cambria Math"/>
                          <a:ea typeface="Calibri"/>
                          <a:cs typeface="Simplified Arabic"/>
                        </a:rPr>
                        <m:t>=</m:t>
                      </m:r>
                      <m:f>
                        <m:fPr>
                          <m:ctrlPr>
                            <a:rPr lang="en-US" sz="2800" b="1" i="1">
                              <a:solidFill>
                                <a:srgbClr val="FFFF00"/>
                              </a:solidFill>
                              <a:latin typeface="Cambria Math"/>
                              <a:ea typeface="Calibri"/>
                              <a:cs typeface="Simplified Arabic"/>
                            </a:rPr>
                          </m:ctrlPr>
                        </m:fPr>
                        <m:num>
                          <m:r>
                            <a:rPr lang="en-US" sz="2800" b="1" i="1">
                              <a:solidFill>
                                <a:srgbClr val="FFFF00"/>
                              </a:solidFill>
                              <a:latin typeface="Cambria Math"/>
                              <a:ea typeface="Calibri"/>
                              <a:cs typeface="Simplified Arabic"/>
                            </a:rPr>
                            <m:t>𝒑𝒂𝒓𝒕</m:t>
                          </m:r>
                        </m:num>
                        <m:den>
                          <m:r>
                            <a:rPr lang="en-US" sz="2800" b="1" i="1">
                              <a:solidFill>
                                <a:srgbClr val="FFFF00"/>
                              </a:solidFill>
                              <a:latin typeface="Cambria Math"/>
                              <a:ea typeface="Calibri"/>
                              <a:cs typeface="Simplified Arabic"/>
                            </a:rPr>
                            <m:t>𝒘𝒉𝒐𝒍𝒆</m:t>
                          </m:r>
                        </m:den>
                      </m:f>
                      <m:r>
                        <a:rPr lang="en-US" sz="2800" b="1" i="1">
                          <a:solidFill>
                            <a:srgbClr val="FFFF00"/>
                          </a:solidFill>
                          <a:latin typeface="Cambria Math"/>
                          <a:ea typeface="Calibri"/>
                          <a:cs typeface="Simplified Arabic"/>
                        </a:rPr>
                        <m:t>×</m:t>
                      </m:r>
                      <m:r>
                        <a:rPr lang="en-US" sz="2800" b="1" i="1">
                          <a:solidFill>
                            <a:srgbClr val="FFFF00"/>
                          </a:solidFill>
                          <a:latin typeface="Cambria Math"/>
                          <a:ea typeface="Calibri"/>
                          <a:cs typeface="Simplified Arabic"/>
                        </a:rPr>
                        <m:t>𝟏𝟎𝟎</m:t>
                      </m:r>
                    </m:oMath>
                  </m:oMathPara>
                </a14:m>
                <a:endParaRPr lang="en-US" sz="1600" b="1" dirty="0">
                  <a:solidFill>
                    <a:srgbClr val="FFFF00"/>
                  </a:solidFill>
                  <a:effectLst/>
                  <a:latin typeface="Calibri"/>
                  <a:ea typeface="Calibri"/>
                  <a:cs typeface="Arial"/>
                </a:endParaRPr>
              </a:p>
              <a:p>
                <a:pPr/>
                <a14:m>
                  <m:oMathPara xmlns:m="http://schemas.openxmlformats.org/officeDocument/2006/math">
                    <m:oMathParaPr>
                      <m:jc m:val="centerGroup"/>
                    </m:oMathParaPr>
                    <m:oMath xmlns:m="http://schemas.openxmlformats.org/officeDocument/2006/math">
                      <m:r>
                        <a:rPr lang="en-US" sz="2800" b="1" smtClean="0">
                          <a:solidFill>
                            <a:srgbClr val="FFFF00"/>
                          </a:solidFill>
                          <a:latin typeface="Cambria Math"/>
                          <a:ea typeface="Calibri"/>
                          <a:cs typeface="Simplified Arabic"/>
                        </a:rPr>
                        <m:t>%</m:t>
                      </m:r>
                      <m:r>
                        <a:rPr lang="en-US" sz="2800" b="1" i="1">
                          <a:solidFill>
                            <a:srgbClr val="FFFF00"/>
                          </a:solidFill>
                          <a:latin typeface="Cambria Math"/>
                          <a:ea typeface="Calibri"/>
                          <a:cs typeface="Simplified Arabic"/>
                        </a:rPr>
                        <m:t>𝑲𝑪𝒍</m:t>
                      </m:r>
                      <m:r>
                        <a:rPr lang="en-US" sz="2800" b="1" i="1">
                          <a:solidFill>
                            <a:srgbClr val="FFFF00"/>
                          </a:solidFill>
                          <a:latin typeface="Cambria Math"/>
                          <a:ea typeface="Calibri"/>
                          <a:cs typeface="Simplified Arabic"/>
                        </a:rPr>
                        <m:t>=</m:t>
                      </m:r>
                      <m:f>
                        <m:fPr>
                          <m:ctrlPr>
                            <a:rPr lang="en-US" sz="2800" b="1" i="1">
                              <a:solidFill>
                                <a:srgbClr val="FFFF00"/>
                              </a:solidFill>
                              <a:latin typeface="Cambria Math"/>
                              <a:cs typeface="Simplified Arabic"/>
                            </a:rPr>
                          </m:ctrlPr>
                        </m:fPr>
                        <m:num>
                          <m:r>
                            <a:rPr lang="en-US" sz="2800" b="1" i="1">
                              <a:solidFill>
                                <a:srgbClr val="FFFF00"/>
                              </a:solidFill>
                              <a:latin typeface="Cambria Math"/>
                              <a:ea typeface="Calibri"/>
                              <a:cs typeface="Simplified Arabic"/>
                            </a:rPr>
                            <m:t>𝒑𝒂𝒓𝒕</m:t>
                          </m:r>
                        </m:num>
                        <m:den>
                          <m:r>
                            <a:rPr lang="en-US" sz="2800" b="1" i="1">
                              <a:solidFill>
                                <a:srgbClr val="FFFF00"/>
                              </a:solidFill>
                              <a:latin typeface="Cambria Math"/>
                              <a:ea typeface="Calibri"/>
                              <a:cs typeface="Simplified Arabic"/>
                            </a:rPr>
                            <m:t>𝒘𝒉𝒐𝒍𝒆</m:t>
                          </m:r>
                        </m:den>
                      </m:f>
                      <m:r>
                        <a:rPr lang="en-US" sz="2800" b="1" i="1">
                          <a:solidFill>
                            <a:srgbClr val="FFFF00"/>
                          </a:solidFill>
                          <a:latin typeface="Cambria Math"/>
                          <a:ea typeface="Calibri"/>
                          <a:cs typeface="Simplified Arabic"/>
                        </a:rPr>
                        <m:t>×</m:t>
                      </m:r>
                      <m:r>
                        <a:rPr lang="en-US" sz="2800" b="1" i="1">
                          <a:solidFill>
                            <a:srgbClr val="FFFF00"/>
                          </a:solidFill>
                          <a:latin typeface="Cambria Math"/>
                          <a:ea typeface="Calibri"/>
                          <a:cs typeface="Simplified Arabic"/>
                        </a:rPr>
                        <m:t>𝟏𝟎𝟎</m:t>
                      </m:r>
                    </m:oMath>
                  </m:oMathPara>
                </a14:m>
                <a:endParaRPr lang="ar-IQ" sz="2800" b="1" dirty="0">
                  <a:solidFill>
                    <a:srgbClr val="FFFF00"/>
                  </a:solidFill>
                </a:endParaRPr>
              </a:p>
            </p:txBody>
          </p:sp>
        </mc:Choice>
        <mc:Fallback xmlns="">
          <p:sp>
            <p:nvSpPr>
              <p:cNvPr id="2" name="مستطيل 1"/>
              <p:cNvSpPr>
                <a:spLocks noRot="1" noChangeAspect="1" noMove="1" noResize="1" noEditPoints="1" noAdjustHandles="1" noChangeArrowheads="1" noChangeShapeType="1" noTextEdit="1"/>
              </p:cNvSpPr>
              <p:nvPr/>
            </p:nvSpPr>
            <p:spPr>
              <a:xfrm>
                <a:off x="1259632" y="1268760"/>
                <a:ext cx="6624736" cy="3939861"/>
              </a:xfrm>
              <a:prstGeom prst="rect">
                <a:avLst/>
              </a:prstGeom>
              <a:blipFill rotWithShape="1">
                <a:blip r:embed="rId2"/>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2068164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4800" b="1" dirty="0" smtClean="0"/>
              <a:t>المناقشة</a:t>
            </a:r>
            <a:endParaRPr lang="ar-IQ" sz="4800" b="1" dirty="0"/>
          </a:p>
        </p:txBody>
      </p:sp>
      <p:sp>
        <p:nvSpPr>
          <p:cNvPr id="3" name="عنصر نائب للمحتوى 2"/>
          <p:cNvSpPr>
            <a:spLocks noGrp="1"/>
          </p:cNvSpPr>
          <p:nvPr>
            <p:ph idx="1"/>
          </p:nvPr>
        </p:nvSpPr>
        <p:spPr/>
        <p:txBody>
          <a:bodyPr>
            <a:normAutofit fontScale="92500"/>
          </a:bodyPr>
          <a:lstStyle/>
          <a:p>
            <a:pPr marL="342900" lvl="0" indent="-342900" algn="just">
              <a:lnSpc>
                <a:spcPct val="107000"/>
              </a:lnSpc>
              <a:buFont typeface="+mj-lt"/>
              <a:buAutoNum type="arabicPeriod"/>
            </a:pPr>
            <a:r>
              <a:rPr lang="ar-IQ" sz="3200" b="1" dirty="0">
                <a:latin typeface="Calibri"/>
                <a:ea typeface="Calibri"/>
                <a:cs typeface="Simplified Arabic"/>
              </a:rPr>
              <a:t>ما هي النسبة المئوية لكلوريد الصوديوم الذي تم استرداده وكيف؟</a:t>
            </a:r>
            <a:endParaRPr lang="en-US" sz="1800" dirty="0">
              <a:latin typeface="Calibri"/>
              <a:ea typeface="Calibri"/>
              <a:cs typeface="Arial"/>
            </a:endParaRPr>
          </a:p>
          <a:p>
            <a:pPr marL="342900" lvl="0" indent="-342900" algn="just">
              <a:lnSpc>
                <a:spcPct val="107000"/>
              </a:lnSpc>
              <a:buFont typeface="+mj-lt"/>
              <a:buAutoNum type="arabicPeriod"/>
            </a:pPr>
            <a:r>
              <a:rPr lang="ar-IQ" sz="3200" b="1" dirty="0">
                <a:latin typeface="Calibri"/>
                <a:ea typeface="Calibri"/>
                <a:cs typeface="Simplified Arabic"/>
              </a:rPr>
              <a:t>ما هي النسبة المئوية لكلوريد البوتاسيوم الذي تم استرداده وكيف؟</a:t>
            </a:r>
            <a:endParaRPr lang="en-US" sz="1800" dirty="0">
              <a:latin typeface="Calibri"/>
              <a:ea typeface="Calibri"/>
              <a:cs typeface="Arial"/>
            </a:endParaRPr>
          </a:p>
          <a:p>
            <a:pPr marL="342900" lvl="0" indent="-342900" algn="just">
              <a:lnSpc>
                <a:spcPct val="107000"/>
              </a:lnSpc>
              <a:buFont typeface="+mj-lt"/>
              <a:buAutoNum type="arabicPeriod"/>
            </a:pPr>
            <a:r>
              <a:rPr lang="ar-IQ" sz="3200" b="1" dirty="0">
                <a:latin typeface="Calibri"/>
                <a:ea typeface="Calibri"/>
                <a:cs typeface="Simplified Arabic"/>
              </a:rPr>
              <a:t>. إذا كنت لم تفصل وتسترد كمية كافية من الأملاح المستخدمة فما السبب وكيف، قد تأثرت الحسابات اللاحقة الخاصة بك؟</a:t>
            </a:r>
            <a:endParaRPr lang="en-US" sz="1800" dirty="0">
              <a:latin typeface="Calibri"/>
              <a:ea typeface="Calibri"/>
              <a:cs typeface="Arial"/>
            </a:endParaRPr>
          </a:p>
          <a:p>
            <a:pPr marL="342900" lvl="0" indent="-342900" algn="just">
              <a:lnSpc>
                <a:spcPct val="107000"/>
              </a:lnSpc>
              <a:spcAft>
                <a:spcPts val="800"/>
              </a:spcAft>
              <a:buFont typeface="+mj-lt"/>
              <a:buAutoNum type="arabicPeriod"/>
            </a:pPr>
            <a:r>
              <a:rPr lang="ar-IQ" sz="3200" b="1" dirty="0">
                <a:latin typeface="Calibri"/>
                <a:ea typeface="Calibri"/>
                <a:cs typeface="Simplified Arabic"/>
              </a:rPr>
              <a:t>ما هي الأمور العملية التي لاحظتها وتحب أن تفسرها بطريقة علمية؟؟ ناقش ذلك.</a:t>
            </a:r>
            <a:endParaRPr lang="en-US" sz="1800" dirty="0">
              <a:latin typeface="Calibri"/>
              <a:ea typeface="Calibri"/>
              <a:cs typeface="Arial"/>
            </a:endParaRPr>
          </a:p>
          <a:p>
            <a:pPr marL="64008" indent="0">
              <a:buNone/>
            </a:pPr>
            <a:endParaRPr lang="ar-IQ" dirty="0" smtClean="0"/>
          </a:p>
          <a:p>
            <a:pPr marL="64008" indent="0">
              <a:buNone/>
            </a:pPr>
            <a:endParaRPr lang="ar-IQ" dirty="0"/>
          </a:p>
        </p:txBody>
      </p:sp>
    </p:spTree>
    <p:extLst>
      <p:ext uri="{BB962C8B-B14F-4D97-AF65-F5344CB8AC3E}">
        <p14:creationId xmlns:p14="http://schemas.microsoft.com/office/powerpoint/2010/main" val="4110373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ثلث متساوي الساقين 3"/>
          <p:cNvSpPr/>
          <p:nvPr/>
        </p:nvSpPr>
        <p:spPr>
          <a:xfrm>
            <a:off x="1043608" y="1412776"/>
            <a:ext cx="6768752" cy="38884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smtClean="0">
                <a:solidFill>
                  <a:schemeClr val="bg1"/>
                </a:solidFill>
              </a:rPr>
              <a:t>م.م </a:t>
            </a:r>
          </a:p>
          <a:p>
            <a:pPr algn="ctr"/>
            <a:r>
              <a:rPr lang="ar-IQ" sz="2800" b="1" dirty="0" smtClean="0">
                <a:solidFill>
                  <a:schemeClr val="bg1"/>
                </a:solidFill>
              </a:rPr>
              <a:t>اسراء ناجي كاظم </a:t>
            </a:r>
            <a:endParaRPr lang="ar-IQ" sz="2800" b="1" dirty="0">
              <a:solidFill>
                <a:schemeClr val="bg1"/>
              </a:solidFill>
            </a:endParaRPr>
          </a:p>
        </p:txBody>
      </p:sp>
    </p:spTree>
    <p:extLst>
      <p:ext uri="{BB962C8B-B14F-4D97-AF65-F5344CB8AC3E}">
        <p14:creationId xmlns:p14="http://schemas.microsoft.com/office/powerpoint/2010/main" val="1885084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par>
                                <p:cTn id="8" presetID="42"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1000"/>
                                        <p:tgtEl>
                                          <p:spTgt spid="4">
                                            <p:txEl>
                                              <p:pRg st="1" end="1"/>
                                            </p:txEl>
                                          </p:spTgt>
                                        </p:tgtEl>
                                      </p:cBhvr>
                                    </p:animEffect>
                                    <p:anim calcmode="lin" valueType="num">
                                      <p:cBhvr>
                                        <p:cTn id="11"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2"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6600" b="1" dirty="0" smtClean="0"/>
              <a:t>مقدمة</a:t>
            </a:r>
            <a:endParaRPr lang="ar-IQ" sz="6600" b="1" dirty="0"/>
          </a:p>
        </p:txBody>
      </p:sp>
      <p:sp>
        <p:nvSpPr>
          <p:cNvPr id="3" name="عنصر نائب للمحتوى 2"/>
          <p:cNvSpPr>
            <a:spLocks noGrp="1"/>
          </p:cNvSpPr>
          <p:nvPr>
            <p:ph idx="1"/>
          </p:nvPr>
        </p:nvSpPr>
        <p:spPr/>
        <p:txBody>
          <a:bodyPr>
            <a:normAutofit lnSpcReduction="10000"/>
          </a:bodyPr>
          <a:lstStyle/>
          <a:p>
            <a:pPr algn="just">
              <a:lnSpc>
                <a:spcPct val="107000"/>
              </a:lnSpc>
              <a:spcAft>
                <a:spcPts val="800"/>
              </a:spcAft>
            </a:pPr>
            <a:r>
              <a:rPr lang="ar-IQ" sz="3200" b="1" dirty="0">
                <a:latin typeface="Calibri"/>
                <a:ea typeface="Calibri"/>
                <a:cs typeface="Simplified Arabic"/>
              </a:rPr>
              <a:t>التبلور التجزيئي هو وسيلة لفصل المواد الصلبة الذائبة باستخدام الخاصية المميزة لذوبانها في مذيب مناسب. هذه التقنية ليست بسيطة. لأنه يقوم على حقيقة وهي أن تغير درجة الحرارة تؤثر على قابلية ذوبان المواد بشكل مختلف لمواد مختلفة.</a:t>
            </a:r>
            <a:endParaRPr lang="en-US" sz="1800" dirty="0">
              <a:latin typeface="Calibri"/>
              <a:ea typeface="Calibri"/>
              <a:cs typeface="Arial"/>
            </a:endParaRPr>
          </a:p>
          <a:p>
            <a:r>
              <a:rPr lang="ar-IQ" sz="3200" b="1" dirty="0">
                <a:ea typeface="Calibri"/>
                <a:cs typeface="Simplified Arabic"/>
              </a:rPr>
              <a:t>يوضح الشكل التالي من خلال الرسم البياني الأسلوب الذي تتغير معه الذوبانية مع تغير درجة الحرارة لمجموعة منوعة من المواد الصلبة في الماء ويتضح من منحنيات الذوبانية هذه</a:t>
            </a:r>
            <a:endParaRPr lang="ar-IQ" dirty="0"/>
          </a:p>
        </p:txBody>
      </p:sp>
    </p:spTree>
    <p:extLst>
      <p:ext uri="{BB962C8B-B14F-4D97-AF65-F5344CB8AC3E}">
        <p14:creationId xmlns:p14="http://schemas.microsoft.com/office/powerpoint/2010/main" val="1051320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4"/>
          <p:cNvGraphicFramePr>
            <a:graphicFrameLocks noChangeAspect="1"/>
          </p:cNvGraphicFramePr>
          <p:nvPr>
            <p:extLst>
              <p:ext uri="{D42A27DB-BD31-4B8C-83A1-F6EECF244321}">
                <p14:modId xmlns:p14="http://schemas.microsoft.com/office/powerpoint/2010/main" val="1719019187"/>
              </p:ext>
            </p:extLst>
          </p:nvPr>
        </p:nvGraphicFramePr>
        <p:xfrm>
          <a:off x="0" y="-19050"/>
          <a:ext cx="9036496" cy="6896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0995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1262125"/>
            <a:ext cx="7560840" cy="3780907"/>
          </a:xfrm>
          <a:prstGeom prst="rect">
            <a:avLst/>
          </a:prstGeom>
        </p:spPr>
        <p:txBody>
          <a:bodyPr wrap="square">
            <a:spAutoFit/>
          </a:bodyPr>
          <a:lstStyle/>
          <a:p>
            <a:pPr algn="just">
              <a:lnSpc>
                <a:spcPct val="107000"/>
              </a:lnSpc>
              <a:spcAft>
                <a:spcPts val="800"/>
              </a:spcAft>
            </a:pPr>
            <a:r>
              <a:rPr lang="ar-IQ" sz="3200" dirty="0">
                <a:latin typeface="Calibri"/>
                <a:ea typeface="Calibri"/>
                <a:cs typeface="Simplified Arabic"/>
              </a:rPr>
              <a:t>أن تغير الذوبانية مع درجة الحرارة يختلف تماما باختلاف المواد فالذوبانية لبعض المواد مثل نترات البوتاسيوم تتغير بسرعة كبيرة مع درجة الحرارة بينما تتغير بالنسبة للمواد الأخرى بشكل تدريجي اكثر وتشكل اختلافات السلوك هذه قاعدة للطريقة عملية المخبرية مفيدة تدعى التبلور التجزيئي التي غالبا ما تستعمل في فصل الشوائب عن نواتج التفاعل الكيميائي    </a:t>
            </a:r>
            <a:endParaRPr lang="en-US" dirty="0">
              <a:effectLst/>
              <a:latin typeface="Calibri"/>
              <a:ea typeface="Calibri"/>
              <a:cs typeface="Arial"/>
            </a:endParaRPr>
          </a:p>
        </p:txBody>
      </p:sp>
    </p:spTree>
    <p:extLst>
      <p:ext uri="{BB962C8B-B14F-4D97-AF65-F5344CB8AC3E}">
        <p14:creationId xmlns:p14="http://schemas.microsoft.com/office/powerpoint/2010/main" val="747101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ctrTitle"/>
          </p:nvPr>
        </p:nvSpPr>
        <p:spPr/>
        <p:txBody>
          <a:bodyPr/>
          <a:lstStyle/>
          <a:p>
            <a:pPr algn="ctr"/>
            <a:r>
              <a:rPr lang="ar-IQ" sz="4400" b="1" dirty="0" smtClean="0">
                <a:effectLst/>
                <a:ea typeface="Calibri"/>
                <a:cs typeface="Simplified Arabic"/>
              </a:rPr>
              <a:t>الهدف من </a:t>
            </a:r>
            <a:r>
              <a:rPr lang="ar-IQ" sz="4400" b="1" dirty="0">
                <a:effectLst/>
                <a:ea typeface="Calibri"/>
                <a:cs typeface="Simplified Arabic"/>
              </a:rPr>
              <a:t>التجربة </a:t>
            </a:r>
            <a:endParaRPr lang="ar-IQ" dirty="0"/>
          </a:p>
        </p:txBody>
      </p:sp>
      <p:sp>
        <p:nvSpPr>
          <p:cNvPr id="9" name="عنوان فرعي 8"/>
          <p:cNvSpPr>
            <a:spLocks noGrp="1"/>
          </p:cNvSpPr>
          <p:nvPr>
            <p:ph type="subTitle" idx="1"/>
          </p:nvPr>
        </p:nvSpPr>
        <p:spPr>
          <a:xfrm>
            <a:off x="539552" y="2924944"/>
            <a:ext cx="8062912" cy="1752600"/>
          </a:xfrm>
        </p:spPr>
        <p:txBody>
          <a:bodyPr>
            <a:normAutofit/>
          </a:bodyPr>
          <a:lstStyle/>
          <a:p>
            <a:r>
              <a:rPr lang="ar-IQ" sz="3600" b="1" dirty="0">
                <a:ea typeface="Calibri"/>
                <a:cs typeface="Simplified Arabic"/>
              </a:rPr>
              <a:t>لفصل مزيج من اثنين من المواد الصلبة باستخدام التبلور التجزيئي.</a:t>
            </a:r>
            <a:endParaRPr lang="ar-IQ" sz="3200" dirty="0"/>
          </a:p>
        </p:txBody>
      </p:sp>
    </p:spTree>
    <p:extLst>
      <p:ext uri="{BB962C8B-B14F-4D97-AF65-F5344CB8AC3E}">
        <p14:creationId xmlns:p14="http://schemas.microsoft.com/office/powerpoint/2010/main" val="1265189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pPr algn="ctr"/>
            <a:r>
              <a:rPr lang="ar-IQ" dirty="0" smtClean="0"/>
              <a:t>الادوات والمواد المستخدمة </a:t>
            </a:r>
            <a:endParaRPr lang="ar-IQ" dirty="0"/>
          </a:p>
        </p:txBody>
      </p:sp>
      <p:sp>
        <p:nvSpPr>
          <p:cNvPr id="5" name="عنصر نائب للمحتوى 4"/>
          <p:cNvSpPr>
            <a:spLocks noGrp="1"/>
          </p:cNvSpPr>
          <p:nvPr>
            <p:ph sz="half" idx="1"/>
          </p:nvPr>
        </p:nvSpPr>
        <p:spPr/>
        <p:txBody>
          <a:bodyPr>
            <a:normAutofit fontScale="77500" lnSpcReduction="20000"/>
          </a:bodyPr>
          <a:lstStyle/>
          <a:p>
            <a:pPr marL="342900" lvl="0" indent="-342900" algn="l" rtl="0">
              <a:lnSpc>
                <a:spcPct val="107000"/>
              </a:lnSpc>
              <a:spcAft>
                <a:spcPts val="0"/>
              </a:spcAft>
              <a:buFont typeface="+mj-lt"/>
              <a:buAutoNum type="arabicPeriod"/>
            </a:pPr>
            <a:r>
              <a:rPr lang="en-US" sz="3200" b="1" dirty="0">
                <a:latin typeface="Times New Roman"/>
                <a:ea typeface="Calibri"/>
                <a:cs typeface="Arial"/>
              </a:rPr>
              <a:t>beaker</a:t>
            </a:r>
            <a:endParaRPr lang="en-US" sz="1800" b="1" dirty="0">
              <a:latin typeface="Calibri"/>
              <a:ea typeface="Calibri"/>
              <a:cs typeface="Arial"/>
            </a:endParaRPr>
          </a:p>
          <a:p>
            <a:pPr marL="342900" lvl="0" indent="-342900" algn="l" rtl="0">
              <a:lnSpc>
                <a:spcPct val="107000"/>
              </a:lnSpc>
              <a:spcAft>
                <a:spcPts val="0"/>
              </a:spcAft>
              <a:buFont typeface="+mj-lt"/>
              <a:buAutoNum type="arabicPeriod"/>
            </a:pPr>
            <a:r>
              <a:rPr lang="en-US" sz="4200" b="1" dirty="0">
                <a:latin typeface="Times New Roman"/>
                <a:ea typeface="Calibri"/>
                <a:cs typeface="Arial"/>
              </a:rPr>
              <a:t>glass stirrer</a:t>
            </a:r>
            <a:endParaRPr lang="en-US" sz="2100" b="1" dirty="0">
              <a:latin typeface="Calibri"/>
              <a:ea typeface="Calibri"/>
              <a:cs typeface="Arial"/>
            </a:endParaRPr>
          </a:p>
          <a:p>
            <a:pPr marL="342900" lvl="0" indent="-342900" algn="l" rtl="0">
              <a:lnSpc>
                <a:spcPct val="107000"/>
              </a:lnSpc>
              <a:spcAft>
                <a:spcPts val="0"/>
              </a:spcAft>
              <a:buFont typeface="+mj-lt"/>
              <a:buAutoNum type="arabicPeriod"/>
            </a:pPr>
            <a:r>
              <a:rPr lang="en-US" sz="4200" b="1" dirty="0">
                <a:latin typeface="Times New Roman"/>
                <a:ea typeface="Calibri"/>
                <a:cs typeface="Arial"/>
              </a:rPr>
              <a:t>spatula</a:t>
            </a:r>
            <a:endParaRPr lang="en-US" sz="2100" b="1" dirty="0">
              <a:latin typeface="Calibri"/>
              <a:ea typeface="Calibri"/>
              <a:cs typeface="Arial"/>
            </a:endParaRPr>
          </a:p>
          <a:p>
            <a:pPr marL="342900" lvl="0" indent="-342900" algn="l" rtl="0">
              <a:lnSpc>
                <a:spcPct val="107000"/>
              </a:lnSpc>
              <a:spcAft>
                <a:spcPts val="0"/>
              </a:spcAft>
              <a:buFont typeface="+mj-lt"/>
              <a:buAutoNum type="arabicPeriod"/>
            </a:pPr>
            <a:r>
              <a:rPr lang="en-US" sz="4200" b="1" dirty="0">
                <a:latin typeface="Times New Roman"/>
                <a:ea typeface="Calibri"/>
                <a:cs typeface="Arial"/>
              </a:rPr>
              <a:t>stand  and metal clamp</a:t>
            </a:r>
            <a:endParaRPr lang="en-US" sz="2100" b="1" dirty="0">
              <a:latin typeface="Calibri"/>
              <a:ea typeface="Calibri"/>
              <a:cs typeface="Arial"/>
            </a:endParaRPr>
          </a:p>
          <a:p>
            <a:pPr marL="342900" lvl="0" indent="-342900" algn="l" rtl="0">
              <a:lnSpc>
                <a:spcPct val="107000"/>
              </a:lnSpc>
              <a:spcAft>
                <a:spcPts val="0"/>
              </a:spcAft>
              <a:buFont typeface="+mj-lt"/>
              <a:buAutoNum type="arabicPeriod"/>
            </a:pPr>
            <a:r>
              <a:rPr lang="en-US" sz="4200" b="1" dirty="0">
                <a:latin typeface="Times New Roman"/>
                <a:ea typeface="Calibri"/>
                <a:cs typeface="Arial"/>
              </a:rPr>
              <a:t>hot plate</a:t>
            </a:r>
            <a:endParaRPr lang="en-US" sz="2100" b="1" dirty="0">
              <a:latin typeface="Calibri"/>
              <a:ea typeface="Calibri"/>
              <a:cs typeface="Arial"/>
            </a:endParaRPr>
          </a:p>
          <a:p>
            <a:pPr marL="342900" lvl="0" indent="-342900" algn="l" rtl="0">
              <a:lnSpc>
                <a:spcPct val="107000"/>
              </a:lnSpc>
              <a:spcAft>
                <a:spcPts val="0"/>
              </a:spcAft>
              <a:buFont typeface="+mj-lt"/>
              <a:buAutoNum type="arabicPeriod"/>
            </a:pPr>
            <a:r>
              <a:rPr lang="en-US" sz="4200" b="1" dirty="0">
                <a:latin typeface="Times New Roman"/>
                <a:ea typeface="Calibri"/>
                <a:cs typeface="Arial"/>
              </a:rPr>
              <a:t>funnel</a:t>
            </a:r>
            <a:endParaRPr lang="en-US" sz="2100" b="1" dirty="0">
              <a:latin typeface="Calibri"/>
              <a:ea typeface="Calibri"/>
              <a:cs typeface="Arial"/>
            </a:endParaRPr>
          </a:p>
          <a:p>
            <a:pPr marL="342900" lvl="0" indent="-342900" algn="l" rtl="0">
              <a:lnSpc>
                <a:spcPct val="107000"/>
              </a:lnSpc>
              <a:spcAft>
                <a:spcPts val="800"/>
              </a:spcAft>
              <a:buFont typeface="+mj-lt"/>
              <a:buAutoNum type="arabicPeriod"/>
            </a:pPr>
            <a:r>
              <a:rPr lang="en-US" sz="4200" b="1" dirty="0">
                <a:latin typeface="Times New Roman"/>
                <a:ea typeface="Calibri"/>
                <a:cs typeface="Arial"/>
              </a:rPr>
              <a:t>balance</a:t>
            </a:r>
            <a:endParaRPr lang="en-US" sz="2100" b="1" dirty="0">
              <a:latin typeface="Calibri"/>
              <a:ea typeface="Calibri"/>
              <a:cs typeface="Arial"/>
            </a:endParaRPr>
          </a:p>
          <a:p>
            <a:endParaRPr lang="ar-IQ" dirty="0"/>
          </a:p>
        </p:txBody>
      </p:sp>
      <p:sp>
        <p:nvSpPr>
          <p:cNvPr id="6" name="عنصر نائب للمحتوى 5"/>
          <p:cNvSpPr>
            <a:spLocks noGrp="1"/>
          </p:cNvSpPr>
          <p:nvPr>
            <p:ph sz="half" idx="2"/>
          </p:nvPr>
        </p:nvSpPr>
        <p:spPr/>
        <p:txBody>
          <a:bodyPr>
            <a:normAutofit fontScale="77500" lnSpcReduction="20000"/>
          </a:bodyPr>
          <a:lstStyle/>
          <a:p>
            <a:pPr marL="0" lvl="0" indent="0" algn="l" rtl="0">
              <a:lnSpc>
                <a:spcPct val="107000"/>
              </a:lnSpc>
              <a:spcAft>
                <a:spcPts val="800"/>
              </a:spcAft>
              <a:buClr>
                <a:srgbClr val="FF388C"/>
              </a:buClr>
              <a:buNone/>
            </a:pPr>
            <a:r>
              <a:rPr lang="en-US" sz="2800" b="1" dirty="0" smtClean="0">
                <a:solidFill>
                  <a:prstClr val="white"/>
                </a:solidFill>
                <a:latin typeface="Times New Roman"/>
                <a:ea typeface="Calibri"/>
                <a:cs typeface="Arial"/>
              </a:rPr>
              <a:t>8- </a:t>
            </a:r>
            <a:r>
              <a:rPr lang="en-US" sz="3600" b="1" dirty="0" smtClean="0">
                <a:solidFill>
                  <a:prstClr val="white"/>
                </a:solidFill>
                <a:latin typeface="Times New Roman"/>
                <a:ea typeface="Calibri"/>
                <a:cs typeface="Arial"/>
              </a:rPr>
              <a:t>filter </a:t>
            </a:r>
            <a:r>
              <a:rPr lang="en-US" sz="3600" b="1" dirty="0">
                <a:solidFill>
                  <a:prstClr val="white"/>
                </a:solidFill>
                <a:latin typeface="Times New Roman"/>
                <a:ea typeface="Calibri"/>
                <a:cs typeface="Arial"/>
              </a:rPr>
              <a:t>paper</a:t>
            </a:r>
            <a:endParaRPr lang="en-US" sz="3600" b="1" dirty="0">
              <a:solidFill>
                <a:prstClr val="white"/>
              </a:solidFill>
              <a:latin typeface="Calibri"/>
              <a:ea typeface="Calibri"/>
              <a:cs typeface="Arial"/>
            </a:endParaRPr>
          </a:p>
          <a:p>
            <a:pPr marL="0" lvl="0" indent="0" algn="l" rtl="0">
              <a:lnSpc>
                <a:spcPct val="107000"/>
              </a:lnSpc>
              <a:spcAft>
                <a:spcPts val="800"/>
              </a:spcAft>
              <a:buClr>
                <a:srgbClr val="FF388C"/>
              </a:buClr>
              <a:buNone/>
            </a:pPr>
            <a:r>
              <a:rPr lang="en-US" sz="3600" b="1" dirty="0" smtClean="0">
                <a:solidFill>
                  <a:prstClr val="white"/>
                </a:solidFill>
                <a:latin typeface="Times New Roman"/>
                <a:ea typeface="Calibri"/>
                <a:cs typeface="Arial"/>
              </a:rPr>
              <a:t>9- brush</a:t>
            </a:r>
            <a:endParaRPr lang="en-US" sz="3600" b="1" dirty="0">
              <a:solidFill>
                <a:prstClr val="white"/>
              </a:solidFill>
              <a:latin typeface="Calibri"/>
              <a:ea typeface="Calibri"/>
              <a:cs typeface="Arial"/>
            </a:endParaRPr>
          </a:p>
          <a:p>
            <a:pPr marL="0" lvl="0" indent="0" algn="l" rtl="0">
              <a:lnSpc>
                <a:spcPct val="107000"/>
              </a:lnSpc>
              <a:spcAft>
                <a:spcPts val="800"/>
              </a:spcAft>
              <a:buClr>
                <a:srgbClr val="FF388C"/>
              </a:buClr>
              <a:buNone/>
            </a:pPr>
            <a:r>
              <a:rPr lang="en-US" sz="3600" b="1" dirty="0">
                <a:solidFill>
                  <a:prstClr val="white"/>
                </a:solidFill>
                <a:latin typeface="Times New Roman"/>
                <a:ea typeface="Calibri"/>
                <a:cs typeface="Arial"/>
              </a:rPr>
              <a:t>10-washing bottle</a:t>
            </a:r>
            <a:endParaRPr lang="en-US" sz="3600" b="1" dirty="0">
              <a:solidFill>
                <a:prstClr val="white"/>
              </a:solidFill>
              <a:latin typeface="Calibri"/>
              <a:ea typeface="Calibri"/>
              <a:cs typeface="Arial"/>
            </a:endParaRPr>
          </a:p>
          <a:p>
            <a:pPr marL="0" lvl="0" indent="0" algn="l" rtl="0">
              <a:lnSpc>
                <a:spcPct val="107000"/>
              </a:lnSpc>
              <a:spcAft>
                <a:spcPts val="800"/>
              </a:spcAft>
              <a:buClr>
                <a:srgbClr val="FF388C"/>
              </a:buClr>
              <a:buNone/>
            </a:pPr>
            <a:r>
              <a:rPr lang="en-US" sz="3600" b="1" dirty="0">
                <a:solidFill>
                  <a:prstClr val="white"/>
                </a:solidFill>
                <a:latin typeface="Times New Roman"/>
                <a:ea typeface="Calibri"/>
                <a:cs typeface="Arial"/>
              </a:rPr>
              <a:t>11-</a:t>
            </a:r>
            <a:r>
              <a:rPr lang="en-US" sz="3600" b="1" dirty="0">
                <a:solidFill>
                  <a:prstClr val="white"/>
                </a:solidFill>
                <a:latin typeface="Calibri"/>
                <a:ea typeface="Calibri"/>
                <a:cs typeface="Arial"/>
              </a:rPr>
              <a:t> </a:t>
            </a:r>
            <a:r>
              <a:rPr lang="en-US" sz="3600" b="1" dirty="0">
                <a:solidFill>
                  <a:prstClr val="white"/>
                </a:solidFill>
                <a:latin typeface="Times New Roman"/>
                <a:ea typeface="Calibri"/>
                <a:cs typeface="Arial"/>
              </a:rPr>
              <a:t>Distilled water</a:t>
            </a:r>
            <a:endParaRPr lang="en-US" sz="3600" b="1" dirty="0">
              <a:solidFill>
                <a:prstClr val="white"/>
              </a:solidFill>
              <a:latin typeface="Calibri"/>
              <a:ea typeface="Calibri"/>
              <a:cs typeface="Arial"/>
            </a:endParaRPr>
          </a:p>
          <a:p>
            <a:pPr marL="0" lvl="0" indent="0" algn="l" rtl="0">
              <a:lnSpc>
                <a:spcPct val="107000"/>
              </a:lnSpc>
              <a:buClr>
                <a:srgbClr val="FF388C"/>
              </a:buClr>
              <a:buNone/>
            </a:pPr>
            <a:r>
              <a:rPr lang="en-US" sz="3600" b="1" dirty="0" smtClean="0">
                <a:solidFill>
                  <a:prstClr val="white"/>
                </a:solidFill>
                <a:latin typeface="Times New Roman"/>
                <a:ea typeface="Calibri"/>
                <a:cs typeface="Arial"/>
              </a:rPr>
              <a:t>12-one </a:t>
            </a:r>
            <a:r>
              <a:rPr lang="en-US" sz="3600" b="1" dirty="0">
                <a:solidFill>
                  <a:prstClr val="white"/>
                </a:solidFill>
                <a:latin typeface="Times New Roman"/>
                <a:ea typeface="Calibri"/>
                <a:cs typeface="Arial"/>
              </a:rPr>
              <a:t>of the following compounds:</a:t>
            </a:r>
            <a:endParaRPr lang="en-US" sz="3600" b="1" dirty="0">
              <a:solidFill>
                <a:prstClr val="white"/>
              </a:solidFill>
              <a:latin typeface="Calibri"/>
              <a:ea typeface="Calibri"/>
              <a:cs typeface="Arial"/>
            </a:endParaRPr>
          </a:p>
          <a:p>
            <a:pPr lvl="0">
              <a:buClr>
                <a:srgbClr val="FF388C"/>
              </a:buClr>
            </a:pPr>
            <a:endParaRPr lang="ar-IQ" sz="3600" b="1" dirty="0">
              <a:solidFill>
                <a:prstClr val="white"/>
              </a:solidFill>
            </a:endParaRPr>
          </a:p>
          <a:p>
            <a:endParaRPr lang="ar-IQ" sz="2800" b="1" dirty="0"/>
          </a:p>
        </p:txBody>
      </p:sp>
    </p:spTree>
    <p:extLst>
      <p:ext uri="{BB962C8B-B14F-4D97-AF65-F5344CB8AC3E}">
        <p14:creationId xmlns:p14="http://schemas.microsoft.com/office/powerpoint/2010/main" val="1641170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 name="مستطيل 7"/>
              <p:cNvSpPr/>
              <p:nvPr/>
            </p:nvSpPr>
            <p:spPr>
              <a:xfrm>
                <a:off x="1115616" y="1124744"/>
                <a:ext cx="7056784" cy="4772397"/>
              </a:xfrm>
              <a:prstGeom prst="rect">
                <a:avLst/>
              </a:prstGeom>
            </p:spPr>
            <p:txBody>
              <a:bodyPr wrap="square">
                <a:spAutoFit/>
              </a:bodyPr>
              <a:lstStyle/>
              <a:p>
                <a:pPr algn="ctr" rtl="0">
                  <a:lnSpc>
                    <a:spcPct val="107000"/>
                  </a:lnSpc>
                  <a:spcAft>
                    <a:spcPts val="0"/>
                  </a:spcAft>
                </a:pPr>
                <a:r>
                  <a:rPr lang="en-US" sz="4400" b="1" dirty="0">
                    <a:latin typeface="Times New Roman"/>
                    <a:ea typeface="Calibri"/>
                    <a:cs typeface="Arial"/>
                  </a:rPr>
                  <a:t>Potassium iodide, </a:t>
                </a:r>
                <a14:m>
                  <m:oMath xmlns:m="http://schemas.openxmlformats.org/officeDocument/2006/math">
                    <m:r>
                      <a:rPr lang="en-US" sz="4400" b="1" i="1">
                        <a:latin typeface="Cambria Math"/>
                        <a:ea typeface="Calibri"/>
                        <a:cs typeface="Simplified Arabic"/>
                      </a:rPr>
                      <m:t>𝑲𝑰</m:t>
                    </m:r>
                  </m:oMath>
                </a14:m>
                <a:endParaRPr lang="en-US" sz="2800" b="1" dirty="0">
                  <a:effectLst/>
                  <a:latin typeface="Calibri"/>
                  <a:ea typeface="Calibri"/>
                  <a:cs typeface="Arial"/>
                </a:endParaRPr>
              </a:p>
              <a:p>
                <a:pPr algn="ctr" rtl="0">
                  <a:lnSpc>
                    <a:spcPct val="107000"/>
                  </a:lnSpc>
                  <a:spcAft>
                    <a:spcPts val="0"/>
                  </a:spcAft>
                </a:pPr>
                <a:r>
                  <a:rPr lang="en-US" sz="4400" b="1" dirty="0">
                    <a:latin typeface="Times New Roman"/>
                    <a:ea typeface="Calibri"/>
                    <a:cs typeface="Arial"/>
                  </a:rPr>
                  <a:t>Sodium chloride, </a:t>
                </a:r>
                <a14:m>
                  <m:oMath xmlns:m="http://schemas.openxmlformats.org/officeDocument/2006/math">
                    <m:r>
                      <a:rPr lang="en-US" sz="4400" b="1" i="1">
                        <a:latin typeface="Cambria Math"/>
                        <a:ea typeface="Calibri"/>
                        <a:cs typeface="Simplified Arabic"/>
                      </a:rPr>
                      <m:t>𝑵𝒂𝑪𝒍</m:t>
                    </m:r>
                  </m:oMath>
                </a14:m>
                <a:endParaRPr lang="en-US" sz="2800" b="1" dirty="0">
                  <a:effectLst/>
                  <a:latin typeface="Calibri"/>
                  <a:ea typeface="Calibri"/>
                  <a:cs typeface="Arial"/>
                </a:endParaRPr>
              </a:p>
              <a:p>
                <a:pPr algn="ctr" rtl="0">
                  <a:lnSpc>
                    <a:spcPct val="107000"/>
                  </a:lnSpc>
                  <a:spcAft>
                    <a:spcPts val="0"/>
                  </a:spcAft>
                </a:pPr>
                <a:r>
                  <a:rPr lang="en-US" sz="4400" b="1" i="1" dirty="0">
                    <a:latin typeface="Times New Roman"/>
                    <a:ea typeface="Calibri"/>
                    <a:cs typeface="Arial"/>
                  </a:rPr>
                  <a:t>Potassium chloride,</a:t>
                </a:r>
                <a14:m>
                  <m:oMath xmlns:m="http://schemas.openxmlformats.org/officeDocument/2006/math">
                    <m:r>
                      <a:rPr lang="en-US" sz="4400" b="1" i="1">
                        <a:latin typeface="Cambria Math"/>
                        <a:ea typeface="Calibri"/>
                        <a:cs typeface="Simplified Arabic"/>
                      </a:rPr>
                      <m:t> </m:t>
                    </m:r>
                    <m:r>
                      <a:rPr lang="en-US" sz="4400" b="1" i="1">
                        <a:latin typeface="Cambria Math"/>
                        <a:ea typeface="Calibri"/>
                        <a:cs typeface="Simplified Arabic"/>
                      </a:rPr>
                      <m:t>𝑲𝑪𝒍</m:t>
                    </m:r>
                  </m:oMath>
                </a14:m>
                <a:endParaRPr lang="en-US" sz="2800" b="1" dirty="0">
                  <a:effectLst/>
                  <a:latin typeface="Calibri"/>
                  <a:ea typeface="Calibri"/>
                  <a:cs typeface="Arial"/>
                </a:endParaRPr>
              </a:p>
              <a:p>
                <a:pPr algn="ctr" rtl="0">
                  <a:lnSpc>
                    <a:spcPct val="107000"/>
                  </a:lnSpc>
                  <a:spcAft>
                    <a:spcPts val="0"/>
                  </a:spcAft>
                </a:pPr>
                <a:r>
                  <a:rPr lang="en-US" sz="4400" b="1" i="1" dirty="0">
                    <a:latin typeface="Times New Roman"/>
                    <a:ea typeface="Calibri"/>
                    <a:cs typeface="Arial"/>
                  </a:rPr>
                  <a:t>Potassium nitrate,</a:t>
                </a:r>
                <a14:m>
                  <m:oMath xmlns:m="http://schemas.openxmlformats.org/officeDocument/2006/math">
                    <m:r>
                      <a:rPr lang="en-US" sz="4400" b="1" i="1">
                        <a:latin typeface="Cambria Math"/>
                        <a:ea typeface="Calibri"/>
                        <a:cs typeface="Simplified Arabic"/>
                      </a:rPr>
                      <m:t> </m:t>
                    </m:r>
                    <m:r>
                      <a:rPr lang="en-US" sz="4400" b="1" i="1">
                        <a:latin typeface="Cambria Math"/>
                        <a:ea typeface="Calibri"/>
                        <a:cs typeface="Simplified Arabic"/>
                      </a:rPr>
                      <m:t>𝑲𝑵</m:t>
                    </m:r>
                    <m:sSub>
                      <m:sSubPr>
                        <m:ctrlPr>
                          <a:rPr lang="en-US" sz="4400" b="1" i="1">
                            <a:latin typeface="Cambria Math"/>
                            <a:ea typeface="Calibri"/>
                            <a:cs typeface="Simplified Arabic"/>
                          </a:rPr>
                        </m:ctrlPr>
                      </m:sSubPr>
                      <m:e>
                        <m:r>
                          <a:rPr lang="en-US" sz="4400" b="1" i="1">
                            <a:latin typeface="Cambria Math"/>
                            <a:ea typeface="Calibri"/>
                            <a:cs typeface="Simplified Arabic"/>
                          </a:rPr>
                          <m:t>𝑶</m:t>
                        </m:r>
                      </m:e>
                      <m:sub>
                        <m:r>
                          <a:rPr lang="en-US" sz="4400" b="1" i="1">
                            <a:latin typeface="Cambria Math"/>
                            <a:ea typeface="Calibri"/>
                            <a:cs typeface="Simplified Arabic"/>
                          </a:rPr>
                          <m:t>𝟑</m:t>
                        </m:r>
                      </m:sub>
                    </m:sSub>
                  </m:oMath>
                </a14:m>
                <a:endParaRPr lang="en-US" sz="2800" b="1" dirty="0">
                  <a:effectLst/>
                  <a:latin typeface="Calibri"/>
                  <a:ea typeface="Calibri"/>
                  <a:cs typeface="Arial"/>
                </a:endParaRPr>
              </a:p>
              <a:p>
                <a:pPr algn="ctr" rtl="0">
                  <a:lnSpc>
                    <a:spcPct val="107000"/>
                  </a:lnSpc>
                  <a:spcAft>
                    <a:spcPts val="0"/>
                  </a:spcAft>
                </a:pPr>
                <a:r>
                  <a:rPr lang="en-US" sz="4400" b="1" dirty="0">
                    <a:latin typeface="Times New Roman"/>
                    <a:ea typeface="Calibri"/>
                    <a:cs typeface="Arial"/>
                  </a:rPr>
                  <a:t>Sodium </a:t>
                </a:r>
                <a:r>
                  <a:rPr lang="en-US" sz="4400" b="1" i="1" dirty="0">
                    <a:latin typeface="Times New Roman"/>
                    <a:ea typeface="Calibri"/>
                    <a:cs typeface="Arial"/>
                  </a:rPr>
                  <a:t>nitrate</a:t>
                </a:r>
                <a:r>
                  <a:rPr lang="en-US" sz="4400" b="1" dirty="0">
                    <a:latin typeface="Times New Roman"/>
                    <a:ea typeface="Calibri"/>
                    <a:cs typeface="Arial"/>
                  </a:rPr>
                  <a:t>, </a:t>
                </a:r>
                <a14:m>
                  <m:oMath xmlns:m="http://schemas.openxmlformats.org/officeDocument/2006/math">
                    <m:r>
                      <a:rPr lang="en-US" sz="4400" b="1" i="1">
                        <a:latin typeface="Cambria Math"/>
                        <a:ea typeface="Calibri"/>
                        <a:cs typeface="Simplified Arabic"/>
                      </a:rPr>
                      <m:t>𝑵𝒂𝑵</m:t>
                    </m:r>
                    <m:sSub>
                      <m:sSubPr>
                        <m:ctrlPr>
                          <a:rPr lang="en-US" sz="4400" b="1" i="1">
                            <a:latin typeface="Cambria Math"/>
                            <a:ea typeface="Calibri"/>
                            <a:cs typeface="Simplified Arabic"/>
                          </a:rPr>
                        </m:ctrlPr>
                      </m:sSubPr>
                      <m:e>
                        <m:r>
                          <a:rPr lang="en-US" sz="4400" b="1" i="1">
                            <a:latin typeface="Cambria Math"/>
                            <a:ea typeface="Calibri"/>
                            <a:cs typeface="Simplified Arabic"/>
                          </a:rPr>
                          <m:t>𝑶</m:t>
                        </m:r>
                      </m:e>
                      <m:sub>
                        <m:r>
                          <a:rPr lang="en-US" sz="4400" b="1" i="1">
                            <a:latin typeface="Cambria Math"/>
                            <a:ea typeface="Calibri"/>
                            <a:cs typeface="Simplified Arabic"/>
                          </a:rPr>
                          <m:t>𝟑</m:t>
                        </m:r>
                      </m:sub>
                    </m:sSub>
                  </m:oMath>
                </a14:m>
                <a:endParaRPr lang="en-US" sz="2800" b="1" dirty="0">
                  <a:effectLst/>
                  <a:latin typeface="Calibri"/>
                  <a:ea typeface="Calibri"/>
                  <a:cs typeface="Arial"/>
                </a:endParaRPr>
              </a:p>
              <a:p>
                <a:pPr algn="ctr" rtl="0">
                  <a:lnSpc>
                    <a:spcPct val="107000"/>
                  </a:lnSpc>
                  <a:spcAft>
                    <a:spcPts val="0"/>
                  </a:spcAft>
                </a:pPr>
                <a:r>
                  <a:rPr lang="en-US" sz="2000" i="1" dirty="0">
                    <a:latin typeface="Times New Roman"/>
                    <a:ea typeface="Calibri"/>
                    <a:cs typeface="Arial"/>
                  </a:rPr>
                  <a:t> </a:t>
                </a:r>
                <a:endParaRPr lang="en-US" sz="1200" dirty="0">
                  <a:effectLst/>
                  <a:latin typeface="Calibri"/>
                  <a:ea typeface="Calibri"/>
                  <a:cs typeface="Arial"/>
                </a:endParaRPr>
              </a:p>
              <a:p>
                <a:pPr algn="just">
                  <a:lnSpc>
                    <a:spcPct val="107000"/>
                  </a:lnSpc>
                  <a:spcAft>
                    <a:spcPts val="800"/>
                  </a:spcAft>
                </a:pPr>
                <a:r>
                  <a:rPr lang="ar-IQ" sz="2000" dirty="0">
                    <a:latin typeface="Calibri"/>
                    <a:ea typeface="Calibri"/>
                    <a:cs typeface="Times New Roman"/>
                  </a:rPr>
                  <a:t> </a:t>
                </a:r>
                <a:endParaRPr lang="en-US" sz="1200" dirty="0">
                  <a:effectLst/>
                  <a:latin typeface="Calibri"/>
                  <a:ea typeface="Calibri"/>
                  <a:cs typeface="Arial"/>
                </a:endParaRPr>
              </a:p>
              <a:p>
                <a:pPr algn="just">
                  <a:lnSpc>
                    <a:spcPct val="107000"/>
                  </a:lnSpc>
                  <a:spcAft>
                    <a:spcPts val="800"/>
                  </a:spcAft>
                </a:pPr>
                <a:r>
                  <a:rPr lang="ar-IQ" b="1" dirty="0">
                    <a:latin typeface="Calibri"/>
                    <a:ea typeface="Calibri"/>
                    <a:cs typeface="Simplified Arabic"/>
                  </a:rPr>
                  <a:t> </a:t>
                </a:r>
                <a:endParaRPr lang="en-US" sz="1100" dirty="0">
                  <a:effectLst/>
                  <a:latin typeface="Calibri"/>
                  <a:ea typeface="Calibri"/>
                  <a:cs typeface="Arial"/>
                </a:endParaRPr>
              </a:p>
            </p:txBody>
          </p:sp>
        </mc:Choice>
        <mc:Fallback xmlns="">
          <p:sp>
            <p:nvSpPr>
              <p:cNvPr id="8" name="مستطيل 7"/>
              <p:cNvSpPr>
                <a:spLocks noRot="1" noChangeAspect="1" noMove="1" noResize="1" noEditPoints="1" noAdjustHandles="1" noChangeArrowheads="1" noChangeShapeType="1" noTextEdit="1"/>
              </p:cNvSpPr>
              <p:nvPr/>
            </p:nvSpPr>
            <p:spPr>
              <a:xfrm>
                <a:off x="1115616" y="1124744"/>
                <a:ext cx="7056784" cy="4772397"/>
              </a:xfrm>
              <a:prstGeom prst="rect">
                <a:avLst/>
              </a:prstGeom>
              <a:blipFill rotWithShape="1">
                <a:blip r:embed="rId2"/>
                <a:stretch>
                  <a:fillRect t="-2558" r="-950" b="-1279"/>
                </a:stretch>
              </a:blipFill>
            </p:spPr>
            <p:txBody>
              <a:bodyPr/>
              <a:lstStyle/>
              <a:p>
                <a:r>
                  <a:rPr lang="ar-IQ">
                    <a:noFill/>
                  </a:rPr>
                  <a:t> </a:t>
                </a:r>
              </a:p>
            </p:txBody>
          </p:sp>
        </mc:Fallback>
      </mc:AlternateContent>
    </p:spTree>
    <p:extLst>
      <p:ext uri="{BB962C8B-B14F-4D97-AF65-F5344CB8AC3E}">
        <p14:creationId xmlns:p14="http://schemas.microsoft.com/office/powerpoint/2010/main" val="3342447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4400" b="1" dirty="0" smtClean="0">
                <a:effectLst/>
              </a:rPr>
              <a:t>طريقة العمل </a:t>
            </a:r>
            <a:endParaRPr lang="ar-IQ" sz="4400" b="1" dirty="0">
              <a:effectLst/>
            </a:endParaRPr>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p:txBody>
              <a:bodyPr>
                <a:normAutofit fontScale="92500" lnSpcReduction="10000"/>
              </a:bodyPr>
              <a:lstStyle/>
              <a:p>
                <a:pPr algn="just">
                  <a:lnSpc>
                    <a:spcPct val="107000"/>
                  </a:lnSpc>
                  <a:spcAft>
                    <a:spcPts val="800"/>
                  </a:spcAft>
                </a:pPr>
                <a:r>
                  <a:rPr lang="ar-IQ" sz="3200" b="1" dirty="0" smtClean="0">
                    <a:latin typeface="Calibri"/>
                    <a:ea typeface="Calibri"/>
                    <a:cs typeface="Simplified Arabic"/>
                  </a:rPr>
                  <a:t>1ضع </a:t>
                </a:r>
                <a:r>
                  <a:rPr lang="ar-IQ" sz="3200" b="1" dirty="0">
                    <a:latin typeface="Calibri"/>
                    <a:ea typeface="Calibri"/>
                    <a:cs typeface="Simplified Arabic"/>
                  </a:rPr>
                  <a:t>خليط من ملحين مختلفين مثل </a:t>
                </a:r>
                <a:r>
                  <a:rPr lang="en-US" sz="3200" b="1" dirty="0">
                    <a:effectLst/>
                    <a:latin typeface="Simplified Arabic"/>
                    <a:ea typeface="Calibri"/>
                    <a:cs typeface="Arial"/>
                  </a:rPr>
                  <a:t>8 g </a:t>
                </a:r>
                <a:r>
                  <a:rPr lang="ar-IQ" sz="3200" b="1" dirty="0">
                    <a:effectLst/>
                    <a:latin typeface="Simplified Arabic"/>
                    <a:ea typeface="Calibri"/>
                    <a:cs typeface="Arial"/>
                  </a:rPr>
                  <a:t>كلوريد الصوديوم </a:t>
                </a:r>
                <a14:m>
                  <m:oMath xmlns:m="http://schemas.openxmlformats.org/officeDocument/2006/math">
                    <m:r>
                      <a:rPr lang="en-US" sz="3200" b="1" i="1">
                        <a:effectLst/>
                        <a:latin typeface="Cambria Math"/>
                        <a:ea typeface="Calibri"/>
                        <a:cs typeface="Simplified Arabic"/>
                      </a:rPr>
                      <m:t>𝑵𝒂𝑪𝒍</m:t>
                    </m:r>
                  </m:oMath>
                </a14:m>
                <a:r>
                  <a:rPr lang="ar-IQ" sz="3200" b="1" dirty="0">
                    <a:effectLst/>
                    <a:latin typeface="Calibri"/>
                    <a:ea typeface="Calibri"/>
                    <a:cs typeface="Simplified Arabic"/>
                  </a:rPr>
                  <a:t> و </a:t>
                </a:r>
                <a:r>
                  <a:rPr lang="en-US" sz="3200" b="1" dirty="0">
                    <a:effectLst/>
                    <a:latin typeface="Simplified Arabic"/>
                    <a:ea typeface="Calibri"/>
                    <a:cs typeface="Arial"/>
                  </a:rPr>
                  <a:t>10 g </a:t>
                </a:r>
                <a:r>
                  <a:rPr lang="ar-IQ" sz="3200" b="1" dirty="0">
                    <a:effectLst/>
                    <a:latin typeface="Simplified Arabic"/>
                    <a:ea typeface="Calibri"/>
                    <a:cs typeface="Arial"/>
                  </a:rPr>
                  <a:t>كلوريد البوتاسيوم </a:t>
                </a:r>
                <a14:m>
                  <m:oMath xmlns:m="http://schemas.openxmlformats.org/officeDocument/2006/math">
                    <m:r>
                      <a:rPr lang="en-US" sz="3200" b="1" i="1">
                        <a:effectLst/>
                        <a:latin typeface="Cambria Math"/>
                        <a:ea typeface="Calibri"/>
                        <a:cs typeface="Simplified Arabic"/>
                      </a:rPr>
                      <m:t>𝑲𝑪𝒍</m:t>
                    </m:r>
                  </m:oMath>
                </a14:m>
                <a:r>
                  <a:rPr lang="ar-IQ" sz="3200" b="1" dirty="0">
                    <a:effectLst/>
                    <a:latin typeface="Calibri"/>
                    <a:ea typeface="Calibri"/>
                    <a:cs typeface="Simplified Arabic"/>
                  </a:rPr>
                  <a:t> في </a:t>
                </a:r>
                <a14:m>
                  <m:oMath xmlns:m="http://schemas.openxmlformats.org/officeDocument/2006/math">
                    <m:r>
                      <a:rPr lang="en-US" sz="3200" b="1" i="1">
                        <a:effectLst/>
                        <a:latin typeface="Cambria Math"/>
                        <a:ea typeface="Calibri"/>
                        <a:cs typeface="Simplified Arabic"/>
                      </a:rPr>
                      <m:t>𝟐𝟎</m:t>
                    </m:r>
                    <m:r>
                      <a:rPr lang="en-US" sz="3200" b="1">
                        <a:effectLst/>
                        <a:latin typeface="Cambria Math"/>
                        <a:ea typeface="Calibri"/>
                        <a:cs typeface="Simplified Arabic"/>
                      </a:rPr>
                      <m:t> </m:t>
                    </m:r>
                    <m:r>
                      <a:rPr lang="en-US" sz="3200" b="1" i="1">
                        <a:effectLst/>
                        <a:latin typeface="Cambria Math"/>
                        <a:ea typeface="Calibri"/>
                        <a:cs typeface="Simplified Arabic"/>
                      </a:rPr>
                      <m:t>𝑪</m:t>
                    </m:r>
                    <m:sSup>
                      <m:sSupPr>
                        <m:ctrlPr>
                          <a:rPr lang="en-US" sz="3200" b="1" i="1">
                            <a:effectLst/>
                            <a:latin typeface="Cambria Math"/>
                            <a:ea typeface="Calibri"/>
                            <a:cs typeface="Simplified Arabic"/>
                          </a:rPr>
                        </m:ctrlPr>
                      </m:sSupPr>
                      <m:e>
                        <m:r>
                          <a:rPr lang="en-US" sz="3200" b="1" i="1">
                            <a:effectLst/>
                            <a:latin typeface="Cambria Math"/>
                            <a:ea typeface="Calibri"/>
                            <a:cs typeface="Simplified Arabic"/>
                          </a:rPr>
                          <m:t>𝒎</m:t>
                        </m:r>
                      </m:e>
                      <m:sup>
                        <m:r>
                          <a:rPr lang="en-US" sz="3200" b="1" i="1">
                            <a:effectLst/>
                            <a:latin typeface="Cambria Math"/>
                            <a:ea typeface="Calibri"/>
                            <a:cs typeface="Simplified Arabic"/>
                          </a:rPr>
                          <m:t>𝟑</m:t>
                        </m:r>
                      </m:sup>
                    </m:sSup>
                  </m:oMath>
                </a14:m>
                <a:r>
                  <a:rPr lang="ar-IQ" sz="3200" b="1" dirty="0">
                    <a:effectLst/>
                    <a:latin typeface="Calibri"/>
                    <a:ea typeface="Calibri"/>
                    <a:cs typeface="Simplified Arabic"/>
                  </a:rPr>
                  <a:t> من الماء الساخن إلى </a:t>
                </a:r>
                <a:r>
                  <a:rPr lang="en-US" sz="3200" b="1" dirty="0">
                    <a:effectLst/>
                    <a:latin typeface="Simplified Arabic"/>
                    <a:ea typeface="Calibri"/>
                    <a:cs typeface="Arial"/>
                  </a:rPr>
                  <a:t>90</a:t>
                </a:r>
                <a:r>
                  <a:rPr lang="ar-IQ" sz="3200" b="1" dirty="0">
                    <a:effectLst/>
                    <a:latin typeface="Calibri"/>
                    <a:ea typeface="Calibri"/>
                    <a:cs typeface="Simplified Arabic"/>
                  </a:rPr>
                  <a:t> درجة مئوية. كلوريد البوتاسيوم يذوب بأكمله بينما كلوريد الصوديوم يذوب كمية قليلة منه فقط.</a:t>
                </a:r>
                <a:endParaRPr lang="en-US" sz="1800" dirty="0">
                  <a:effectLst/>
                  <a:latin typeface="Calibri"/>
                  <a:ea typeface="Calibri"/>
                  <a:cs typeface="Arial"/>
                </a:endParaRPr>
              </a:p>
              <a:p>
                <a:pPr algn="just">
                  <a:lnSpc>
                    <a:spcPct val="107000"/>
                  </a:lnSpc>
                  <a:spcAft>
                    <a:spcPts val="800"/>
                  </a:spcAft>
                </a:pPr>
                <a:r>
                  <a:rPr lang="ar-IQ" sz="3200" b="1" dirty="0">
                    <a:effectLst/>
                    <a:latin typeface="Calibri"/>
                    <a:ea typeface="Calibri"/>
                    <a:cs typeface="Simplified Arabic"/>
                  </a:rPr>
                  <a:t>2. رشح المحلول والراسب هو كلوريد الصوديوم .. احتفظ بالراسب إلى أن يجف ثم احسب النسبة المئوية لكلوريد الصوديوم الذي تم استرداده.</a:t>
                </a:r>
                <a:endParaRPr lang="en-US" sz="1800" dirty="0">
                  <a:effectLst/>
                  <a:latin typeface="Calibri"/>
                  <a:ea typeface="Calibri"/>
                  <a:cs typeface="Arial"/>
                </a:endParaRPr>
              </a:p>
              <a:p>
                <a:r>
                  <a:rPr lang="ar-IQ" sz="3200" b="1" dirty="0">
                    <a:effectLst/>
                    <a:ea typeface="Calibri"/>
                    <a:cs typeface="Simplified Arabic"/>
                  </a:rPr>
                  <a:t>3. برد الراشح (المحلول الذي مر من خلال فلتر ورقة الترشيح) لدرجة حرارة الغرفة. لاحظ ترسب كلوريد البوتاسيوم.</a:t>
                </a:r>
                <a:endParaRPr lang="ar-IQ"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blipFill rotWithShape="1">
                <a:blip r:embed="rId2"/>
                <a:stretch>
                  <a:fillRect l="-3185" t="-2667" r="-148" b="-1333"/>
                </a:stretch>
              </a:blipFill>
            </p:spPr>
            <p:txBody>
              <a:bodyPr/>
              <a:lstStyle/>
              <a:p>
                <a:r>
                  <a:rPr lang="ar-IQ">
                    <a:noFill/>
                  </a:rPr>
                  <a:t> </a:t>
                </a:r>
              </a:p>
            </p:txBody>
          </p:sp>
        </mc:Fallback>
      </mc:AlternateContent>
    </p:spTree>
    <p:extLst>
      <p:ext uri="{BB962C8B-B14F-4D97-AF65-F5344CB8AC3E}">
        <p14:creationId xmlns:p14="http://schemas.microsoft.com/office/powerpoint/2010/main" val="965470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043608" y="1412776"/>
            <a:ext cx="6912768" cy="4410438"/>
          </a:xfrm>
          <a:prstGeom prst="rect">
            <a:avLst/>
          </a:prstGeom>
        </p:spPr>
        <p:txBody>
          <a:bodyPr wrap="square">
            <a:spAutoFit/>
          </a:bodyPr>
          <a:lstStyle/>
          <a:p>
            <a:pPr algn="just">
              <a:lnSpc>
                <a:spcPct val="107000"/>
              </a:lnSpc>
              <a:spcAft>
                <a:spcPts val="800"/>
              </a:spcAft>
            </a:pPr>
            <a:r>
              <a:rPr lang="ar-IQ" sz="3200" b="1" dirty="0" smtClean="0">
                <a:latin typeface="Calibri"/>
                <a:ea typeface="Calibri"/>
                <a:cs typeface="Simplified Arabic"/>
              </a:rPr>
              <a:t>6</a:t>
            </a:r>
            <a:r>
              <a:rPr lang="ar-IQ" b="1" dirty="0" smtClean="0">
                <a:latin typeface="Calibri"/>
                <a:ea typeface="Calibri"/>
                <a:cs typeface="Simplified Arabic"/>
              </a:rPr>
              <a:t>. </a:t>
            </a:r>
            <a:r>
              <a:rPr lang="ar-IQ" sz="3200" dirty="0">
                <a:latin typeface="Calibri"/>
                <a:ea typeface="Calibri"/>
                <a:cs typeface="Simplified Arabic"/>
              </a:rPr>
              <a:t>رشح المحلول والراسب هو كلوريد البوتاسيوم .. احتفظ بالراسب إلى أن يجف ثم احسب النسبة المئوية لكلوريد البوتاسيوم الذي تم استرداده.</a:t>
            </a:r>
            <a:endParaRPr lang="en-US" dirty="0" smtClean="0">
              <a:effectLst/>
              <a:latin typeface="Calibri"/>
              <a:ea typeface="Calibri"/>
              <a:cs typeface="Arial"/>
            </a:endParaRPr>
          </a:p>
          <a:p>
            <a:pPr algn="just">
              <a:lnSpc>
                <a:spcPct val="107000"/>
              </a:lnSpc>
              <a:spcAft>
                <a:spcPts val="800"/>
              </a:spcAft>
            </a:pPr>
            <a:r>
              <a:rPr lang="ar-IQ" sz="3200" dirty="0">
                <a:latin typeface="Calibri"/>
                <a:ea typeface="Calibri"/>
                <a:cs typeface="Simplified Arabic"/>
              </a:rPr>
              <a:t>5. المحلول الراشح (المحلول الذي مر من خلال فلتر ورقة الترشيح) يحتوي على كمية قليلة من كلوريد الصوديوم وكلوريد البوتاسيوم. إذا كنت تريد استخراج باقي كلوريد البوتاسيوم يمكنك تكرار طريقة العمل مرة أخرى.</a:t>
            </a:r>
            <a:endParaRPr lang="en-US" dirty="0">
              <a:effectLst/>
              <a:latin typeface="Calibri"/>
              <a:ea typeface="Calibri"/>
              <a:cs typeface="Arial"/>
            </a:endParaRPr>
          </a:p>
        </p:txBody>
      </p:sp>
    </p:spTree>
    <p:extLst>
      <p:ext uri="{BB962C8B-B14F-4D97-AF65-F5344CB8AC3E}">
        <p14:creationId xmlns:p14="http://schemas.microsoft.com/office/powerpoint/2010/main" val="11111058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Verve</Template>
  <TotalTime>29</TotalTime>
  <Words>479</Words>
  <Application>Microsoft Office PowerPoint</Application>
  <PresentationFormat>عرض على الشاشة (3:4)‏</PresentationFormat>
  <Paragraphs>56</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حيوية</vt:lpstr>
      <vt:lpstr>التجربة العاشرة </vt:lpstr>
      <vt:lpstr>مقدمة</vt:lpstr>
      <vt:lpstr>عرض تقديمي في PowerPoint</vt:lpstr>
      <vt:lpstr>عرض تقديمي في PowerPoint</vt:lpstr>
      <vt:lpstr>الهدف من التجربة </vt:lpstr>
      <vt:lpstr>الادوات والمواد المستخدمة </vt:lpstr>
      <vt:lpstr>عرض تقديمي في PowerPoint</vt:lpstr>
      <vt:lpstr>طريقة العمل </vt:lpstr>
      <vt:lpstr>عرض تقديمي في PowerPoint</vt:lpstr>
      <vt:lpstr>عرض تقديمي في PowerPoint</vt:lpstr>
      <vt:lpstr>المناقشة</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التجربة العاشرة</dc:title>
  <dc:creator>Maher</dc:creator>
  <cp:lastModifiedBy>Maher</cp:lastModifiedBy>
  <cp:revision>4</cp:revision>
  <dcterms:created xsi:type="dcterms:W3CDTF">2019-10-05T15:44:48Z</dcterms:created>
  <dcterms:modified xsi:type="dcterms:W3CDTF">2019-10-05T16:16:20Z</dcterms:modified>
</cp:coreProperties>
</file>