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B2BA-E855-4024-A297-02B5BC01AD1E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89BE-AD82-45E7-8B0A-B68AF94D7E0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28036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B2BA-E855-4024-A297-02B5BC01AD1E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89BE-AD82-45E7-8B0A-B68AF94D7E0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37227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B2BA-E855-4024-A297-02B5BC01AD1E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89BE-AD82-45E7-8B0A-B68AF94D7E0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00356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B2BA-E855-4024-A297-02B5BC01AD1E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89BE-AD82-45E7-8B0A-B68AF94D7E0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05253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B2BA-E855-4024-A297-02B5BC01AD1E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89BE-AD82-45E7-8B0A-B68AF94D7E0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09571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B2BA-E855-4024-A297-02B5BC01AD1E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89BE-AD82-45E7-8B0A-B68AF94D7E0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18811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B2BA-E855-4024-A297-02B5BC01AD1E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89BE-AD82-45E7-8B0A-B68AF94D7E0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18934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B2BA-E855-4024-A297-02B5BC01AD1E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89BE-AD82-45E7-8B0A-B68AF94D7E0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57972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B2BA-E855-4024-A297-02B5BC01AD1E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89BE-AD82-45E7-8B0A-B68AF94D7E0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58223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B2BA-E855-4024-A297-02B5BC01AD1E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89BE-AD82-45E7-8B0A-B68AF94D7E0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67062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B2BA-E855-4024-A297-02B5BC01AD1E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89BE-AD82-45E7-8B0A-B68AF94D7E0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65140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8B2BA-E855-4024-A297-02B5BC01AD1E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089BE-AD82-45E7-8B0A-B68AF94D7E0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6895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/>
          <a:lstStyle/>
          <a:p>
            <a:r>
              <a:rPr lang="ar-IQ" dirty="0" smtClean="0"/>
              <a:t>المحاضرة التاسعة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90404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ar-SA" sz="4800" b="1" smtClean="0">
                <a:solidFill>
                  <a:srgbClr val="000000"/>
                </a:solidFill>
              </a:rPr>
              <a:t>القواعد العامة لإستخدام الوسائل التعليمية</a:t>
            </a:r>
            <a:r>
              <a:rPr lang="en-US" smtClean="0"/>
              <a:t> 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ar-SA" sz="4800" b="1" smtClean="0">
                <a:solidFill>
                  <a:srgbClr val="000000"/>
                </a:solidFill>
              </a:rPr>
              <a:t>مرحلة التحضير قبل الإستخدام</a:t>
            </a:r>
            <a:r>
              <a:rPr lang="ar-SA" sz="4800" smtClean="0">
                <a:solidFill>
                  <a:srgbClr val="000000"/>
                </a:solidFill>
              </a:rPr>
              <a:t> .</a:t>
            </a:r>
          </a:p>
          <a:p>
            <a:pPr eaLnBrk="1" hangingPunct="1"/>
            <a:r>
              <a:rPr lang="ar-SA" sz="4800" b="1" smtClean="0">
                <a:solidFill>
                  <a:srgbClr val="000000"/>
                </a:solidFill>
              </a:rPr>
              <a:t>مرحلة الإستخدام</a:t>
            </a:r>
            <a:r>
              <a:rPr lang="ar-SA" sz="4800" smtClean="0">
                <a:solidFill>
                  <a:srgbClr val="000000"/>
                </a:solidFill>
              </a:rPr>
              <a:t> .</a:t>
            </a:r>
          </a:p>
          <a:p>
            <a:pPr eaLnBrk="1" hangingPunct="1"/>
            <a:r>
              <a:rPr lang="ar-SA" sz="4800" b="1" smtClean="0">
                <a:solidFill>
                  <a:srgbClr val="000000"/>
                </a:solidFill>
              </a:rPr>
              <a:t>مرحلة ما بعد الإستخدام أو العرض</a:t>
            </a:r>
            <a:r>
              <a:rPr lang="ar-SA" sz="4800" smtClean="0">
                <a:solidFill>
                  <a:srgbClr val="000000"/>
                </a:solidFill>
              </a:rPr>
              <a:t> .</a:t>
            </a:r>
            <a:endParaRPr lang="en-US" sz="48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786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Rectangle 3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ar-SA" sz="3200" kern="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ar-SA" sz="4000" b="1" kern="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هناك عدة عوامل تؤثر كلها أو بعضها في اختيار المعلم لوسيلة تعليمية معينة 0</a:t>
            </a: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ar-SA" sz="4000" b="1" kern="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وفيما يلي أبرز هذه العوامل :</a:t>
            </a:r>
            <a:endParaRPr lang="en-US" sz="4000" kern="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7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154906" y="583406"/>
            <a:ext cx="6400800" cy="1079500"/>
          </a:xfrm>
          <a:prstGeom prst="rect">
            <a:avLst/>
          </a:prstGeom>
        </p:spPr>
        <p:txBody>
          <a:bodyPr wrap="none" numCol="1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/>
            <a:r>
              <a:rPr lang="ar-IQ" sz="3600" b="1" kern="10">
                <a:ln w="9525">
                  <a:round/>
                  <a:headEnd/>
                  <a:tailEnd/>
                </a:ln>
                <a:solidFill>
                  <a:srgbClr val="FFFFF5"/>
                </a:solidFill>
                <a:latin typeface="Arial"/>
                <a:cs typeface="Arial"/>
              </a:rPr>
              <a:t>العوامل المؤثرة في اختيار الوسائل التعليمية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878681" y="1777206"/>
            <a:ext cx="7386638" cy="4497387"/>
          </a:xfrm>
          <a:prstGeom prst="rect">
            <a:avLst/>
          </a:prstGeom>
        </p:spPr>
        <p:txBody>
          <a:bodyPr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ar-SA" sz="3600" b="1" kern="0" dirty="0">
                <a:solidFill>
                  <a:srgbClr val="0000FF"/>
                </a:solidFill>
                <a:latin typeface="+mn-lt"/>
                <a:cs typeface="+mn-cs"/>
              </a:rPr>
              <a:t>1- </a:t>
            </a:r>
            <a:r>
              <a:rPr lang="ar-SA" sz="3600" b="1" kern="0" dirty="0" err="1">
                <a:solidFill>
                  <a:srgbClr val="0000FF"/>
                </a:solidFill>
                <a:latin typeface="+mn-lt"/>
                <a:cs typeface="+mn-cs"/>
              </a:rPr>
              <a:t>اتباع</a:t>
            </a:r>
            <a:r>
              <a:rPr lang="ar-SA" sz="3600" b="1" kern="0" dirty="0">
                <a:solidFill>
                  <a:srgbClr val="0000FF"/>
                </a:solidFill>
                <a:latin typeface="+mn-lt"/>
                <a:cs typeface="+mn-cs"/>
              </a:rPr>
              <a:t> المعلم لأسلوب تدريسي معين يتطلب اختيار الوسيلة التعليمية الملائمة0</a:t>
            </a: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ar-SA" sz="3600" b="1" kern="0" dirty="0">
                <a:solidFill>
                  <a:srgbClr val="0000FF"/>
                </a:solidFill>
                <a:latin typeface="+mn-lt"/>
                <a:cs typeface="+mn-cs"/>
              </a:rPr>
              <a:t> 2- نوع الأنشطة التي ينبغي انجازها من قبل المتعلم0</a:t>
            </a: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ar-SA" sz="3600" b="1" kern="0" dirty="0">
                <a:solidFill>
                  <a:srgbClr val="0000FF"/>
                </a:solidFill>
                <a:latin typeface="+mn-lt"/>
                <a:cs typeface="+mn-cs"/>
              </a:rPr>
              <a:t>3- خصائص الفئة المستهدفة (المتعلمين):</a:t>
            </a: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ar-SA" sz="3600" b="1" kern="0" dirty="0">
                <a:solidFill>
                  <a:srgbClr val="0000FF"/>
                </a:solidFill>
                <a:latin typeface="+mn-lt"/>
                <a:cs typeface="+mn-cs"/>
              </a:rPr>
              <a:t> الجسمية الوجدانية وحجم الفئة0</a:t>
            </a:r>
            <a:r>
              <a:rPr lang="ar-SA" sz="3200" kern="0" dirty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endParaRPr lang="en-US" sz="3200" kern="0" dirty="0">
              <a:solidFill>
                <a:srgbClr val="0000FF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437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3231" y="809625"/>
            <a:ext cx="8237538" cy="5238750"/>
          </a:xfrm>
          <a:prstGeom prst="rect">
            <a:avLst/>
          </a:prstGeom>
        </p:spPr>
        <p:txBody>
          <a:bodyPr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ar-SA" sz="4000" kern="0" dirty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lang="ar-SA" sz="4400" b="1" kern="0" dirty="0">
                <a:solidFill>
                  <a:srgbClr val="0000FF"/>
                </a:solidFill>
                <a:latin typeface="+mn-lt"/>
                <a:cs typeface="+mn-cs"/>
              </a:rPr>
              <a:t>4- الإمكانات المتاحة مادية كانت أو فنية0</a:t>
            </a: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ar-SA" sz="4400" b="1" kern="0" dirty="0">
                <a:solidFill>
                  <a:srgbClr val="0000FF"/>
                </a:solidFill>
                <a:latin typeface="+mn-lt"/>
                <a:cs typeface="+mn-cs"/>
              </a:rPr>
              <a:t> ومدى توفرها بالقدر الذي يساعد على استخدام الوسيلة بالشكل المطلوب0</a:t>
            </a: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ar-SA" sz="4400" b="1" kern="0" dirty="0">
                <a:solidFill>
                  <a:srgbClr val="0000FF"/>
                </a:solidFill>
                <a:latin typeface="+mn-lt"/>
                <a:cs typeface="+mn-cs"/>
              </a:rPr>
              <a:t> 5- طبيعة المعلمين من حيث اتجاهاتهم نحو الوسائل التعليمية ومدى قناعتهم بأهميتها، وكذلك مهارتهم في استخدامها0</a:t>
            </a:r>
            <a:endParaRPr lang="en-US" sz="4000" kern="0" dirty="0">
              <a:solidFill>
                <a:srgbClr val="0000FF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2732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2"/>
          <p:cNvSpPr txBox="1">
            <a:spLocks/>
          </p:cNvSpPr>
          <p:nvPr/>
        </p:nvSpPr>
        <p:spPr>
          <a:xfrm>
            <a:off x="-142875" y="1180306"/>
            <a:ext cx="9429750" cy="4497388"/>
          </a:xfrm>
          <a:prstGeom prst="rect">
            <a:avLst/>
          </a:prstGeom>
        </p:spPr>
        <p:txBody>
          <a:bodyPr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ar-SA" sz="4400" kern="0" dirty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  </a:t>
            </a:r>
            <a:r>
              <a:rPr lang="ar-SA" sz="6000" b="1" kern="0" dirty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هذا وتتضح قواعد استخدام الوسائل التعليمية من خلال المراحل التالية </a:t>
            </a:r>
            <a:r>
              <a:rPr lang="ar-SA" sz="4800" b="1" kern="0" dirty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:</a:t>
            </a:r>
            <a:endParaRPr lang="ar-SA" sz="4400" kern="0" dirty="0">
              <a:solidFill>
                <a:schemeClr val="bg1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649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442913" y="392907"/>
            <a:ext cx="7629525" cy="5715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none" numCol="1" fromWordArt="1">
            <a:prstTxWarp prst="textPlain">
              <a:avLst>
                <a:gd name="adj" fmla="val 47915"/>
              </a:avLst>
            </a:prstTxWarp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ar-SA" sz="3600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  <a:cs typeface="Arial" pitchFamily="34" charset="0"/>
              </a:rPr>
              <a:t>                                              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42875" y="1610519"/>
            <a:ext cx="8858250" cy="48545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ar-SA" sz="3600" kern="0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ar-SA" sz="4000" b="1" kern="0" dirty="0">
                <a:solidFill>
                  <a:srgbClr val="000000"/>
                </a:solidFill>
                <a:latin typeface="+mn-lt"/>
                <a:cs typeface="+mn-cs"/>
              </a:rPr>
              <a:t>1- تسمية الوسيلة التعليمية الملائمة0</a:t>
            </a: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ar-SA" sz="4000" b="1" kern="0" dirty="0">
                <a:solidFill>
                  <a:srgbClr val="000000"/>
                </a:solidFill>
                <a:latin typeface="+mn-lt"/>
                <a:cs typeface="+mn-cs"/>
              </a:rPr>
              <a:t> 2-الحصول على الوسيلة التعليمية (تجهيزها)0</a:t>
            </a: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ar-SA" sz="4000" b="1" kern="0" dirty="0">
                <a:solidFill>
                  <a:srgbClr val="000000"/>
                </a:solidFill>
                <a:latin typeface="+mn-lt"/>
                <a:cs typeface="+mn-cs"/>
              </a:rPr>
              <a:t> 3- تجريب الوسيلة التعليمية0</a:t>
            </a: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ar-SA" sz="4000" b="1" kern="0" dirty="0">
                <a:solidFill>
                  <a:srgbClr val="000000"/>
                </a:solidFill>
                <a:latin typeface="+mn-lt"/>
                <a:cs typeface="+mn-cs"/>
              </a:rPr>
              <a:t> 4- وضع خطة مبدئية لكيفية الاستفادة من الوسيلة التعليمية وذلك </a:t>
            </a:r>
            <a:r>
              <a:rPr lang="ar-SA" sz="4000" b="1" kern="0" dirty="0" err="1">
                <a:solidFill>
                  <a:srgbClr val="000000"/>
                </a:solidFill>
                <a:latin typeface="+mn-lt"/>
                <a:cs typeface="+mn-cs"/>
              </a:rPr>
              <a:t>بـ</a:t>
            </a:r>
            <a:r>
              <a:rPr lang="ar-SA" sz="4000" b="1" kern="0" dirty="0">
                <a:solidFill>
                  <a:srgbClr val="000000"/>
                </a:solidFill>
                <a:latin typeface="+mn-lt"/>
                <a:cs typeface="+mn-cs"/>
              </a:rPr>
              <a:t> :</a:t>
            </a: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ar-SA" sz="4000" b="1" kern="0" dirty="0">
                <a:solidFill>
                  <a:srgbClr val="000000"/>
                </a:solidFill>
                <a:latin typeface="+mn-lt"/>
                <a:cs typeface="+mn-cs"/>
              </a:rPr>
              <a:t>  تحديد الأسئلة والمشكلات التي من المتوقع أن تساعد الوسيلة في الإجابة عنها0  </a:t>
            </a:r>
            <a:endParaRPr lang="en-US" sz="3600" kern="0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3406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21468" y="750094"/>
            <a:ext cx="8501063" cy="5357813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ar-SA" sz="3600" kern="0" dirty="0">
                <a:latin typeface="+mn-lt"/>
                <a:cs typeface="+mn-cs"/>
              </a:rPr>
              <a:t> </a:t>
            </a:r>
            <a:r>
              <a:rPr lang="ar-SA" sz="4000" b="1" kern="0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ثم التخطيط لكيفية عرضها وتقديمها0</a:t>
            </a: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ar-SA" sz="4000" b="1" kern="0" dirty="0">
                <a:latin typeface="+mn-lt"/>
                <a:cs typeface="+mn-cs"/>
              </a:rPr>
              <a:t> </a:t>
            </a:r>
            <a:r>
              <a:rPr lang="ar-SA" sz="4000" b="1" kern="0" dirty="0">
                <a:solidFill>
                  <a:srgbClr val="FFFF00"/>
                </a:solidFill>
                <a:latin typeface="+mn-lt"/>
                <a:cs typeface="+mn-cs"/>
              </a:rPr>
              <a:t>على أن يتبع ذلك تحديد وتخطيط الأنشطة التي يمارسها المتعلم نتيجة استخدامه للوسيلة0</a:t>
            </a: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ar-SA" sz="4000" b="1" kern="0" dirty="0">
                <a:solidFill>
                  <a:srgbClr val="FFFF00"/>
                </a:solidFill>
                <a:latin typeface="+mn-lt"/>
                <a:cs typeface="+mn-cs"/>
              </a:rPr>
              <a:t> </a:t>
            </a:r>
            <a:r>
              <a:rPr lang="ar-SA" sz="4000" b="1" kern="0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5- توفير </a:t>
            </a:r>
            <a:r>
              <a:rPr lang="ar-SA" sz="4000" b="1" kern="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الامكانات</a:t>
            </a:r>
            <a:r>
              <a:rPr lang="ar-SA" sz="4000" b="1" kern="0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 المادية المكانية لتشغيل الوسيلة مثل :</a:t>
            </a: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ar-SA" sz="4000" b="1" kern="0" dirty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lang="ar-SA" sz="4000" b="1" kern="0" dirty="0">
                <a:solidFill>
                  <a:srgbClr val="FFFF00"/>
                </a:solidFill>
                <a:latin typeface="+mn-lt"/>
                <a:cs typeface="+mn-cs"/>
              </a:rPr>
              <a:t>التيار الكهربائي، إمكانية تعتيم الغرفة ، توفير أماكن مناسبة لتعليق الخرائط واللوحات00إلخ</a:t>
            </a:r>
            <a:endParaRPr lang="en-US" sz="3600" kern="0" dirty="0">
              <a:solidFill>
                <a:srgbClr val="FFFF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3666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74637" y="857250"/>
            <a:ext cx="8594725" cy="5143500"/>
          </a:xfrm>
          <a:prstGeom prst="rect">
            <a:avLst/>
          </a:prstGeom>
          <a:solidFill>
            <a:srgbClr val="0000FF"/>
          </a:solidFill>
        </p:spPr>
        <p:txBody>
          <a:bodyPr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marL="342900" marR="0" lvl="0" indent="-342900" algn="just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CC">
                    <a:lumMod val="75000"/>
                  </a:srgbClr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 6- تهيئة أذهان المتعلمين لاستيعاب المعلومات والخبرات الجديدة وذلك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FFCC">
                    <a:lumMod val="75000"/>
                  </a:srgbClr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بـ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CC">
                    <a:lumMod val="75000"/>
                  </a:srgbClr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 :</a:t>
            </a:r>
          </a:p>
          <a:p>
            <a:pPr marL="342900" marR="0" lvl="0" indent="-342900" algn="just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CC">
                    <a:lumMod val="75000"/>
                  </a:srgbClr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 وضع أسئلة تدور حول موضوع الوسيلة ، كما يشمل ذلك تعريفهم بالأهداف التعليمية المراد تحقيقها00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FFCC">
                    <a:lumMod val="75000"/>
                  </a:srgbClr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إلخ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CC">
                    <a:lumMod val="75000"/>
                  </a:srgbClr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 #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FFFFCC">
                  <a:lumMod val="75000"/>
                </a:srgbClr>
              </a:solidFill>
              <a:effectLst/>
              <a:uLnTx/>
              <a:uFillTx/>
              <a:latin typeface="Comic Sans MS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708176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عرض على الشاشة (3:4)‏</PresentationFormat>
  <Paragraphs>29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المحاضرة التاسعة</vt:lpstr>
      <vt:lpstr>القواعد العامة لإستخدام الوسائل التعليمية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التاسعة</dc:title>
  <dc:creator>DR.Ahmed Saker 2o1O</dc:creator>
  <cp:lastModifiedBy>DR.Ahmed Saker 2o1O</cp:lastModifiedBy>
  <cp:revision>1</cp:revision>
  <dcterms:created xsi:type="dcterms:W3CDTF">2019-11-17T08:02:39Z</dcterms:created>
  <dcterms:modified xsi:type="dcterms:W3CDTF">2019-11-17T08:02:48Z</dcterms:modified>
</cp:coreProperties>
</file>