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0282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1902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457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2003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7988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0840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90505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9075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8803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4612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584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854D-BEC4-4694-961F-7BE2AD25498C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D520D-901E-4F6E-99BD-740BD3F9E2D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8805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ar-IQ" dirty="0" smtClean="0"/>
              <a:t>المحاضرة الثامنة</a:t>
            </a:r>
            <a:br>
              <a:rPr lang="ar-IQ" dirty="0" smtClean="0"/>
            </a:br>
            <a:r>
              <a:rPr lang="ar-IQ" dirty="0" smtClean="0"/>
              <a:t>مهارات تقنية في التعلم والتدريب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3895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مفهوم التصميم التعليمي</a:t>
            </a:r>
            <a:endParaRPr lang="ar-IQ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تحديد شروط التعلم عن طريق رسم إجراءات وعناصر العملية التعليمية على ضوء الأهداف المراد تحقيقها.</a:t>
            </a:r>
          </a:p>
          <a:p>
            <a:r>
              <a:rPr lang="ar-SA" dirty="0" smtClean="0"/>
              <a:t>ويخلط البعض بين مفهوم التصميم ومفهوم التخطيط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ممكن ان يكون التصميم </a:t>
            </a:r>
            <a:r>
              <a:rPr lang="ar-SA" dirty="0" smtClean="0">
                <a:solidFill>
                  <a:srgbClr val="C00000"/>
                </a:solidFill>
              </a:rPr>
              <a:t>لمنظومة تعليمية </a:t>
            </a:r>
            <a:r>
              <a:rPr lang="ar-SA" dirty="0" smtClean="0"/>
              <a:t>او </a:t>
            </a:r>
            <a:r>
              <a:rPr lang="ar-SA" dirty="0" smtClean="0">
                <a:solidFill>
                  <a:srgbClr val="C00000"/>
                </a:solidFill>
              </a:rPr>
              <a:t>برنامج تعليمي</a:t>
            </a:r>
            <a:r>
              <a:rPr lang="ar-SA" dirty="0" smtClean="0"/>
              <a:t> أو </a:t>
            </a:r>
            <a:r>
              <a:rPr lang="ar-SA" dirty="0" smtClean="0">
                <a:solidFill>
                  <a:srgbClr val="C00000"/>
                </a:solidFill>
              </a:rPr>
              <a:t>وحدة دراسية </a:t>
            </a:r>
            <a:r>
              <a:rPr lang="ar-SA" dirty="0" smtClean="0"/>
              <a:t>او </a:t>
            </a:r>
            <a:r>
              <a:rPr lang="ar-SA" dirty="0" smtClean="0">
                <a:solidFill>
                  <a:srgbClr val="C00000"/>
                </a:solidFill>
              </a:rPr>
              <a:t>درس تعليمي </a:t>
            </a:r>
            <a:r>
              <a:rPr lang="ar-SA" dirty="0" smtClean="0"/>
              <a:t>واحد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516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نماذج التصميم التعليمي</a:t>
            </a:r>
            <a:endParaRPr lang="ar-IQ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dirty="0" smtClean="0"/>
              <a:t>1- نماذج مصغرة</a:t>
            </a:r>
          </a:p>
          <a:p>
            <a:pPr marL="0" indent="0">
              <a:buNone/>
            </a:pPr>
            <a:r>
              <a:rPr lang="ar-SA" dirty="0" smtClean="0"/>
              <a:t>2- نماذج مكبرة</a:t>
            </a:r>
          </a:p>
          <a:p>
            <a:pPr marL="0" indent="0">
              <a:buNone/>
            </a:pPr>
            <a:r>
              <a:rPr lang="ar-SA" dirty="0" smtClean="0"/>
              <a:t>3- نماذج شاملة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57319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محتوى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ar-SA" sz="3000" dirty="0">
                <a:solidFill>
                  <a:prstClr val="black"/>
                </a:solidFill>
              </a:rPr>
              <a:t>من أكثر نماذج التصميم التعليمي شيوعا في مجال تكنولوجيا التعليم ما يلي: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ar-SA" sz="3000" dirty="0">
                <a:solidFill>
                  <a:prstClr val="black"/>
                </a:solidFill>
              </a:rPr>
              <a:t>نموذج </a:t>
            </a:r>
            <a:r>
              <a:rPr lang="ar-SA" sz="3000" dirty="0" err="1">
                <a:solidFill>
                  <a:prstClr val="black"/>
                </a:solidFill>
              </a:rPr>
              <a:t>كمب</a:t>
            </a:r>
            <a:r>
              <a:rPr lang="ar-SA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kemp</a:t>
            </a:r>
            <a:endParaRPr lang="ar-SA" sz="30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ar-SA" sz="3000" dirty="0">
                <a:solidFill>
                  <a:prstClr val="black"/>
                </a:solidFill>
              </a:rPr>
              <a:t>نموذج دك وكيري </a:t>
            </a:r>
            <a:r>
              <a:rPr lang="en-US" sz="3000" dirty="0">
                <a:solidFill>
                  <a:prstClr val="black"/>
                </a:solidFill>
              </a:rPr>
              <a:t>Dick &amp; Carey</a:t>
            </a:r>
            <a:endParaRPr lang="ar-SA" sz="30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ar-SA" sz="3000" dirty="0">
                <a:solidFill>
                  <a:prstClr val="black"/>
                </a:solidFill>
              </a:rPr>
              <a:t>نموذج </a:t>
            </a:r>
            <a:r>
              <a:rPr lang="ar-SA" sz="3000" dirty="0" err="1">
                <a:solidFill>
                  <a:prstClr val="black"/>
                </a:solidFill>
              </a:rPr>
              <a:t>جيرلاش</a:t>
            </a:r>
            <a:r>
              <a:rPr lang="ar-SA" sz="3000" dirty="0">
                <a:solidFill>
                  <a:prstClr val="black"/>
                </a:solidFill>
              </a:rPr>
              <a:t> وايلي </a:t>
            </a:r>
            <a:r>
              <a:rPr lang="en-US" sz="3000" dirty="0" err="1">
                <a:solidFill>
                  <a:prstClr val="black"/>
                </a:solidFill>
              </a:rPr>
              <a:t>Gerlach</a:t>
            </a:r>
            <a:r>
              <a:rPr lang="en-US" sz="3000" dirty="0">
                <a:solidFill>
                  <a:prstClr val="black"/>
                </a:solidFill>
              </a:rPr>
              <a:t> &amp; </a:t>
            </a:r>
            <a:r>
              <a:rPr lang="en-US" sz="3000" dirty="0" err="1">
                <a:solidFill>
                  <a:prstClr val="black"/>
                </a:solidFill>
              </a:rPr>
              <a:t>Eiy</a:t>
            </a:r>
            <a:endParaRPr lang="ar-SA" sz="3000" dirty="0">
              <a:solidFill>
                <a:prstClr val="black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0186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نموذج </a:t>
            </a:r>
            <a:r>
              <a:rPr lang="ar-SA" b="1" dirty="0" err="1"/>
              <a:t>كمب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وان 1"/>
          <p:cNvSpPr>
            <a:spLocks noGrp="1"/>
          </p:cNvSpPr>
          <p:nvPr/>
        </p:nvSpPr>
        <p:spPr>
          <a:xfrm>
            <a:off x="457200" y="2886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dirty="0" smtClean="0"/>
              <a:t>نموذج </a:t>
            </a:r>
            <a:r>
              <a:rPr lang="ar-SA" b="1" dirty="0" err="1" smtClean="0"/>
              <a:t>كمب</a:t>
            </a:r>
            <a:endParaRPr lang="ar-SA" b="1" dirty="0"/>
          </a:p>
        </p:txBody>
      </p:sp>
      <p:sp>
        <p:nvSpPr>
          <p:cNvPr id="6" name="شكل حر 5"/>
          <p:cNvSpPr/>
          <p:nvPr/>
        </p:nvSpPr>
        <p:spPr>
          <a:xfrm>
            <a:off x="3775542" y="3305346"/>
            <a:ext cx="1316243" cy="1316243"/>
          </a:xfrm>
          <a:custGeom>
            <a:avLst/>
            <a:gdLst>
              <a:gd name="connsiteX0" fmla="*/ 0 w 1316243"/>
              <a:gd name="connsiteY0" fmla="*/ 658122 h 1316243"/>
              <a:gd name="connsiteX1" fmla="*/ 658122 w 1316243"/>
              <a:gd name="connsiteY1" fmla="*/ 0 h 1316243"/>
              <a:gd name="connsiteX2" fmla="*/ 1316244 w 1316243"/>
              <a:gd name="connsiteY2" fmla="*/ 658122 h 1316243"/>
              <a:gd name="connsiteX3" fmla="*/ 658122 w 1316243"/>
              <a:gd name="connsiteY3" fmla="*/ 1316244 h 1316243"/>
              <a:gd name="connsiteX4" fmla="*/ 0 w 1316243"/>
              <a:gd name="connsiteY4" fmla="*/ 658122 h 131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243" h="1316243">
                <a:moveTo>
                  <a:pt x="0" y="658122"/>
                </a:moveTo>
                <a:cubicBezTo>
                  <a:pt x="0" y="294651"/>
                  <a:pt x="294651" y="0"/>
                  <a:pt x="658122" y="0"/>
                </a:cubicBezTo>
                <a:cubicBezTo>
                  <a:pt x="1021593" y="0"/>
                  <a:pt x="1316244" y="294651"/>
                  <a:pt x="1316244" y="658122"/>
                </a:cubicBezTo>
                <a:cubicBezTo>
                  <a:pt x="1316244" y="1021593"/>
                  <a:pt x="1021593" y="1316244"/>
                  <a:pt x="658122" y="1316244"/>
                </a:cubicBezTo>
                <a:cubicBezTo>
                  <a:pt x="294651" y="1316244"/>
                  <a:pt x="0" y="1021593"/>
                  <a:pt x="0" y="658122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399" tIns="233399" rIns="233399" bIns="233399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422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200" b="1" kern="1200" dirty="0" smtClean="0">
                <a:solidFill>
                  <a:schemeClr val="tx1"/>
                </a:solidFill>
              </a:rPr>
              <a:t>تغذية راجعة</a:t>
            </a:r>
            <a:endParaRPr lang="ar-SA" sz="3200" b="1" kern="1200" dirty="0">
              <a:solidFill>
                <a:schemeClr val="tx1"/>
              </a:solidFill>
            </a:endParaRPr>
          </a:p>
        </p:txBody>
      </p:sp>
      <p:sp>
        <p:nvSpPr>
          <p:cNvPr id="7" name="شكل حر 6"/>
          <p:cNvSpPr/>
          <p:nvPr/>
        </p:nvSpPr>
        <p:spPr>
          <a:xfrm rot="16200000">
            <a:off x="4231423" y="2711446"/>
            <a:ext cx="404481" cy="447522"/>
          </a:xfrm>
          <a:custGeom>
            <a:avLst/>
            <a:gdLst>
              <a:gd name="connsiteX0" fmla="*/ 0 w 404481"/>
              <a:gd name="connsiteY0" fmla="*/ 89504 h 447522"/>
              <a:gd name="connsiteX1" fmla="*/ 202241 w 404481"/>
              <a:gd name="connsiteY1" fmla="*/ 89504 h 447522"/>
              <a:gd name="connsiteX2" fmla="*/ 202241 w 404481"/>
              <a:gd name="connsiteY2" fmla="*/ 0 h 447522"/>
              <a:gd name="connsiteX3" fmla="*/ 404481 w 404481"/>
              <a:gd name="connsiteY3" fmla="*/ 223761 h 447522"/>
              <a:gd name="connsiteX4" fmla="*/ 202241 w 404481"/>
              <a:gd name="connsiteY4" fmla="*/ 447522 h 447522"/>
              <a:gd name="connsiteX5" fmla="*/ 202241 w 404481"/>
              <a:gd name="connsiteY5" fmla="*/ 358018 h 447522"/>
              <a:gd name="connsiteX6" fmla="*/ 0 w 404481"/>
              <a:gd name="connsiteY6" fmla="*/ 358018 h 447522"/>
              <a:gd name="connsiteX7" fmla="*/ 0 w 404481"/>
              <a:gd name="connsiteY7" fmla="*/ 89504 h 4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481" h="447522">
                <a:moveTo>
                  <a:pt x="0" y="89504"/>
                </a:moveTo>
                <a:lnTo>
                  <a:pt x="202241" y="89504"/>
                </a:lnTo>
                <a:lnTo>
                  <a:pt x="202241" y="0"/>
                </a:lnTo>
                <a:lnTo>
                  <a:pt x="404481" y="223761"/>
                </a:lnTo>
                <a:lnTo>
                  <a:pt x="202241" y="447522"/>
                </a:lnTo>
                <a:lnTo>
                  <a:pt x="202241" y="358018"/>
                </a:lnTo>
                <a:lnTo>
                  <a:pt x="0" y="358018"/>
                </a:lnTo>
                <a:lnTo>
                  <a:pt x="0" y="895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9504" rIns="121344" bIns="8950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1800" b="1" kern="1200">
              <a:solidFill>
                <a:schemeClr val="tx1"/>
              </a:solidFill>
            </a:endParaRPr>
          </a:p>
        </p:txBody>
      </p:sp>
      <p:sp>
        <p:nvSpPr>
          <p:cNvPr id="8" name="شكل حر 7"/>
          <p:cNvSpPr/>
          <p:nvPr/>
        </p:nvSpPr>
        <p:spPr>
          <a:xfrm>
            <a:off x="3841354" y="1357553"/>
            <a:ext cx="1184619" cy="1184619"/>
          </a:xfrm>
          <a:custGeom>
            <a:avLst/>
            <a:gdLst>
              <a:gd name="connsiteX0" fmla="*/ 0 w 1184619"/>
              <a:gd name="connsiteY0" fmla="*/ 592310 h 1184619"/>
              <a:gd name="connsiteX1" fmla="*/ 592310 w 1184619"/>
              <a:gd name="connsiteY1" fmla="*/ 0 h 1184619"/>
              <a:gd name="connsiteX2" fmla="*/ 1184620 w 1184619"/>
              <a:gd name="connsiteY2" fmla="*/ 592310 h 1184619"/>
              <a:gd name="connsiteX3" fmla="*/ 592310 w 1184619"/>
              <a:gd name="connsiteY3" fmla="*/ 1184620 h 1184619"/>
              <a:gd name="connsiteX4" fmla="*/ 0 w 1184619"/>
              <a:gd name="connsiteY4" fmla="*/ 592310 h 118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19" h="1184619">
                <a:moveTo>
                  <a:pt x="0" y="592310"/>
                </a:moveTo>
                <a:cubicBezTo>
                  <a:pt x="0" y="265186"/>
                  <a:pt x="265186" y="0"/>
                  <a:pt x="592310" y="0"/>
                </a:cubicBezTo>
                <a:cubicBezTo>
                  <a:pt x="919434" y="0"/>
                  <a:pt x="1184620" y="265186"/>
                  <a:pt x="1184620" y="592310"/>
                </a:cubicBezTo>
                <a:cubicBezTo>
                  <a:pt x="1184620" y="919434"/>
                  <a:pt x="919434" y="1184620"/>
                  <a:pt x="592310" y="1184620"/>
                </a:cubicBezTo>
                <a:cubicBezTo>
                  <a:pt x="265186" y="1184620"/>
                  <a:pt x="0" y="919434"/>
                  <a:pt x="0" y="59231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343" tIns="196343" rIns="196343" bIns="19634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b="1" kern="1200" dirty="0" smtClean="0">
                <a:solidFill>
                  <a:schemeClr val="tx1"/>
                </a:solidFill>
              </a:rPr>
              <a:t>مرامي وغايات</a:t>
            </a:r>
            <a:endParaRPr lang="ar-SA" sz="1800" b="1" kern="1200" dirty="0">
              <a:solidFill>
                <a:schemeClr val="tx1"/>
              </a:solidFill>
            </a:endParaRPr>
          </a:p>
        </p:txBody>
      </p:sp>
      <p:sp>
        <p:nvSpPr>
          <p:cNvPr id="9" name="شكل حر 8"/>
          <p:cNvSpPr/>
          <p:nvPr/>
        </p:nvSpPr>
        <p:spPr>
          <a:xfrm rot="18900000">
            <a:off x="4958513" y="3012616"/>
            <a:ext cx="404481" cy="447522"/>
          </a:xfrm>
          <a:custGeom>
            <a:avLst/>
            <a:gdLst>
              <a:gd name="connsiteX0" fmla="*/ 0 w 404481"/>
              <a:gd name="connsiteY0" fmla="*/ 89504 h 447522"/>
              <a:gd name="connsiteX1" fmla="*/ 202241 w 404481"/>
              <a:gd name="connsiteY1" fmla="*/ 89504 h 447522"/>
              <a:gd name="connsiteX2" fmla="*/ 202241 w 404481"/>
              <a:gd name="connsiteY2" fmla="*/ 0 h 447522"/>
              <a:gd name="connsiteX3" fmla="*/ 404481 w 404481"/>
              <a:gd name="connsiteY3" fmla="*/ 223761 h 447522"/>
              <a:gd name="connsiteX4" fmla="*/ 202241 w 404481"/>
              <a:gd name="connsiteY4" fmla="*/ 447522 h 447522"/>
              <a:gd name="connsiteX5" fmla="*/ 202241 w 404481"/>
              <a:gd name="connsiteY5" fmla="*/ 358018 h 447522"/>
              <a:gd name="connsiteX6" fmla="*/ 0 w 404481"/>
              <a:gd name="connsiteY6" fmla="*/ 358018 h 447522"/>
              <a:gd name="connsiteX7" fmla="*/ 0 w 404481"/>
              <a:gd name="connsiteY7" fmla="*/ 89504 h 4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481" h="447522">
                <a:moveTo>
                  <a:pt x="0" y="89504"/>
                </a:moveTo>
                <a:lnTo>
                  <a:pt x="202241" y="89504"/>
                </a:lnTo>
                <a:lnTo>
                  <a:pt x="202241" y="0"/>
                </a:lnTo>
                <a:lnTo>
                  <a:pt x="404481" y="223761"/>
                </a:lnTo>
                <a:lnTo>
                  <a:pt x="202241" y="447522"/>
                </a:lnTo>
                <a:lnTo>
                  <a:pt x="202241" y="358018"/>
                </a:lnTo>
                <a:lnTo>
                  <a:pt x="0" y="358018"/>
                </a:lnTo>
                <a:lnTo>
                  <a:pt x="0" y="895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668788"/>
              <a:satOff val="-834"/>
              <a:lumOff val="196"/>
              <a:alphaOff val="0"/>
            </a:schemeClr>
          </a:fillRef>
          <a:effectRef idx="0">
            <a:schemeClr val="accent2">
              <a:hueOff val="668788"/>
              <a:satOff val="-834"/>
              <a:lumOff val="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9504" rIns="121344" bIns="8950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1800" b="1" kern="1200">
              <a:solidFill>
                <a:schemeClr val="tx1"/>
              </a:solidFill>
            </a:endParaRPr>
          </a:p>
        </p:txBody>
      </p:sp>
      <p:sp>
        <p:nvSpPr>
          <p:cNvPr id="10" name="شكل حر 9"/>
          <p:cNvSpPr/>
          <p:nvPr/>
        </p:nvSpPr>
        <p:spPr>
          <a:xfrm>
            <a:off x="5265187" y="1947324"/>
            <a:ext cx="1184619" cy="1184619"/>
          </a:xfrm>
          <a:custGeom>
            <a:avLst/>
            <a:gdLst>
              <a:gd name="connsiteX0" fmla="*/ 0 w 1184619"/>
              <a:gd name="connsiteY0" fmla="*/ 592310 h 1184619"/>
              <a:gd name="connsiteX1" fmla="*/ 592310 w 1184619"/>
              <a:gd name="connsiteY1" fmla="*/ 0 h 1184619"/>
              <a:gd name="connsiteX2" fmla="*/ 1184620 w 1184619"/>
              <a:gd name="connsiteY2" fmla="*/ 592310 h 1184619"/>
              <a:gd name="connsiteX3" fmla="*/ 592310 w 1184619"/>
              <a:gd name="connsiteY3" fmla="*/ 1184620 h 1184619"/>
              <a:gd name="connsiteX4" fmla="*/ 0 w 1184619"/>
              <a:gd name="connsiteY4" fmla="*/ 592310 h 118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19" h="1184619">
                <a:moveTo>
                  <a:pt x="0" y="592310"/>
                </a:moveTo>
                <a:cubicBezTo>
                  <a:pt x="0" y="265186"/>
                  <a:pt x="265186" y="0"/>
                  <a:pt x="592310" y="0"/>
                </a:cubicBezTo>
                <a:cubicBezTo>
                  <a:pt x="919434" y="0"/>
                  <a:pt x="1184620" y="265186"/>
                  <a:pt x="1184620" y="592310"/>
                </a:cubicBezTo>
                <a:cubicBezTo>
                  <a:pt x="1184620" y="919434"/>
                  <a:pt x="919434" y="1184620"/>
                  <a:pt x="592310" y="1184620"/>
                </a:cubicBezTo>
                <a:cubicBezTo>
                  <a:pt x="265186" y="1184620"/>
                  <a:pt x="0" y="919434"/>
                  <a:pt x="0" y="59231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668788"/>
              <a:satOff val="-834"/>
              <a:lumOff val="196"/>
              <a:alphaOff val="0"/>
            </a:schemeClr>
          </a:fillRef>
          <a:effectRef idx="0">
            <a:schemeClr val="accent2">
              <a:hueOff val="668788"/>
              <a:satOff val="-834"/>
              <a:lumOff val="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343" tIns="196343" rIns="196343" bIns="19634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b="1" kern="1200" dirty="0" smtClean="0">
                <a:solidFill>
                  <a:schemeClr val="tx1"/>
                </a:solidFill>
              </a:rPr>
              <a:t>خصائص المتعلم</a:t>
            </a:r>
            <a:endParaRPr lang="ar-SA" sz="1800" b="1" kern="1200" dirty="0">
              <a:solidFill>
                <a:schemeClr val="tx1"/>
              </a:solidFill>
            </a:endParaRPr>
          </a:p>
        </p:txBody>
      </p:sp>
      <p:sp>
        <p:nvSpPr>
          <p:cNvPr id="11" name="شكل حر 10"/>
          <p:cNvSpPr/>
          <p:nvPr/>
        </p:nvSpPr>
        <p:spPr>
          <a:xfrm>
            <a:off x="5259684" y="3739707"/>
            <a:ext cx="404481" cy="447522"/>
          </a:xfrm>
          <a:custGeom>
            <a:avLst/>
            <a:gdLst>
              <a:gd name="connsiteX0" fmla="*/ 0 w 404481"/>
              <a:gd name="connsiteY0" fmla="*/ 89504 h 447522"/>
              <a:gd name="connsiteX1" fmla="*/ 202241 w 404481"/>
              <a:gd name="connsiteY1" fmla="*/ 89504 h 447522"/>
              <a:gd name="connsiteX2" fmla="*/ 202241 w 404481"/>
              <a:gd name="connsiteY2" fmla="*/ 0 h 447522"/>
              <a:gd name="connsiteX3" fmla="*/ 404481 w 404481"/>
              <a:gd name="connsiteY3" fmla="*/ 223761 h 447522"/>
              <a:gd name="connsiteX4" fmla="*/ 202241 w 404481"/>
              <a:gd name="connsiteY4" fmla="*/ 447522 h 447522"/>
              <a:gd name="connsiteX5" fmla="*/ 202241 w 404481"/>
              <a:gd name="connsiteY5" fmla="*/ 358018 h 447522"/>
              <a:gd name="connsiteX6" fmla="*/ 0 w 404481"/>
              <a:gd name="connsiteY6" fmla="*/ 358018 h 447522"/>
              <a:gd name="connsiteX7" fmla="*/ 0 w 404481"/>
              <a:gd name="connsiteY7" fmla="*/ 89504 h 4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481" h="447522">
                <a:moveTo>
                  <a:pt x="0" y="89504"/>
                </a:moveTo>
                <a:lnTo>
                  <a:pt x="202241" y="89504"/>
                </a:lnTo>
                <a:lnTo>
                  <a:pt x="202241" y="0"/>
                </a:lnTo>
                <a:lnTo>
                  <a:pt x="404481" y="223761"/>
                </a:lnTo>
                <a:lnTo>
                  <a:pt x="202241" y="447522"/>
                </a:lnTo>
                <a:lnTo>
                  <a:pt x="202241" y="358018"/>
                </a:lnTo>
                <a:lnTo>
                  <a:pt x="0" y="358018"/>
                </a:lnTo>
                <a:lnTo>
                  <a:pt x="0" y="895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337577"/>
              <a:satOff val="-1668"/>
              <a:lumOff val="392"/>
              <a:alphaOff val="0"/>
            </a:schemeClr>
          </a:fillRef>
          <a:effectRef idx="0">
            <a:schemeClr val="accent2">
              <a:hueOff val="1337577"/>
              <a:satOff val="-1668"/>
              <a:lumOff val="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9504" rIns="121344" bIns="89504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1800" b="1" kern="1200">
              <a:solidFill>
                <a:schemeClr val="tx1"/>
              </a:solidFill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5854959" y="3371158"/>
            <a:ext cx="1184619" cy="1184619"/>
          </a:xfrm>
          <a:custGeom>
            <a:avLst/>
            <a:gdLst>
              <a:gd name="connsiteX0" fmla="*/ 0 w 1184619"/>
              <a:gd name="connsiteY0" fmla="*/ 592310 h 1184619"/>
              <a:gd name="connsiteX1" fmla="*/ 592310 w 1184619"/>
              <a:gd name="connsiteY1" fmla="*/ 0 h 1184619"/>
              <a:gd name="connsiteX2" fmla="*/ 1184620 w 1184619"/>
              <a:gd name="connsiteY2" fmla="*/ 592310 h 1184619"/>
              <a:gd name="connsiteX3" fmla="*/ 592310 w 1184619"/>
              <a:gd name="connsiteY3" fmla="*/ 1184620 h 1184619"/>
              <a:gd name="connsiteX4" fmla="*/ 0 w 1184619"/>
              <a:gd name="connsiteY4" fmla="*/ 592310 h 118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19" h="1184619">
                <a:moveTo>
                  <a:pt x="0" y="592310"/>
                </a:moveTo>
                <a:cubicBezTo>
                  <a:pt x="0" y="265186"/>
                  <a:pt x="265186" y="0"/>
                  <a:pt x="592310" y="0"/>
                </a:cubicBezTo>
                <a:cubicBezTo>
                  <a:pt x="919434" y="0"/>
                  <a:pt x="1184620" y="265186"/>
                  <a:pt x="1184620" y="592310"/>
                </a:cubicBezTo>
                <a:cubicBezTo>
                  <a:pt x="1184620" y="919434"/>
                  <a:pt x="919434" y="1184620"/>
                  <a:pt x="592310" y="1184620"/>
                </a:cubicBezTo>
                <a:cubicBezTo>
                  <a:pt x="265186" y="1184620"/>
                  <a:pt x="0" y="919434"/>
                  <a:pt x="0" y="59231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337577"/>
              <a:satOff val="-1668"/>
              <a:lumOff val="392"/>
              <a:alphaOff val="0"/>
            </a:schemeClr>
          </a:fillRef>
          <a:effectRef idx="0">
            <a:schemeClr val="accent2">
              <a:hueOff val="1337577"/>
              <a:satOff val="-1668"/>
              <a:lumOff val="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343" tIns="196343" rIns="196343" bIns="19634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b="1" kern="1200" dirty="0" smtClean="0">
                <a:solidFill>
                  <a:schemeClr val="tx1"/>
                </a:solidFill>
              </a:rPr>
              <a:t>أهداف تعليمية</a:t>
            </a:r>
            <a:endParaRPr lang="ar-SA" sz="1800" b="1" kern="1200" dirty="0">
              <a:solidFill>
                <a:schemeClr val="tx1"/>
              </a:solidFill>
            </a:endParaRPr>
          </a:p>
        </p:txBody>
      </p:sp>
      <p:sp>
        <p:nvSpPr>
          <p:cNvPr id="13" name="شكل حر 12"/>
          <p:cNvSpPr/>
          <p:nvPr/>
        </p:nvSpPr>
        <p:spPr>
          <a:xfrm rot="2700000">
            <a:off x="4958513" y="4466797"/>
            <a:ext cx="404481" cy="447522"/>
          </a:xfrm>
          <a:custGeom>
            <a:avLst/>
            <a:gdLst>
              <a:gd name="connsiteX0" fmla="*/ 0 w 404481"/>
              <a:gd name="connsiteY0" fmla="*/ 89504 h 447522"/>
              <a:gd name="connsiteX1" fmla="*/ 202241 w 404481"/>
              <a:gd name="connsiteY1" fmla="*/ 89504 h 447522"/>
              <a:gd name="connsiteX2" fmla="*/ 202241 w 404481"/>
              <a:gd name="connsiteY2" fmla="*/ 0 h 447522"/>
              <a:gd name="connsiteX3" fmla="*/ 404481 w 404481"/>
              <a:gd name="connsiteY3" fmla="*/ 223761 h 447522"/>
              <a:gd name="connsiteX4" fmla="*/ 202241 w 404481"/>
              <a:gd name="connsiteY4" fmla="*/ 447522 h 447522"/>
              <a:gd name="connsiteX5" fmla="*/ 202241 w 404481"/>
              <a:gd name="connsiteY5" fmla="*/ 358018 h 447522"/>
              <a:gd name="connsiteX6" fmla="*/ 0 w 404481"/>
              <a:gd name="connsiteY6" fmla="*/ 358018 h 447522"/>
              <a:gd name="connsiteX7" fmla="*/ 0 w 404481"/>
              <a:gd name="connsiteY7" fmla="*/ 89504 h 4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481" h="447522">
                <a:moveTo>
                  <a:pt x="0" y="89504"/>
                </a:moveTo>
                <a:lnTo>
                  <a:pt x="202241" y="89504"/>
                </a:lnTo>
                <a:lnTo>
                  <a:pt x="202241" y="0"/>
                </a:lnTo>
                <a:lnTo>
                  <a:pt x="404481" y="223761"/>
                </a:lnTo>
                <a:lnTo>
                  <a:pt x="202241" y="447522"/>
                </a:lnTo>
                <a:lnTo>
                  <a:pt x="202241" y="358018"/>
                </a:lnTo>
                <a:lnTo>
                  <a:pt x="0" y="358018"/>
                </a:lnTo>
                <a:lnTo>
                  <a:pt x="0" y="895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006365"/>
              <a:satOff val="-2502"/>
              <a:lumOff val="588"/>
              <a:alphaOff val="0"/>
            </a:schemeClr>
          </a:fillRef>
          <a:effectRef idx="0">
            <a:schemeClr val="accent2">
              <a:hueOff val="2006365"/>
              <a:satOff val="-2502"/>
              <a:lumOff val="58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9503" rIns="121344" bIns="89504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1800" b="1" kern="1200">
              <a:solidFill>
                <a:schemeClr val="tx1"/>
              </a:solidFill>
            </a:endParaRPr>
          </a:p>
        </p:txBody>
      </p:sp>
      <p:sp>
        <p:nvSpPr>
          <p:cNvPr id="14" name="شكل حر 13"/>
          <p:cNvSpPr/>
          <p:nvPr/>
        </p:nvSpPr>
        <p:spPr>
          <a:xfrm>
            <a:off x="5265187" y="4794992"/>
            <a:ext cx="1184619" cy="1184619"/>
          </a:xfrm>
          <a:custGeom>
            <a:avLst/>
            <a:gdLst>
              <a:gd name="connsiteX0" fmla="*/ 0 w 1184619"/>
              <a:gd name="connsiteY0" fmla="*/ 592310 h 1184619"/>
              <a:gd name="connsiteX1" fmla="*/ 592310 w 1184619"/>
              <a:gd name="connsiteY1" fmla="*/ 0 h 1184619"/>
              <a:gd name="connsiteX2" fmla="*/ 1184620 w 1184619"/>
              <a:gd name="connsiteY2" fmla="*/ 592310 h 1184619"/>
              <a:gd name="connsiteX3" fmla="*/ 592310 w 1184619"/>
              <a:gd name="connsiteY3" fmla="*/ 1184620 h 1184619"/>
              <a:gd name="connsiteX4" fmla="*/ 0 w 1184619"/>
              <a:gd name="connsiteY4" fmla="*/ 592310 h 118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19" h="1184619">
                <a:moveTo>
                  <a:pt x="0" y="592310"/>
                </a:moveTo>
                <a:cubicBezTo>
                  <a:pt x="0" y="265186"/>
                  <a:pt x="265186" y="0"/>
                  <a:pt x="592310" y="0"/>
                </a:cubicBezTo>
                <a:cubicBezTo>
                  <a:pt x="919434" y="0"/>
                  <a:pt x="1184620" y="265186"/>
                  <a:pt x="1184620" y="592310"/>
                </a:cubicBezTo>
                <a:cubicBezTo>
                  <a:pt x="1184620" y="919434"/>
                  <a:pt x="919434" y="1184620"/>
                  <a:pt x="592310" y="1184620"/>
                </a:cubicBezTo>
                <a:cubicBezTo>
                  <a:pt x="265186" y="1184620"/>
                  <a:pt x="0" y="919434"/>
                  <a:pt x="0" y="59231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006365"/>
              <a:satOff val="-2502"/>
              <a:lumOff val="588"/>
              <a:alphaOff val="0"/>
            </a:schemeClr>
          </a:fillRef>
          <a:effectRef idx="0">
            <a:schemeClr val="accent2">
              <a:hueOff val="2006365"/>
              <a:satOff val="-2502"/>
              <a:lumOff val="58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343" tIns="196343" rIns="196343" bIns="19634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b="1" kern="1200" dirty="0" smtClean="0">
                <a:solidFill>
                  <a:schemeClr val="tx1"/>
                </a:solidFill>
              </a:rPr>
              <a:t>محتوى دراسي</a:t>
            </a:r>
            <a:endParaRPr lang="ar-SA" sz="1800" b="1" kern="1200" dirty="0">
              <a:solidFill>
                <a:schemeClr val="tx1"/>
              </a:solidFill>
            </a:endParaRPr>
          </a:p>
        </p:txBody>
      </p:sp>
      <p:sp>
        <p:nvSpPr>
          <p:cNvPr id="15" name="شكل حر 14"/>
          <p:cNvSpPr/>
          <p:nvPr/>
        </p:nvSpPr>
        <p:spPr>
          <a:xfrm rot="5400000">
            <a:off x="4231423" y="4767968"/>
            <a:ext cx="404481" cy="447522"/>
          </a:xfrm>
          <a:custGeom>
            <a:avLst/>
            <a:gdLst>
              <a:gd name="connsiteX0" fmla="*/ 0 w 404481"/>
              <a:gd name="connsiteY0" fmla="*/ 89504 h 447522"/>
              <a:gd name="connsiteX1" fmla="*/ 202241 w 404481"/>
              <a:gd name="connsiteY1" fmla="*/ 89504 h 447522"/>
              <a:gd name="connsiteX2" fmla="*/ 202241 w 404481"/>
              <a:gd name="connsiteY2" fmla="*/ 0 h 447522"/>
              <a:gd name="connsiteX3" fmla="*/ 404481 w 404481"/>
              <a:gd name="connsiteY3" fmla="*/ 223761 h 447522"/>
              <a:gd name="connsiteX4" fmla="*/ 202241 w 404481"/>
              <a:gd name="connsiteY4" fmla="*/ 447522 h 447522"/>
              <a:gd name="connsiteX5" fmla="*/ 202241 w 404481"/>
              <a:gd name="connsiteY5" fmla="*/ 358018 h 447522"/>
              <a:gd name="connsiteX6" fmla="*/ 0 w 404481"/>
              <a:gd name="connsiteY6" fmla="*/ 358018 h 447522"/>
              <a:gd name="connsiteX7" fmla="*/ 0 w 404481"/>
              <a:gd name="connsiteY7" fmla="*/ 89504 h 4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481" h="447522">
                <a:moveTo>
                  <a:pt x="0" y="89504"/>
                </a:moveTo>
                <a:lnTo>
                  <a:pt x="202241" y="89504"/>
                </a:lnTo>
                <a:lnTo>
                  <a:pt x="202241" y="0"/>
                </a:lnTo>
                <a:lnTo>
                  <a:pt x="404481" y="223761"/>
                </a:lnTo>
                <a:lnTo>
                  <a:pt x="202241" y="447522"/>
                </a:lnTo>
                <a:lnTo>
                  <a:pt x="202241" y="358018"/>
                </a:lnTo>
                <a:lnTo>
                  <a:pt x="0" y="358018"/>
                </a:lnTo>
                <a:lnTo>
                  <a:pt x="0" y="895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675154"/>
              <a:satOff val="-3337"/>
              <a:lumOff val="785"/>
              <a:alphaOff val="0"/>
            </a:schemeClr>
          </a:fillRef>
          <a:effectRef idx="0">
            <a:schemeClr val="accent2">
              <a:hueOff val="2675154"/>
              <a:satOff val="-3337"/>
              <a:lumOff val="78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9503" rIns="121344" bIns="89504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1800" b="1" kern="1200">
              <a:solidFill>
                <a:schemeClr val="tx1"/>
              </a:solidFill>
            </a:endParaRPr>
          </a:p>
        </p:txBody>
      </p:sp>
      <p:sp>
        <p:nvSpPr>
          <p:cNvPr id="16" name="شكل حر 15"/>
          <p:cNvSpPr/>
          <p:nvPr/>
        </p:nvSpPr>
        <p:spPr>
          <a:xfrm>
            <a:off x="3841354" y="5384763"/>
            <a:ext cx="1184619" cy="1184619"/>
          </a:xfrm>
          <a:custGeom>
            <a:avLst/>
            <a:gdLst>
              <a:gd name="connsiteX0" fmla="*/ 0 w 1184619"/>
              <a:gd name="connsiteY0" fmla="*/ 592310 h 1184619"/>
              <a:gd name="connsiteX1" fmla="*/ 592310 w 1184619"/>
              <a:gd name="connsiteY1" fmla="*/ 0 h 1184619"/>
              <a:gd name="connsiteX2" fmla="*/ 1184620 w 1184619"/>
              <a:gd name="connsiteY2" fmla="*/ 592310 h 1184619"/>
              <a:gd name="connsiteX3" fmla="*/ 592310 w 1184619"/>
              <a:gd name="connsiteY3" fmla="*/ 1184620 h 1184619"/>
              <a:gd name="connsiteX4" fmla="*/ 0 w 1184619"/>
              <a:gd name="connsiteY4" fmla="*/ 592310 h 118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19" h="1184619">
                <a:moveTo>
                  <a:pt x="0" y="592310"/>
                </a:moveTo>
                <a:cubicBezTo>
                  <a:pt x="0" y="265186"/>
                  <a:pt x="265186" y="0"/>
                  <a:pt x="592310" y="0"/>
                </a:cubicBezTo>
                <a:cubicBezTo>
                  <a:pt x="919434" y="0"/>
                  <a:pt x="1184620" y="265186"/>
                  <a:pt x="1184620" y="592310"/>
                </a:cubicBezTo>
                <a:cubicBezTo>
                  <a:pt x="1184620" y="919434"/>
                  <a:pt x="919434" y="1184620"/>
                  <a:pt x="592310" y="1184620"/>
                </a:cubicBezTo>
                <a:cubicBezTo>
                  <a:pt x="265186" y="1184620"/>
                  <a:pt x="0" y="919434"/>
                  <a:pt x="0" y="59231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675154"/>
              <a:satOff val="-3337"/>
              <a:lumOff val="785"/>
              <a:alphaOff val="0"/>
            </a:schemeClr>
          </a:fillRef>
          <a:effectRef idx="0">
            <a:schemeClr val="accent2">
              <a:hueOff val="2675154"/>
              <a:satOff val="-3337"/>
              <a:lumOff val="78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343" tIns="196343" rIns="196343" bIns="19634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b="1" kern="1200" dirty="0" smtClean="0">
                <a:solidFill>
                  <a:schemeClr val="tx1"/>
                </a:solidFill>
              </a:rPr>
              <a:t>تقويم قبلي</a:t>
            </a:r>
            <a:endParaRPr lang="ar-SA" sz="1800" b="1" kern="1200" dirty="0">
              <a:solidFill>
                <a:schemeClr val="tx1"/>
              </a:solidFill>
            </a:endParaRPr>
          </a:p>
        </p:txBody>
      </p:sp>
      <p:sp>
        <p:nvSpPr>
          <p:cNvPr id="17" name="شكل حر 16"/>
          <p:cNvSpPr/>
          <p:nvPr/>
        </p:nvSpPr>
        <p:spPr>
          <a:xfrm rot="18900000">
            <a:off x="3504332" y="4466796"/>
            <a:ext cx="404482" cy="447523"/>
          </a:xfrm>
          <a:custGeom>
            <a:avLst/>
            <a:gdLst>
              <a:gd name="connsiteX0" fmla="*/ 0 w 404481"/>
              <a:gd name="connsiteY0" fmla="*/ 89504 h 447522"/>
              <a:gd name="connsiteX1" fmla="*/ 202241 w 404481"/>
              <a:gd name="connsiteY1" fmla="*/ 89504 h 447522"/>
              <a:gd name="connsiteX2" fmla="*/ 202241 w 404481"/>
              <a:gd name="connsiteY2" fmla="*/ 0 h 447522"/>
              <a:gd name="connsiteX3" fmla="*/ 404481 w 404481"/>
              <a:gd name="connsiteY3" fmla="*/ 223761 h 447522"/>
              <a:gd name="connsiteX4" fmla="*/ 202241 w 404481"/>
              <a:gd name="connsiteY4" fmla="*/ 447522 h 447522"/>
              <a:gd name="connsiteX5" fmla="*/ 202241 w 404481"/>
              <a:gd name="connsiteY5" fmla="*/ 358018 h 447522"/>
              <a:gd name="connsiteX6" fmla="*/ 0 w 404481"/>
              <a:gd name="connsiteY6" fmla="*/ 358018 h 447522"/>
              <a:gd name="connsiteX7" fmla="*/ 0 w 404481"/>
              <a:gd name="connsiteY7" fmla="*/ 89504 h 4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481" h="447522">
                <a:moveTo>
                  <a:pt x="404481" y="358018"/>
                </a:moveTo>
                <a:lnTo>
                  <a:pt x="202240" y="358018"/>
                </a:lnTo>
                <a:lnTo>
                  <a:pt x="202240" y="447522"/>
                </a:lnTo>
                <a:lnTo>
                  <a:pt x="0" y="223761"/>
                </a:lnTo>
                <a:lnTo>
                  <a:pt x="202240" y="0"/>
                </a:lnTo>
                <a:lnTo>
                  <a:pt x="202240" y="89504"/>
                </a:lnTo>
                <a:lnTo>
                  <a:pt x="404481" y="89504"/>
                </a:lnTo>
                <a:lnTo>
                  <a:pt x="404481" y="35801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343942"/>
              <a:satOff val="-4171"/>
              <a:lumOff val="981"/>
              <a:alphaOff val="0"/>
            </a:schemeClr>
          </a:fillRef>
          <a:effectRef idx="0">
            <a:schemeClr val="accent2">
              <a:hueOff val="3343942"/>
              <a:satOff val="-4171"/>
              <a:lumOff val="98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344" tIns="89504" rIns="0" bIns="89504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1800" b="1" kern="1200">
              <a:solidFill>
                <a:schemeClr val="tx1"/>
              </a:solidFill>
            </a:endParaRPr>
          </a:p>
        </p:txBody>
      </p:sp>
      <p:sp>
        <p:nvSpPr>
          <p:cNvPr id="18" name="شكل حر 17"/>
          <p:cNvSpPr/>
          <p:nvPr/>
        </p:nvSpPr>
        <p:spPr>
          <a:xfrm>
            <a:off x="2417520" y="4794992"/>
            <a:ext cx="1184619" cy="1184619"/>
          </a:xfrm>
          <a:custGeom>
            <a:avLst/>
            <a:gdLst>
              <a:gd name="connsiteX0" fmla="*/ 0 w 1184619"/>
              <a:gd name="connsiteY0" fmla="*/ 592310 h 1184619"/>
              <a:gd name="connsiteX1" fmla="*/ 592310 w 1184619"/>
              <a:gd name="connsiteY1" fmla="*/ 0 h 1184619"/>
              <a:gd name="connsiteX2" fmla="*/ 1184620 w 1184619"/>
              <a:gd name="connsiteY2" fmla="*/ 592310 h 1184619"/>
              <a:gd name="connsiteX3" fmla="*/ 592310 w 1184619"/>
              <a:gd name="connsiteY3" fmla="*/ 1184620 h 1184619"/>
              <a:gd name="connsiteX4" fmla="*/ 0 w 1184619"/>
              <a:gd name="connsiteY4" fmla="*/ 592310 h 118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19" h="1184619">
                <a:moveTo>
                  <a:pt x="0" y="592310"/>
                </a:moveTo>
                <a:cubicBezTo>
                  <a:pt x="0" y="265186"/>
                  <a:pt x="265186" y="0"/>
                  <a:pt x="592310" y="0"/>
                </a:cubicBezTo>
                <a:cubicBezTo>
                  <a:pt x="919434" y="0"/>
                  <a:pt x="1184620" y="265186"/>
                  <a:pt x="1184620" y="592310"/>
                </a:cubicBezTo>
                <a:cubicBezTo>
                  <a:pt x="1184620" y="919434"/>
                  <a:pt x="919434" y="1184620"/>
                  <a:pt x="592310" y="1184620"/>
                </a:cubicBezTo>
                <a:cubicBezTo>
                  <a:pt x="265186" y="1184620"/>
                  <a:pt x="0" y="919434"/>
                  <a:pt x="0" y="59231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343942"/>
              <a:satOff val="-4171"/>
              <a:lumOff val="981"/>
              <a:alphaOff val="0"/>
            </a:schemeClr>
          </a:fillRef>
          <a:effectRef idx="0">
            <a:schemeClr val="accent2">
              <a:hueOff val="3343942"/>
              <a:satOff val="-4171"/>
              <a:lumOff val="98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343" tIns="196343" rIns="196343" bIns="19634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b="1" kern="1200" dirty="0" smtClean="0">
                <a:solidFill>
                  <a:schemeClr val="tx1"/>
                </a:solidFill>
              </a:rPr>
              <a:t>طرق التدريس والوسائل والأنشطة</a:t>
            </a:r>
            <a:endParaRPr lang="ar-SA" sz="1800" b="1" kern="1200" dirty="0">
              <a:solidFill>
                <a:schemeClr val="tx1"/>
              </a:solidFill>
            </a:endParaRPr>
          </a:p>
        </p:txBody>
      </p:sp>
      <p:sp>
        <p:nvSpPr>
          <p:cNvPr id="19" name="شكل حر 18"/>
          <p:cNvSpPr/>
          <p:nvPr/>
        </p:nvSpPr>
        <p:spPr>
          <a:xfrm>
            <a:off x="3203162" y="3739706"/>
            <a:ext cx="404482" cy="447523"/>
          </a:xfrm>
          <a:custGeom>
            <a:avLst/>
            <a:gdLst>
              <a:gd name="connsiteX0" fmla="*/ 0 w 404481"/>
              <a:gd name="connsiteY0" fmla="*/ 89504 h 447522"/>
              <a:gd name="connsiteX1" fmla="*/ 202241 w 404481"/>
              <a:gd name="connsiteY1" fmla="*/ 89504 h 447522"/>
              <a:gd name="connsiteX2" fmla="*/ 202241 w 404481"/>
              <a:gd name="connsiteY2" fmla="*/ 0 h 447522"/>
              <a:gd name="connsiteX3" fmla="*/ 404481 w 404481"/>
              <a:gd name="connsiteY3" fmla="*/ 223761 h 447522"/>
              <a:gd name="connsiteX4" fmla="*/ 202241 w 404481"/>
              <a:gd name="connsiteY4" fmla="*/ 447522 h 447522"/>
              <a:gd name="connsiteX5" fmla="*/ 202241 w 404481"/>
              <a:gd name="connsiteY5" fmla="*/ 358018 h 447522"/>
              <a:gd name="connsiteX6" fmla="*/ 0 w 404481"/>
              <a:gd name="connsiteY6" fmla="*/ 358018 h 447522"/>
              <a:gd name="connsiteX7" fmla="*/ 0 w 404481"/>
              <a:gd name="connsiteY7" fmla="*/ 89504 h 4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481" h="447522">
                <a:moveTo>
                  <a:pt x="404481" y="358018"/>
                </a:moveTo>
                <a:lnTo>
                  <a:pt x="202240" y="358018"/>
                </a:lnTo>
                <a:lnTo>
                  <a:pt x="202240" y="447522"/>
                </a:lnTo>
                <a:lnTo>
                  <a:pt x="0" y="223761"/>
                </a:lnTo>
                <a:lnTo>
                  <a:pt x="202240" y="0"/>
                </a:lnTo>
                <a:lnTo>
                  <a:pt x="202240" y="89504"/>
                </a:lnTo>
                <a:lnTo>
                  <a:pt x="404481" y="89504"/>
                </a:lnTo>
                <a:lnTo>
                  <a:pt x="404481" y="35801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012731"/>
              <a:satOff val="-5005"/>
              <a:lumOff val="1177"/>
              <a:alphaOff val="0"/>
            </a:schemeClr>
          </a:fillRef>
          <a:effectRef idx="0">
            <a:schemeClr val="accent2">
              <a:hueOff val="4012731"/>
              <a:satOff val="-5005"/>
              <a:lumOff val="1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344" tIns="89505" rIns="1" bIns="89504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1800" b="1" kern="1200">
              <a:solidFill>
                <a:schemeClr val="tx1"/>
              </a:solidFill>
            </a:endParaRPr>
          </a:p>
        </p:txBody>
      </p:sp>
      <p:sp>
        <p:nvSpPr>
          <p:cNvPr id="20" name="شكل حر 19"/>
          <p:cNvSpPr/>
          <p:nvPr/>
        </p:nvSpPr>
        <p:spPr>
          <a:xfrm>
            <a:off x="1827749" y="3371158"/>
            <a:ext cx="1184619" cy="1184619"/>
          </a:xfrm>
          <a:custGeom>
            <a:avLst/>
            <a:gdLst>
              <a:gd name="connsiteX0" fmla="*/ 0 w 1184619"/>
              <a:gd name="connsiteY0" fmla="*/ 592310 h 1184619"/>
              <a:gd name="connsiteX1" fmla="*/ 592310 w 1184619"/>
              <a:gd name="connsiteY1" fmla="*/ 0 h 1184619"/>
              <a:gd name="connsiteX2" fmla="*/ 1184620 w 1184619"/>
              <a:gd name="connsiteY2" fmla="*/ 592310 h 1184619"/>
              <a:gd name="connsiteX3" fmla="*/ 592310 w 1184619"/>
              <a:gd name="connsiteY3" fmla="*/ 1184620 h 1184619"/>
              <a:gd name="connsiteX4" fmla="*/ 0 w 1184619"/>
              <a:gd name="connsiteY4" fmla="*/ 592310 h 118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19" h="1184619">
                <a:moveTo>
                  <a:pt x="0" y="592310"/>
                </a:moveTo>
                <a:cubicBezTo>
                  <a:pt x="0" y="265186"/>
                  <a:pt x="265186" y="0"/>
                  <a:pt x="592310" y="0"/>
                </a:cubicBezTo>
                <a:cubicBezTo>
                  <a:pt x="919434" y="0"/>
                  <a:pt x="1184620" y="265186"/>
                  <a:pt x="1184620" y="592310"/>
                </a:cubicBezTo>
                <a:cubicBezTo>
                  <a:pt x="1184620" y="919434"/>
                  <a:pt x="919434" y="1184620"/>
                  <a:pt x="592310" y="1184620"/>
                </a:cubicBezTo>
                <a:cubicBezTo>
                  <a:pt x="265186" y="1184620"/>
                  <a:pt x="0" y="919434"/>
                  <a:pt x="0" y="59231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012731"/>
              <a:satOff val="-5005"/>
              <a:lumOff val="1177"/>
              <a:alphaOff val="0"/>
            </a:schemeClr>
          </a:fillRef>
          <a:effectRef idx="0">
            <a:schemeClr val="accent2">
              <a:hueOff val="4012731"/>
              <a:satOff val="-5005"/>
              <a:lumOff val="1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343" tIns="196343" rIns="196343" bIns="19634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b="1" kern="1200" dirty="0" smtClean="0">
                <a:solidFill>
                  <a:schemeClr val="tx1"/>
                </a:solidFill>
              </a:rPr>
              <a:t>خدمات تعليمية مساعدة</a:t>
            </a:r>
            <a:endParaRPr lang="ar-SA" sz="1800" b="1" kern="1200" dirty="0">
              <a:solidFill>
                <a:schemeClr val="tx1"/>
              </a:solidFill>
            </a:endParaRPr>
          </a:p>
        </p:txBody>
      </p:sp>
      <p:sp>
        <p:nvSpPr>
          <p:cNvPr id="21" name="شكل حر 20"/>
          <p:cNvSpPr/>
          <p:nvPr/>
        </p:nvSpPr>
        <p:spPr>
          <a:xfrm rot="2700000">
            <a:off x="3504332" y="3012616"/>
            <a:ext cx="404482" cy="447522"/>
          </a:xfrm>
          <a:custGeom>
            <a:avLst/>
            <a:gdLst>
              <a:gd name="connsiteX0" fmla="*/ 0 w 404481"/>
              <a:gd name="connsiteY0" fmla="*/ 89504 h 447522"/>
              <a:gd name="connsiteX1" fmla="*/ 202241 w 404481"/>
              <a:gd name="connsiteY1" fmla="*/ 89504 h 447522"/>
              <a:gd name="connsiteX2" fmla="*/ 202241 w 404481"/>
              <a:gd name="connsiteY2" fmla="*/ 0 h 447522"/>
              <a:gd name="connsiteX3" fmla="*/ 404481 w 404481"/>
              <a:gd name="connsiteY3" fmla="*/ 223761 h 447522"/>
              <a:gd name="connsiteX4" fmla="*/ 202241 w 404481"/>
              <a:gd name="connsiteY4" fmla="*/ 447522 h 447522"/>
              <a:gd name="connsiteX5" fmla="*/ 202241 w 404481"/>
              <a:gd name="connsiteY5" fmla="*/ 358018 h 447522"/>
              <a:gd name="connsiteX6" fmla="*/ 0 w 404481"/>
              <a:gd name="connsiteY6" fmla="*/ 358018 h 447522"/>
              <a:gd name="connsiteX7" fmla="*/ 0 w 404481"/>
              <a:gd name="connsiteY7" fmla="*/ 89504 h 44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481" h="447522">
                <a:moveTo>
                  <a:pt x="404481" y="358018"/>
                </a:moveTo>
                <a:lnTo>
                  <a:pt x="202240" y="358018"/>
                </a:lnTo>
                <a:lnTo>
                  <a:pt x="202240" y="447522"/>
                </a:lnTo>
                <a:lnTo>
                  <a:pt x="0" y="223761"/>
                </a:lnTo>
                <a:lnTo>
                  <a:pt x="202240" y="0"/>
                </a:lnTo>
                <a:lnTo>
                  <a:pt x="202240" y="89504"/>
                </a:lnTo>
                <a:lnTo>
                  <a:pt x="404481" y="89504"/>
                </a:lnTo>
                <a:lnTo>
                  <a:pt x="404481" y="35801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344" tIns="89504" rIns="0" bIns="8950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1800" b="1" kern="1200">
              <a:solidFill>
                <a:schemeClr val="tx1"/>
              </a:solidFill>
            </a:endParaRPr>
          </a:p>
        </p:txBody>
      </p:sp>
      <p:sp>
        <p:nvSpPr>
          <p:cNvPr id="22" name="شكل حر 21"/>
          <p:cNvSpPr/>
          <p:nvPr/>
        </p:nvSpPr>
        <p:spPr>
          <a:xfrm>
            <a:off x="2417520" y="1947324"/>
            <a:ext cx="1184619" cy="1184619"/>
          </a:xfrm>
          <a:custGeom>
            <a:avLst/>
            <a:gdLst>
              <a:gd name="connsiteX0" fmla="*/ 0 w 1184619"/>
              <a:gd name="connsiteY0" fmla="*/ 592310 h 1184619"/>
              <a:gd name="connsiteX1" fmla="*/ 592310 w 1184619"/>
              <a:gd name="connsiteY1" fmla="*/ 0 h 1184619"/>
              <a:gd name="connsiteX2" fmla="*/ 1184620 w 1184619"/>
              <a:gd name="connsiteY2" fmla="*/ 592310 h 1184619"/>
              <a:gd name="connsiteX3" fmla="*/ 592310 w 1184619"/>
              <a:gd name="connsiteY3" fmla="*/ 1184620 h 1184619"/>
              <a:gd name="connsiteX4" fmla="*/ 0 w 1184619"/>
              <a:gd name="connsiteY4" fmla="*/ 592310 h 118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19" h="1184619">
                <a:moveTo>
                  <a:pt x="0" y="592310"/>
                </a:moveTo>
                <a:cubicBezTo>
                  <a:pt x="0" y="265186"/>
                  <a:pt x="265186" y="0"/>
                  <a:pt x="592310" y="0"/>
                </a:cubicBezTo>
                <a:cubicBezTo>
                  <a:pt x="919434" y="0"/>
                  <a:pt x="1184620" y="265186"/>
                  <a:pt x="1184620" y="592310"/>
                </a:cubicBezTo>
                <a:cubicBezTo>
                  <a:pt x="1184620" y="919434"/>
                  <a:pt x="919434" y="1184620"/>
                  <a:pt x="592310" y="1184620"/>
                </a:cubicBezTo>
                <a:cubicBezTo>
                  <a:pt x="265186" y="1184620"/>
                  <a:pt x="0" y="919434"/>
                  <a:pt x="0" y="59231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343" tIns="196343" rIns="196343" bIns="196343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800" b="1" kern="1200" dirty="0" smtClean="0">
                <a:solidFill>
                  <a:schemeClr val="tx1"/>
                </a:solidFill>
              </a:rPr>
              <a:t>تقويم نهائي</a:t>
            </a:r>
            <a:endParaRPr lang="ar-SA" sz="1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6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نموذج ديك وكيري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وان 1"/>
          <p:cNvSpPr>
            <a:spLocks noGrp="1"/>
          </p:cNvSpPr>
          <p:nvPr/>
        </p:nvSpPr>
        <p:spPr>
          <a:xfrm>
            <a:off x="376204" y="4467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SA" b="1" dirty="0"/>
          </a:p>
        </p:txBody>
      </p:sp>
      <p:grpSp>
        <p:nvGrpSpPr>
          <p:cNvPr id="5" name="مجموعة 4"/>
          <p:cNvGrpSpPr/>
          <p:nvPr/>
        </p:nvGrpSpPr>
        <p:grpSpPr>
          <a:xfrm>
            <a:off x="7659356" y="3055615"/>
            <a:ext cx="1269193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71" name="مجموعة 70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73" name="مستطيل مستدير الزوايا 72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74" name="مستطيل 73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72" name="مربع نص 10"/>
            <p:cNvSpPr txBox="1"/>
            <p:nvPr/>
          </p:nvSpPr>
          <p:spPr>
            <a:xfrm>
              <a:off x="3685151" y="3068960"/>
              <a:ext cx="1224585" cy="6463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تحديد الغايات التعليمية</a:t>
              </a:r>
              <a:endParaRPr lang="ar-SA" b="1" dirty="0"/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6119788" y="4093054"/>
            <a:ext cx="1269193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67" name="مجموعة 66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69" name="مستطيل مستدير الزوايا 68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70" name="مستطيل 69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68" name="مربع نص 14"/>
            <p:cNvSpPr txBox="1"/>
            <p:nvPr/>
          </p:nvSpPr>
          <p:spPr>
            <a:xfrm>
              <a:off x="3685151" y="2967335"/>
              <a:ext cx="1224585" cy="92333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تحديد خصائص المتعلمين</a:t>
              </a:r>
              <a:endParaRPr lang="ar-SA" b="1" dirty="0"/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6119787" y="2061601"/>
            <a:ext cx="1269193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63" name="مجموعة 62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65" name="مستطيل مستدير الزوايا 64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66" name="مستطيل 65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64" name="مربع نص 19"/>
            <p:cNvSpPr txBox="1"/>
            <p:nvPr/>
          </p:nvSpPr>
          <p:spPr>
            <a:xfrm>
              <a:off x="3685151" y="3068960"/>
              <a:ext cx="1224585" cy="6463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تحديد الأهداف التعليمية</a:t>
              </a:r>
              <a:endParaRPr lang="ar-SA" b="1" dirty="0"/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215451" y="5320270"/>
            <a:ext cx="1269193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59" name="مجموعة 58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61" name="مستطيل مستدير الزوايا 60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62" name="مستطيل 61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60" name="مربع نص 24"/>
            <p:cNvSpPr txBox="1"/>
            <p:nvPr/>
          </p:nvSpPr>
          <p:spPr>
            <a:xfrm>
              <a:off x="3685151" y="3244334"/>
              <a:ext cx="1224585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اختبار نهائي</a:t>
              </a:r>
              <a:endParaRPr lang="ar-SA" b="1" dirty="0"/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4923052" y="3078620"/>
            <a:ext cx="1022915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55" name="مجموعة 54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57" name="مستطيل مستدير الزوايا 56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58" name="مستطيل 57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56" name="مربع نص 44"/>
            <p:cNvSpPr txBox="1"/>
            <p:nvPr/>
          </p:nvSpPr>
          <p:spPr>
            <a:xfrm>
              <a:off x="3685151" y="2967335"/>
              <a:ext cx="1224585" cy="92333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تحديد الأهداف الإجرائية</a:t>
              </a:r>
              <a:endParaRPr lang="ar-SA" b="1" dirty="0"/>
            </a:p>
          </p:txBody>
        </p:sp>
      </p:grpSp>
      <p:grpSp>
        <p:nvGrpSpPr>
          <p:cNvPr id="10" name="مجموعة 9"/>
          <p:cNvGrpSpPr/>
          <p:nvPr/>
        </p:nvGrpSpPr>
        <p:grpSpPr>
          <a:xfrm>
            <a:off x="299655" y="3152585"/>
            <a:ext cx="1022915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51" name="مجموعة 50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53" name="مستطيل مستدير الزوايا 52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54" name="مستطيل 53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52" name="مربع نص 54"/>
            <p:cNvSpPr txBox="1"/>
            <p:nvPr/>
          </p:nvSpPr>
          <p:spPr>
            <a:xfrm>
              <a:off x="3662847" y="3012139"/>
              <a:ext cx="1224585" cy="6463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اختبار تكويني</a:t>
              </a:r>
              <a:endParaRPr lang="ar-SA" b="1" dirty="0"/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1466668" y="3110574"/>
            <a:ext cx="1022915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47" name="مجموعة 46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49" name="مستطيل مستدير الزوايا 48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50" name="مستطيل 49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48" name="مربع نص 59"/>
            <p:cNvSpPr txBox="1"/>
            <p:nvPr/>
          </p:nvSpPr>
          <p:spPr>
            <a:xfrm>
              <a:off x="3685151" y="2952029"/>
              <a:ext cx="1224585" cy="92333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انتاج المواد التعليمية</a:t>
              </a:r>
              <a:endParaRPr lang="ar-SA" b="1" dirty="0"/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2618796" y="3087569"/>
            <a:ext cx="1022915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43" name="مجموعة 42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45" name="مستطيل مستدير الزوايا 44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46" name="مستطيل 45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44" name="مربع نص 64"/>
            <p:cNvSpPr txBox="1"/>
            <p:nvPr/>
          </p:nvSpPr>
          <p:spPr>
            <a:xfrm>
              <a:off x="3685151" y="2980478"/>
              <a:ext cx="1224585" cy="92333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تطوير استراتيجيات التعليم</a:t>
              </a:r>
              <a:endParaRPr lang="ar-SA" b="1" dirty="0"/>
            </a:p>
          </p:txBody>
        </p:sp>
      </p:grpSp>
      <p:grpSp>
        <p:nvGrpSpPr>
          <p:cNvPr id="13" name="مجموعة 12"/>
          <p:cNvGrpSpPr/>
          <p:nvPr/>
        </p:nvGrpSpPr>
        <p:grpSpPr>
          <a:xfrm>
            <a:off x="3770924" y="3078620"/>
            <a:ext cx="1022915" cy="1090984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39" name="مجموعة 38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41" name="مستطيل مستدير الزوايا 40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42" name="مستطيل 41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40" name="مربع نص 69"/>
            <p:cNvSpPr txBox="1"/>
            <p:nvPr/>
          </p:nvSpPr>
          <p:spPr>
            <a:xfrm>
              <a:off x="3685151" y="2967335"/>
              <a:ext cx="1224585" cy="92333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اختبار مرجعي المحك</a:t>
              </a:r>
              <a:endParaRPr lang="ar-SA" b="1" dirty="0"/>
            </a:p>
          </p:txBody>
        </p:sp>
      </p:grpSp>
      <p:grpSp>
        <p:nvGrpSpPr>
          <p:cNvPr id="14" name="مجموعة 13"/>
          <p:cNvGrpSpPr/>
          <p:nvPr/>
        </p:nvGrpSpPr>
        <p:grpSpPr>
          <a:xfrm>
            <a:off x="317631" y="1571643"/>
            <a:ext cx="5116878" cy="675410"/>
            <a:chOff x="3662847" y="2883508"/>
            <a:chExt cx="1269193" cy="1090984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35" name="مجموعة 34"/>
            <p:cNvGrpSpPr/>
            <p:nvPr/>
          </p:nvGrpSpPr>
          <p:grpSpPr>
            <a:xfrm>
              <a:off x="3662847" y="2883508"/>
              <a:ext cx="1269193" cy="1090984"/>
              <a:chOff x="4662656" y="837126"/>
              <a:chExt cx="1818307" cy="1090984"/>
            </a:xfrm>
            <a:grpFill/>
          </p:grpSpPr>
          <p:sp>
            <p:nvSpPr>
              <p:cNvPr id="37" name="مستطيل مستدير الزوايا 36"/>
              <p:cNvSpPr/>
              <p:nvPr/>
            </p:nvSpPr>
            <p:spPr>
              <a:xfrm>
                <a:off x="4662656" y="837126"/>
                <a:ext cx="1818307" cy="1090984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ar-IQ"/>
              </a:p>
            </p:txBody>
          </p:sp>
          <p:sp>
            <p:nvSpPr>
              <p:cNvPr id="38" name="مستطيل 37"/>
              <p:cNvSpPr/>
              <p:nvPr/>
            </p:nvSpPr>
            <p:spPr>
              <a:xfrm>
                <a:off x="4694610" y="869080"/>
                <a:ext cx="1754399" cy="102707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86690" tIns="186690" rIns="186690" bIns="186690" numCol="1" spcCol="1270" anchor="ctr" anchorCtr="0">
                <a:no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21780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ar-SA" sz="4900" kern="1200"/>
              </a:p>
            </p:txBody>
          </p:sp>
        </p:grpSp>
        <p:sp>
          <p:nvSpPr>
            <p:cNvPr id="36" name="مربع نص 74"/>
            <p:cNvSpPr txBox="1"/>
            <p:nvPr/>
          </p:nvSpPr>
          <p:spPr>
            <a:xfrm>
              <a:off x="3685151" y="3068960"/>
              <a:ext cx="1224585" cy="59657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b="1" dirty="0" smtClean="0"/>
                <a:t>تنقيح التعليم</a:t>
              </a:r>
              <a:endParaRPr lang="ar-SA" b="1" dirty="0"/>
            </a:p>
          </p:txBody>
        </p:sp>
      </p:grpSp>
      <p:cxnSp>
        <p:nvCxnSpPr>
          <p:cNvPr id="15" name="رابط كسهم مستقيم 14"/>
          <p:cNvCxnSpPr>
            <a:endCxn id="64" idx="3"/>
          </p:cNvCxnSpPr>
          <p:nvPr/>
        </p:nvCxnSpPr>
        <p:spPr>
          <a:xfrm flipH="1">
            <a:off x="7366676" y="2570219"/>
            <a:ext cx="1421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7362459" y="4638546"/>
            <a:ext cx="1547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7513037" y="2570218"/>
            <a:ext cx="4217" cy="2068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7517254" y="3552973"/>
            <a:ext cx="164407" cy="11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بشكل مرفق 18"/>
          <p:cNvCxnSpPr>
            <a:stCxn id="65" idx="1"/>
          </p:cNvCxnSpPr>
          <p:nvPr/>
        </p:nvCxnSpPr>
        <p:spPr>
          <a:xfrm rot="10800000" flipV="1">
            <a:off x="5643133" y="2607092"/>
            <a:ext cx="476655" cy="50348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بشكل مرفق 19"/>
          <p:cNvCxnSpPr>
            <a:stCxn id="69" idx="1"/>
          </p:cNvCxnSpPr>
          <p:nvPr/>
        </p:nvCxnSpPr>
        <p:spPr>
          <a:xfrm rot="10800000">
            <a:off x="5643134" y="4093054"/>
            <a:ext cx="476655" cy="5454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بشكل مرفق 20"/>
          <p:cNvCxnSpPr>
            <a:stCxn id="53" idx="2"/>
          </p:cNvCxnSpPr>
          <p:nvPr/>
        </p:nvCxnSpPr>
        <p:spPr>
          <a:xfrm rot="16200000" flipH="1">
            <a:off x="3138609" y="1916073"/>
            <a:ext cx="653682" cy="53086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5211084" y="2247053"/>
            <a:ext cx="0" cy="80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811112" y="2302011"/>
            <a:ext cx="0" cy="80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1978125" y="2279007"/>
            <a:ext cx="0" cy="80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3130253" y="2270058"/>
            <a:ext cx="0" cy="80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4262232" y="2279007"/>
            <a:ext cx="0" cy="80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407552" y="4278506"/>
            <a:ext cx="0" cy="1041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>
            <a:stCxn id="57" idx="1"/>
            <a:endCxn id="41" idx="3"/>
          </p:cNvCxnSpPr>
          <p:nvPr/>
        </p:nvCxnSpPr>
        <p:spPr>
          <a:xfrm flipH="1">
            <a:off x="4793839" y="3624112"/>
            <a:ext cx="1292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H="1">
            <a:off x="4946239" y="3776512"/>
            <a:ext cx="1292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>
            <a:stCxn id="41" idx="1"/>
            <a:endCxn id="45" idx="3"/>
          </p:cNvCxnSpPr>
          <p:nvPr/>
        </p:nvCxnSpPr>
        <p:spPr>
          <a:xfrm flipH="1">
            <a:off x="3641711" y="3624112"/>
            <a:ext cx="129213" cy="89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>
            <a:stCxn id="45" idx="1"/>
            <a:endCxn id="49" idx="3"/>
          </p:cNvCxnSpPr>
          <p:nvPr/>
        </p:nvCxnSpPr>
        <p:spPr>
          <a:xfrm flipH="1">
            <a:off x="2489583" y="3633061"/>
            <a:ext cx="129213" cy="23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>
            <a:stCxn id="49" idx="1"/>
            <a:endCxn id="53" idx="3"/>
          </p:cNvCxnSpPr>
          <p:nvPr/>
        </p:nvCxnSpPr>
        <p:spPr>
          <a:xfrm flipH="1">
            <a:off x="1322570" y="3656066"/>
            <a:ext cx="144098" cy="42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>
            <a:off x="5434509" y="1686453"/>
            <a:ext cx="1319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>
            <a:endCxn id="65" idx="0"/>
          </p:cNvCxnSpPr>
          <p:nvPr/>
        </p:nvCxnSpPr>
        <p:spPr>
          <a:xfrm>
            <a:off x="6754384" y="1686453"/>
            <a:ext cx="0" cy="375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66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مهارات التصميم التعليمي</a:t>
            </a:r>
            <a:endParaRPr lang="ar-IQ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مهارة التحليل</a:t>
            </a:r>
          </a:p>
          <a:p>
            <a:r>
              <a:rPr lang="ar-SA" dirty="0" smtClean="0"/>
              <a:t>مهارة التخطيط (التصميم)</a:t>
            </a:r>
          </a:p>
          <a:p>
            <a:r>
              <a:rPr lang="ar-SA" dirty="0" smtClean="0"/>
              <a:t>مهارة التطوير</a:t>
            </a:r>
          </a:p>
          <a:p>
            <a:r>
              <a:rPr lang="ar-SA" dirty="0" smtClean="0"/>
              <a:t>مهارة التنفيذ</a:t>
            </a:r>
          </a:p>
          <a:p>
            <a:r>
              <a:rPr lang="ar-SA" dirty="0" smtClean="0"/>
              <a:t>مهارة التقويم</a:t>
            </a:r>
          </a:p>
          <a:p>
            <a:pPr marL="0" indent="0" algn="ctr">
              <a:buNone/>
            </a:pPr>
            <a:r>
              <a:rPr lang="ar-SA" dirty="0" smtClean="0"/>
              <a:t>ـــــــــــــــــــــــــــــــــــــــــــــــــــــــــــــــــــــــــ</a:t>
            </a:r>
          </a:p>
          <a:p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596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تحليل الواقع التعليمي وتحديد الإمكانات المتاحة</a:t>
            </a:r>
          </a:p>
          <a:p>
            <a:r>
              <a:rPr lang="ar-SA" dirty="0" smtClean="0"/>
              <a:t>اختيار افضل المدخلات المتاحة</a:t>
            </a:r>
          </a:p>
          <a:p>
            <a:r>
              <a:rPr lang="ar-SA" dirty="0" smtClean="0"/>
              <a:t>التحديد الدقيق للأهداف التعليمية التي يجب تحقيقها</a:t>
            </a:r>
          </a:p>
          <a:p>
            <a:r>
              <a:rPr lang="ar-SA" dirty="0" smtClean="0"/>
              <a:t>التخطيط بدقة للمراحل الواجب اتباعها للوصول الى الأهداف</a:t>
            </a:r>
          </a:p>
          <a:p>
            <a:r>
              <a:rPr lang="ar-SA" dirty="0" smtClean="0"/>
              <a:t>اختيار اكثر العمليات فعالية للبرنامج التعليمي</a:t>
            </a:r>
          </a:p>
          <a:p>
            <a:r>
              <a:rPr lang="ar-SA" dirty="0" smtClean="0"/>
              <a:t>إتاحة نظام تغذية راجعة دقيق</a:t>
            </a:r>
          </a:p>
          <a:p>
            <a:r>
              <a:rPr lang="ar-SA" dirty="0" smtClean="0"/>
              <a:t>تحديد مواصفات المخرجات التي ينبغي تحقيقها</a:t>
            </a:r>
          </a:p>
          <a:p>
            <a:r>
              <a:rPr lang="ar-SA" dirty="0" smtClean="0"/>
              <a:t>تحديد وسائل التقويم المناسبة</a:t>
            </a:r>
          </a:p>
        </p:txBody>
      </p:sp>
    </p:spTree>
    <p:extLst>
      <p:ext uri="{BB962C8B-B14F-4D97-AF65-F5344CB8AC3E}">
        <p14:creationId xmlns:p14="http://schemas.microsoft.com/office/powerpoint/2010/main" val="35279579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عرض على الشاشة (3:4)‏</PresentationFormat>
  <Paragraphs>52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المحاضرة الثامنة مهارات تقنية في التعلم والتدريب</vt:lpstr>
      <vt:lpstr>مفهوم التصميم التعليمي</vt:lpstr>
      <vt:lpstr>نماذج التصميم التعليمي</vt:lpstr>
      <vt:lpstr>عرض تقديمي في PowerPoint</vt:lpstr>
      <vt:lpstr>نموذج كمب</vt:lpstr>
      <vt:lpstr>نموذج ديك وكيري</vt:lpstr>
      <vt:lpstr>مهارات التصميم التعليمي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 مهارات تقنية في التعلم والتدريب</dc:title>
  <dc:creator>DR.Ahmed Saker 2o1O</dc:creator>
  <cp:lastModifiedBy>DR.Ahmed Saker 2o1O</cp:lastModifiedBy>
  <cp:revision>1</cp:revision>
  <dcterms:created xsi:type="dcterms:W3CDTF">2019-11-17T08:02:01Z</dcterms:created>
  <dcterms:modified xsi:type="dcterms:W3CDTF">2019-11-17T08:02:21Z</dcterms:modified>
</cp:coreProperties>
</file>