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5059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1026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2164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5627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7326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2733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4252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8373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2369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1401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5934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1EDBA-1121-41DB-9CC8-E20220A99893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1A33-8BF2-4DD8-A2FA-E2F8F4FFFCC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747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ar-IQ" dirty="0" smtClean="0"/>
              <a:t>المحاضرة الثانية</a:t>
            </a:r>
            <a:br>
              <a:rPr lang="ar-IQ" dirty="0" smtClean="0"/>
            </a:br>
            <a:r>
              <a:rPr lang="ar-IQ" dirty="0" smtClean="0"/>
              <a:t>أهمية ومعايير استخدام الوسيلة التعليمية</a:t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893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4"/>
          <p:cNvSpPr txBox="1">
            <a:spLocks noChangeArrowheads="1"/>
          </p:cNvSpPr>
          <p:nvPr/>
        </p:nvSpPr>
        <p:spPr bwMode="auto">
          <a:xfrm>
            <a:off x="323851" y="1148567"/>
            <a:ext cx="8569325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وفي نفس الوقت لها وظائف تربوية يمكن تحقيقها بالوسائل </a:t>
            </a:r>
          </a:p>
        </p:txBody>
      </p:sp>
      <p:sp>
        <p:nvSpPr>
          <p:cNvPr id="3" name="مربع نص 1"/>
          <p:cNvSpPr txBox="1"/>
          <p:nvPr/>
        </p:nvSpPr>
        <p:spPr>
          <a:xfrm>
            <a:off x="1858943" y="237320"/>
            <a:ext cx="5256213" cy="5857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أهمية </a:t>
            </a:r>
            <a:r>
              <a:rPr lang="ar-SA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 الوسائل </a:t>
            </a:r>
            <a:r>
              <a:rPr lang="ar-SA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التعليمية</a:t>
            </a:r>
          </a:p>
        </p:txBody>
      </p:sp>
      <p:sp>
        <p:nvSpPr>
          <p:cNvPr id="4" name="مربع نص 2"/>
          <p:cNvSpPr txBox="1"/>
          <p:nvPr/>
        </p:nvSpPr>
        <p:spPr>
          <a:xfrm>
            <a:off x="-142875" y="1867705"/>
            <a:ext cx="8963026" cy="460375"/>
          </a:xfrm>
          <a:prstGeom prst="rect">
            <a:avLst/>
          </a:prstGeom>
          <a:noFill/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sz="2400" b="1" dirty="0"/>
              <a:t>1</a:t>
            </a: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/ </a:t>
            </a:r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إيجاد </a:t>
            </a: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الميل </a:t>
            </a:r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والدافعية </a:t>
            </a: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اللذين يسببان </a:t>
            </a:r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إقبال </a:t>
            </a: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المتعلم بشغف وحيوية على الدرس .</a:t>
            </a:r>
            <a:endParaRPr lang="ar-SA" dirty="0"/>
          </a:p>
        </p:txBody>
      </p:sp>
      <p:sp>
        <p:nvSpPr>
          <p:cNvPr id="5" name="مربع نص 3"/>
          <p:cNvSpPr txBox="1"/>
          <p:nvPr/>
        </p:nvSpPr>
        <p:spPr>
          <a:xfrm>
            <a:off x="252413" y="2550330"/>
            <a:ext cx="8567738" cy="461962"/>
          </a:xfrm>
          <a:prstGeom prst="rect">
            <a:avLst/>
          </a:prstGeom>
          <a:noFill/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2/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تزيد من سرعة التعلم وفائدته وتساعد على بقاء أثره .</a:t>
            </a:r>
            <a:endParaRPr lang="ar-SA" sz="2400" dirty="0"/>
          </a:p>
        </p:txBody>
      </p:sp>
      <p:sp>
        <p:nvSpPr>
          <p:cNvPr id="6" name="مربع نص 4"/>
          <p:cNvSpPr txBox="1"/>
          <p:nvPr/>
        </p:nvSpPr>
        <p:spPr>
          <a:xfrm>
            <a:off x="-144463" y="3237716"/>
            <a:ext cx="9432926" cy="461962"/>
          </a:xfrm>
          <a:prstGeom prst="rect">
            <a:avLst/>
          </a:prstGeom>
          <a:noFill/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3/ تحل محل الخبرة المباشرة وتتغلب على عوامل الخطورة والندرة والزمان والمكان </a:t>
            </a:r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والحجم</a:t>
            </a:r>
            <a:endParaRPr lang="ar-SA" sz="2400" dirty="0"/>
          </a:p>
        </p:txBody>
      </p:sp>
      <p:sp>
        <p:nvSpPr>
          <p:cNvPr id="7" name="مربع نص 5"/>
          <p:cNvSpPr txBox="1"/>
          <p:nvPr/>
        </p:nvSpPr>
        <p:spPr>
          <a:xfrm>
            <a:off x="612776" y="4063217"/>
            <a:ext cx="8135937" cy="460375"/>
          </a:xfrm>
          <a:prstGeom prst="rect">
            <a:avLst/>
          </a:prstGeom>
          <a:noFill/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4/ تبرز اللامحسوس في صورة محسة تزداد وضوحا ويسهل فهمه . </a:t>
            </a:r>
          </a:p>
        </p:txBody>
      </p:sp>
      <p:sp>
        <p:nvSpPr>
          <p:cNvPr id="8" name="مربع نص 6"/>
          <p:cNvSpPr txBox="1"/>
          <p:nvPr/>
        </p:nvSpPr>
        <p:spPr>
          <a:xfrm>
            <a:off x="323851" y="4820455"/>
            <a:ext cx="8424862" cy="831850"/>
          </a:xfrm>
          <a:prstGeom prst="rect">
            <a:avLst/>
          </a:prstGeom>
          <a:noFill/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5/تعطي حيوية ودقة الحركة في الأجزاء البارزة من الدرس ,فتثير الانتباه وتبعث النشاط والسعي ناحية المعرفة وربط أجزائها .</a:t>
            </a:r>
          </a:p>
        </p:txBody>
      </p:sp>
      <p:sp>
        <p:nvSpPr>
          <p:cNvPr id="9" name="مربع نص 7"/>
          <p:cNvSpPr txBox="1"/>
          <p:nvPr/>
        </p:nvSpPr>
        <p:spPr>
          <a:xfrm>
            <a:off x="36513" y="5880905"/>
            <a:ext cx="8712200" cy="739775"/>
          </a:xfrm>
          <a:prstGeom prst="rect">
            <a:avLst/>
          </a:prstGeom>
          <a:noFill/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6/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accent4">
                    <a:lumMod val="50000"/>
                  </a:schemeClr>
                </a:solidFill>
              </a:rPr>
              <a:t>تطوير خبرات خاصة لدى المتعلم لا تتم عن طريق استخدام غيرها من الوسائل .</a:t>
            </a:r>
          </a:p>
          <a:p>
            <a:pPr>
              <a:defRPr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797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>
            <a:spLocks noChangeArrowheads="1"/>
          </p:cNvSpPr>
          <p:nvPr/>
        </p:nvSpPr>
        <p:spPr bwMode="auto">
          <a:xfrm>
            <a:off x="161925" y="1953790"/>
            <a:ext cx="8820150" cy="40934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1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IQ" sz="2000" b="1" i="0" u="none" strike="noStrike" kern="1200" cap="none" spc="0" normalizeH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 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يتم اولا تحديد الأهداف السلوكية للدرس ثم يختار الوسيلة في ضوء الهدف ومعرفة مناسبتها أكثر من غيرها لتحقيقه 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1" i="0" u="none" strike="noStrike" kern="1200" cap="none" spc="0" normalizeH="0" baseline="0" noProof="0" dirty="0" smtClean="0">
              <a:ln>
                <a:noFill/>
              </a:ln>
              <a:solidFill>
                <a:srgbClr val="B32C1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/>
              <a:ea typeface="+mn-ea"/>
              <a:cs typeface="Times New Roman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2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IQ" sz="2000" b="1" i="0" u="none" strike="noStrike" kern="1200" cap="none" spc="0" normalizeH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 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الوثوق من دقة المعلومات التي تنقلها الوسيلة و وضوحها وصحتها حتى لا يثير الغموض او تؤدي إلى عكس ما يراد منها 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1" i="0" u="none" strike="noStrike" kern="1200" cap="none" spc="0" normalizeH="0" baseline="0" noProof="0" dirty="0" smtClean="0">
              <a:ln>
                <a:noFill/>
              </a:ln>
              <a:solidFill>
                <a:srgbClr val="B32C1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/>
              <a:ea typeface="+mn-ea"/>
              <a:cs typeface="Times New Roman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3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IQ" sz="2000" b="1" i="0" u="none" strike="noStrike" kern="1200" cap="none" spc="0" normalizeH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 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ان تتميز بالبساطة وسهولة الاستعمال لكي لا تصرف الأذهان عن الدرس إليها 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1" i="0" u="none" strike="noStrike" kern="1200" cap="none" spc="0" normalizeH="0" baseline="0" noProof="0" dirty="0" smtClean="0">
              <a:ln>
                <a:noFill/>
              </a:ln>
              <a:solidFill>
                <a:srgbClr val="B32C1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/>
              <a:ea typeface="+mn-ea"/>
              <a:cs typeface="Times New Roman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4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ان يتأكد المعلم من تمام فهمه للوسيلة وبطريقة عملها وللخطة المناسبة التي سوف يدخل بها في الدرس , وينصح بالتجريب عليها قبل الموقف الفعلي .</a:t>
            </a:r>
            <a:b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</a:br>
            <a:endParaRPr kumimoji="0" lang="ar-SA" sz="2000" b="1" i="0" u="none" strike="noStrike" kern="1200" cap="none" spc="0" normalizeH="0" baseline="0" noProof="0" dirty="0" smtClean="0">
              <a:ln>
                <a:noFill/>
              </a:ln>
              <a:solidFill>
                <a:srgbClr val="B32C1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/>
              <a:ea typeface="+mn-ea"/>
              <a:cs typeface="Times New Roman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5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أن تكون الوسيلة مناسبة لمستوى عمر ونضج التلاميذ , فما يصلح للابتدائي لا يصلح لغيره كما ان تكون مناسبة للمادة المعرفة سواء كانت تاريخا او جغرافية .</a:t>
            </a:r>
          </a:p>
        </p:txBody>
      </p:sp>
      <p:sp>
        <p:nvSpPr>
          <p:cNvPr id="5" name="مربع نص 1"/>
          <p:cNvSpPr txBox="1"/>
          <p:nvPr/>
        </p:nvSpPr>
        <p:spPr>
          <a:xfrm>
            <a:off x="1947843" y="810782"/>
            <a:ext cx="5688012" cy="4619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E8637"/>
            </a:solidFill>
            <a:prstDash val="solid"/>
          </a:ln>
          <a:effectLst/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E8637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معايير اختيار واستخدام الوسائل التعليمية: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E8637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5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3"/>
          <p:cNvSpPr txBox="1"/>
          <p:nvPr/>
        </p:nvSpPr>
        <p:spPr>
          <a:xfrm>
            <a:off x="285736" y="843677"/>
            <a:ext cx="8572528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rgbClr val="B32C1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/>
              <a:ea typeface="+mn-ea"/>
              <a:cs typeface="Times New Roman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6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أن تكون الوسيلة قادرة على أن تثير أنواع نشاط المصاحبة إلى جانب ما تقدمه 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rgbClr val="B32C1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/>
              <a:ea typeface="+mn-ea"/>
              <a:cs typeface="Times New Roman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7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أن تتناسب مع حجم الطلاب المستفيدين منها , ومع الغرض المطلوب فمن الوسائل ما هو فردي ومنها ما هو الاثنين أو لأكثر 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B32C1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/>
              <a:ea typeface="+mn-ea"/>
              <a:cs typeface="Times New Roman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8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أن تناسب 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الإمكانات المكانية في الصف وإمكانية استخدامها 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/>
            </a:r>
            <a:b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</a:b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9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أن 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تستخدم في الوقت المناسب 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/>
            </a:r>
            <a:b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</a:b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10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 التأكد 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من إمكانية استخدامها وصلاحيتها .</a:t>
            </a:r>
            <a:b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</a:b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/>
            </a:r>
            <a:b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</a:b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11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-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 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إعداد 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B32C1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Times New Roman"/>
              </a:rPr>
              <a:t>البيئة التعليمية 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838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عرض على الشاشة (3:4)‏</PresentationFormat>
  <Paragraphs>26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المحاضرة الثانية أهمية ومعايير استخدام الوسيلة التعليمية 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أهمية ومعايير استخدام الوسيلة التعليمية </dc:title>
  <dc:creator>DR.Ahmed Saker 2o1O</dc:creator>
  <cp:lastModifiedBy>DR.Ahmed Saker 2o1O</cp:lastModifiedBy>
  <cp:revision>1</cp:revision>
  <dcterms:created xsi:type="dcterms:W3CDTF">2019-11-17T07:39:38Z</dcterms:created>
  <dcterms:modified xsi:type="dcterms:W3CDTF">2019-11-17T07:39:58Z</dcterms:modified>
</cp:coreProperties>
</file>