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AE"/>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AE"/>
          </a:p>
        </p:txBody>
      </p:sp>
      <p:sp>
        <p:nvSpPr>
          <p:cNvPr id="4" name="عنصر نائب للتاريخ 3"/>
          <p:cNvSpPr>
            <a:spLocks noGrp="1"/>
          </p:cNvSpPr>
          <p:nvPr>
            <p:ph type="dt" sz="half" idx="10"/>
          </p:nvPr>
        </p:nvSpPr>
        <p:spPr/>
        <p:txBody>
          <a:body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402173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220654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206475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150365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210097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تاريخ 4"/>
          <p:cNvSpPr>
            <a:spLocks noGrp="1"/>
          </p:cNvSpPr>
          <p:nvPr>
            <p:ph type="dt" sz="half" idx="10"/>
          </p:nvPr>
        </p:nvSpPr>
        <p:spPr/>
        <p:txBody>
          <a:bodyPr/>
          <a:lstStyle/>
          <a:p>
            <a:fld id="{FC1C5AE7-5458-4282-8CAE-62ED6E6A75F4}"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106637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7" name="عنصر نائب للتاريخ 6"/>
          <p:cNvSpPr>
            <a:spLocks noGrp="1"/>
          </p:cNvSpPr>
          <p:nvPr>
            <p:ph type="dt" sz="half" idx="10"/>
          </p:nvPr>
        </p:nvSpPr>
        <p:spPr/>
        <p:txBody>
          <a:bodyPr/>
          <a:lstStyle/>
          <a:p>
            <a:fld id="{FC1C5AE7-5458-4282-8CAE-62ED6E6A75F4}" type="datetimeFigureOut">
              <a:rPr lang="ar-AE" smtClean="0"/>
              <a:t>20/03/1441</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423969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تاريخ 2"/>
          <p:cNvSpPr>
            <a:spLocks noGrp="1"/>
          </p:cNvSpPr>
          <p:nvPr>
            <p:ph type="dt" sz="half" idx="10"/>
          </p:nvPr>
        </p:nvSpPr>
        <p:spPr/>
        <p:txBody>
          <a:bodyPr/>
          <a:lstStyle/>
          <a:p>
            <a:fld id="{FC1C5AE7-5458-4282-8CAE-62ED6E6A75F4}" type="datetimeFigureOut">
              <a:rPr lang="ar-AE" smtClean="0"/>
              <a:t>20/03/1441</a:t>
            </a:fld>
            <a:endParaRPr lang="ar-AE"/>
          </a:p>
        </p:txBody>
      </p:sp>
      <p:sp>
        <p:nvSpPr>
          <p:cNvPr id="4" name="عنصر نائب للتذييل 3"/>
          <p:cNvSpPr>
            <a:spLocks noGrp="1"/>
          </p:cNvSpPr>
          <p:nvPr>
            <p:ph type="ftr" sz="quarter" idx="11"/>
          </p:nvPr>
        </p:nvSpPr>
        <p:spPr/>
        <p:txBody>
          <a:bodyPr/>
          <a:lstStyle/>
          <a:p>
            <a:endParaRPr lang="ar-AE"/>
          </a:p>
        </p:txBody>
      </p:sp>
      <p:sp>
        <p:nvSpPr>
          <p:cNvPr id="5" name="عنصر نائب لرقم الشريحة 4"/>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180844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1C5AE7-5458-4282-8CAE-62ED6E6A75F4}" type="datetimeFigureOut">
              <a:rPr lang="ar-AE" smtClean="0"/>
              <a:t>20/03/1441</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170323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C5AE7-5458-4282-8CAE-62ED6E6A75F4}"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281246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C5AE7-5458-4282-8CAE-62ED6E6A75F4}"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FEA43FA9-1931-434F-9AE2-99CE26F33897}" type="slidenum">
              <a:rPr lang="ar-AE" smtClean="0"/>
              <a:t>‹#›</a:t>
            </a:fld>
            <a:endParaRPr lang="ar-AE"/>
          </a:p>
        </p:txBody>
      </p:sp>
    </p:spTree>
    <p:extLst>
      <p:ext uri="{BB962C8B-B14F-4D97-AF65-F5344CB8AC3E}">
        <p14:creationId xmlns:p14="http://schemas.microsoft.com/office/powerpoint/2010/main" val="153825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1C5AE7-5458-4282-8CAE-62ED6E6A75F4}" type="datetimeFigureOut">
              <a:rPr lang="ar-AE" smtClean="0"/>
              <a:t>20/03/1441</a:t>
            </a:fld>
            <a:endParaRPr lang="ar-A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A43FA9-1931-434F-9AE2-99CE26F33897}" type="slidenum">
              <a:rPr lang="ar-AE" smtClean="0"/>
              <a:t>‹#›</a:t>
            </a:fld>
            <a:endParaRPr lang="ar-AE"/>
          </a:p>
        </p:txBody>
      </p:sp>
    </p:spTree>
    <p:extLst>
      <p:ext uri="{BB962C8B-B14F-4D97-AF65-F5344CB8AC3E}">
        <p14:creationId xmlns:p14="http://schemas.microsoft.com/office/powerpoint/2010/main" val="246480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738538"/>
          </a:xfrm>
        </p:spPr>
        <p:txBody>
          <a:bodyPr>
            <a:normAutofit/>
          </a:bodyPr>
          <a:lstStyle/>
          <a:p>
            <a:r>
              <a:rPr lang="ar-IQ" dirty="0" smtClean="0"/>
              <a:t>المحاضرة الخامسة</a:t>
            </a:r>
            <a:br>
              <a:rPr lang="ar-IQ" dirty="0" smtClean="0"/>
            </a:br>
            <a:r>
              <a:rPr lang="ar-IQ" dirty="0" smtClean="0"/>
              <a:t>انواع الوسائل التعليمية والتقنيات التربوية</a:t>
            </a:r>
            <a:endParaRPr lang="ar-IQ" dirty="0"/>
          </a:p>
        </p:txBody>
      </p:sp>
    </p:spTree>
    <p:extLst>
      <p:ext uri="{BB962C8B-B14F-4D97-AF65-F5344CB8AC3E}">
        <p14:creationId xmlns:p14="http://schemas.microsoft.com/office/powerpoint/2010/main" val="724884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nvSpPr>
        <p:spPr bwMode="auto">
          <a:xfrm>
            <a:off x="939800" y="808037"/>
            <a:ext cx="68707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1" eaLnBrk="0" fontAlgn="base" hangingPunct="0">
              <a:spcBef>
                <a:spcPct val="0"/>
              </a:spcBef>
              <a:spcAft>
                <a:spcPct val="0"/>
              </a:spcAft>
              <a:defRPr sz="44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omic Sans MS" pitchFamily="66" charset="0"/>
                <a:cs typeface="Arial" pitchFamily="34" charset="0"/>
              </a:defRPr>
            </a:lvl2pPr>
            <a:lvl3pPr algn="ctr" rtl="1" eaLnBrk="0" fontAlgn="base" hangingPunct="0">
              <a:spcBef>
                <a:spcPct val="0"/>
              </a:spcBef>
              <a:spcAft>
                <a:spcPct val="0"/>
              </a:spcAft>
              <a:defRPr sz="4400">
                <a:solidFill>
                  <a:schemeClr val="tx1"/>
                </a:solidFill>
                <a:latin typeface="Comic Sans MS" pitchFamily="66" charset="0"/>
                <a:cs typeface="Arial" pitchFamily="34" charset="0"/>
              </a:defRPr>
            </a:lvl3pPr>
            <a:lvl4pPr algn="ctr" rtl="1" eaLnBrk="0" fontAlgn="base" hangingPunct="0">
              <a:spcBef>
                <a:spcPct val="0"/>
              </a:spcBef>
              <a:spcAft>
                <a:spcPct val="0"/>
              </a:spcAft>
              <a:defRPr sz="4400">
                <a:solidFill>
                  <a:schemeClr val="tx1"/>
                </a:solidFill>
                <a:latin typeface="Comic Sans MS" pitchFamily="66" charset="0"/>
                <a:cs typeface="Arial" pitchFamily="34" charset="0"/>
              </a:defRPr>
            </a:lvl4pPr>
            <a:lvl5pPr algn="ctr" rtl="1" eaLnBrk="0" fontAlgn="base" hangingPunct="0">
              <a:spcBef>
                <a:spcPct val="0"/>
              </a:spcBef>
              <a:spcAft>
                <a:spcPct val="0"/>
              </a:spcAft>
              <a:defRPr sz="4400">
                <a:solidFill>
                  <a:schemeClr val="tx1"/>
                </a:solidFill>
                <a:latin typeface="Comic Sans MS" pitchFamily="66" charset="0"/>
                <a:cs typeface="Arial" pitchFamily="34" charset="0"/>
              </a:defRPr>
            </a:lvl5pPr>
            <a:lvl6pPr marL="457200" algn="ctr" rtl="1" fontAlgn="base">
              <a:spcBef>
                <a:spcPct val="0"/>
              </a:spcBef>
              <a:spcAft>
                <a:spcPct val="0"/>
              </a:spcAft>
              <a:defRPr sz="4400">
                <a:solidFill>
                  <a:schemeClr val="tx1"/>
                </a:solidFill>
                <a:latin typeface="Comic Sans MS" pitchFamily="66" charset="0"/>
                <a:cs typeface="Arial" pitchFamily="34" charset="0"/>
              </a:defRPr>
            </a:lvl6pPr>
            <a:lvl7pPr marL="914400" algn="ctr" rtl="1" fontAlgn="base">
              <a:spcBef>
                <a:spcPct val="0"/>
              </a:spcBef>
              <a:spcAft>
                <a:spcPct val="0"/>
              </a:spcAft>
              <a:defRPr sz="4400">
                <a:solidFill>
                  <a:schemeClr val="tx1"/>
                </a:solidFill>
                <a:latin typeface="Comic Sans MS" pitchFamily="66" charset="0"/>
                <a:cs typeface="Arial" pitchFamily="34" charset="0"/>
              </a:defRPr>
            </a:lvl7pPr>
            <a:lvl8pPr marL="1371600" algn="ctr" rtl="1" fontAlgn="base">
              <a:spcBef>
                <a:spcPct val="0"/>
              </a:spcBef>
              <a:spcAft>
                <a:spcPct val="0"/>
              </a:spcAft>
              <a:defRPr sz="4400">
                <a:solidFill>
                  <a:schemeClr val="tx1"/>
                </a:solidFill>
                <a:latin typeface="Comic Sans MS" pitchFamily="66" charset="0"/>
                <a:cs typeface="Arial" pitchFamily="34" charset="0"/>
              </a:defRPr>
            </a:lvl8pPr>
            <a:lvl9pPr marL="1828800" algn="ctr" rtl="1" fontAlgn="base">
              <a:spcBef>
                <a:spcPct val="0"/>
              </a:spcBef>
              <a:spcAft>
                <a:spcPct val="0"/>
              </a:spcAft>
              <a:defRPr sz="4400">
                <a:solidFill>
                  <a:schemeClr val="tx1"/>
                </a:solidFill>
                <a:latin typeface="Comic Sans MS" pitchFamily="66" charset="0"/>
                <a:cs typeface="Arial" pitchFamily="34" charset="0"/>
              </a:defRPr>
            </a:lvl9pPr>
          </a:lstStyle>
          <a:p>
            <a:pPr eaLnBrk="1" hangingPunct="1"/>
            <a:r>
              <a:rPr lang="ar-IQ" b="1" dirty="0" smtClean="0">
                <a:solidFill>
                  <a:srgbClr val="000000"/>
                </a:solidFill>
              </a:rPr>
              <a:t>انواع </a:t>
            </a:r>
            <a:r>
              <a:rPr lang="ar-SA" b="1" dirty="0" smtClean="0">
                <a:solidFill>
                  <a:srgbClr val="000000"/>
                </a:solidFill>
              </a:rPr>
              <a:t>الوسائل التعليمية</a:t>
            </a:r>
            <a:r>
              <a:rPr lang="en-US" dirty="0" smtClean="0"/>
              <a:t> </a:t>
            </a:r>
          </a:p>
        </p:txBody>
      </p:sp>
      <p:sp>
        <p:nvSpPr>
          <p:cNvPr id="4" name="Rectangle 3"/>
          <p:cNvSpPr>
            <a:spLocks noGrp="1" noChangeArrowheads="1"/>
          </p:cNvSpPr>
          <p:nvPr/>
        </p:nvSpPr>
        <p:spPr bwMode="auto">
          <a:xfrm>
            <a:off x="723900" y="2392362"/>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eaLnBrk="1" hangingPunct="1"/>
            <a:r>
              <a:rPr lang="ar-SA" sz="4400" b="1" smtClean="0">
                <a:solidFill>
                  <a:srgbClr val="000000"/>
                </a:solidFill>
              </a:rPr>
              <a:t>الوسائل السمعية .</a:t>
            </a:r>
          </a:p>
          <a:p>
            <a:pPr eaLnBrk="1" hangingPunct="1"/>
            <a:r>
              <a:rPr lang="ar-SA" sz="4400" b="1" smtClean="0">
                <a:solidFill>
                  <a:srgbClr val="000000"/>
                </a:solidFill>
              </a:rPr>
              <a:t>الوسائل البصرية .</a:t>
            </a:r>
          </a:p>
          <a:p>
            <a:pPr eaLnBrk="1" hangingPunct="1"/>
            <a:r>
              <a:rPr lang="ar-SA" sz="4400" b="1" smtClean="0">
                <a:solidFill>
                  <a:srgbClr val="000000"/>
                </a:solidFill>
              </a:rPr>
              <a:t>الوسائل السمعية البصرية .</a:t>
            </a:r>
          </a:p>
          <a:p>
            <a:pPr eaLnBrk="1" hangingPunct="1"/>
            <a:r>
              <a:rPr lang="ar-SA" sz="4400" b="1" smtClean="0">
                <a:solidFill>
                  <a:srgbClr val="000000"/>
                </a:solidFill>
              </a:rPr>
              <a:t>الوسائل الملموسة .</a:t>
            </a:r>
            <a:endParaRPr lang="en-US" sz="4400" b="1" smtClean="0">
              <a:solidFill>
                <a:srgbClr val="000000"/>
              </a:solidFill>
            </a:endParaRPr>
          </a:p>
        </p:txBody>
      </p:sp>
    </p:spTree>
    <p:extLst>
      <p:ext uri="{BB962C8B-B14F-4D97-AF65-F5344CB8AC3E}">
        <p14:creationId xmlns:p14="http://schemas.microsoft.com/office/powerpoint/2010/main" val="3961533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أولاً: الوسائل السمعية</a:t>
            </a:r>
            <a:endParaRPr lang="ar-IQ" dirty="0"/>
          </a:p>
        </p:txBody>
      </p:sp>
      <p:sp>
        <p:nvSpPr>
          <p:cNvPr id="3" name="عنصر نائب للمحتوى 2"/>
          <p:cNvSpPr>
            <a:spLocks noGrp="1"/>
          </p:cNvSpPr>
          <p:nvPr>
            <p:ph idx="1"/>
          </p:nvPr>
        </p:nvSpPr>
        <p:spPr/>
        <p:txBody>
          <a:bodyPr/>
          <a:lstStyle/>
          <a:p>
            <a:r>
              <a:rPr lang="ar-IQ" dirty="0" smtClean="0"/>
              <a:t>أ- التسجيلات الصوتية</a:t>
            </a:r>
          </a:p>
          <a:p>
            <a:r>
              <a:rPr lang="ar-IQ" dirty="0" smtClean="0"/>
              <a:t>ب- الراديو</a:t>
            </a:r>
          </a:p>
          <a:p>
            <a:r>
              <a:rPr lang="ar-IQ" dirty="0" smtClean="0"/>
              <a:t>ج- الاذاعة المدرسية</a:t>
            </a:r>
          </a:p>
          <a:p>
            <a:r>
              <a:rPr lang="ar-IQ" dirty="0" smtClean="0"/>
              <a:t>د- مختبرات اللغة</a:t>
            </a:r>
            <a:endParaRPr lang="ar-IQ" dirty="0"/>
          </a:p>
        </p:txBody>
      </p:sp>
    </p:spTree>
    <p:extLst>
      <p:ext uri="{BB962C8B-B14F-4D97-AF65-F5344CB8AC3E}">
        <p14:creationId xmlns:p14="http://schemas.microsoft.com/office/powerpoint/2010/main" val="2652233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الوسائل البصرية</a:t>
            </a:r>
            <a:endParaRPr lang="ar-IQ" dirty="0"/>
          </a:p>
        </p:txBody>
      </p:sp>
      <p:sp>
        <p:nvSpPr>
          <p:cNvPr id="3" name="عنصر نائب للمحتوى 2"/>
          <p:cNvSpPr>
            <a:spLocks noGrp="1"/>
          </p:cNvSpPr>
          <p:nvPr>
            <p:ph idx="1"/>
          </p:nvPr>
        </p:nvSpPr>
        <p:spPr/>
        <p:txBody>
          <a:bodyPr/>
          <a:lstStyle/>
          <a:p>
            <a:r>
              <a:rPr lang="ar-IQ" dirty="0" smtClean="0"/>
              <a:t>أ- السبورات</a:t>
            </a:r>
          </a:p>
          <a:p>
            <a:r>
              <a:rPr lang="ar-IQ" dirty="0" smtClean="0"/>
              <a:t>ب- الصور التعليمية</a:t>
            </a:r>
          </a:p>
          <a:p>
            <a:r>
              <a:rPr lang="ar-IQ" dirty="0" smtClean="0"/>
              <a:t>د- الخرائط</a:t>
            </a:r>
            <a:endParaRPr lang="ar-IQ" dirty="0"/>
          </a:p>
        </p:txBody>
      </p:sp>
    </p:spTree>
    <p:extLst>
      <p:ext uri="{BB962C8B-B14F-4D97-AF65-F5344CB8AC3E}">
        <p14:creationId xmlns:p14="http://schemas.microsoft.com/office/powerpoint/2010/main" val="4016423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b="1" dirty="0" smtClean="0">
                <a:solidFill>
                  <a:srgbClr val="CC0099"/>
                </a:solidFill>
                <a:effectLst>
                  <a:glow rad="101600">
                    <a:schemeClr val="accent5">
                      <a:satMod val="175000"/>
                      <a:alpha val="40000"/>
                    </a:schemeClr>
                  </a:glow>
                  <a:outerShdw blurRad="38100" dist="38100" dir="2700000" algn="tl">
                    <a:srgbClr val="000000">
                      <a:alpha val="43137"/>
                    </a:srgbClr>
                  </a:outerShdw>
                </a:effectLst>
                <a:latin typeface="Calibri" pitchFamily="34" charset="0"/>
                <a:ea typeface="Calibri" pitchFamily="34" charset="0"/>
                <a:cs typeface="Arial" pitchFamily="34" charset="0"/>
              </a:rPr>
              <a:t> السبورة</a:t>
            </a:r>
            <a:endParaRPr lang="ar-IQ" dirty="0"/>
          </a:p>
        </p:txBody>
      </p:sp>
      <p:sp>
        <p:nvSpPr>
          <p:cNvPr id="5" name="عنصر نائب للمحتوى 2"/>
          <p:cNvSpPr txBox="1">
            <a:spLocks/>
          </p:cNvSpPr>
          <p:nvPr/>
        </p:nvSpPr>
        <p:spPr>
          <a:xfrm>
            <a:off x="457200" y="1600200"/>
            <a:ext cx="82296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0" fontAlgn="base" hangingPunct="0">
              <a:spcBef>
                <a:spcPct val="0"/>
              </a:spcBef>
              <a:spcAft>
                <a:spcPct val="0"/>
              </a:spcAft>
            </a:pPr>
            <a:r>
              <a:rPr lang="ar-SA" b="1" smtClean="0">
                <a:latin typeface="Calibri" pitchFamily="34" charset="0"/>
                <a:ea typeface="Calibri" pitchFamily="34" charset="0"/>
                <a:cs typeface="Arial" pitchFamily="34" charset="0"/>
              </a:rPr>
              <a:t>تعد السبورة العادية من الاساسيات التي يحتاجها المعلم في الفصل .</a:t>
            </a:r>
            <a:endParaRPr lang="en-US" b="1" smtClean="0">
              <a:latin typeface="Arial" pitchFamily="34" charset="0"/>
              <a:cs typeface="Arial" pitchFamily="34" charset="0"/>
            </a:endParaRPr>
          </a:p>
          <a:p>
            <a:pPr marL="0" indent="0" eaLnBrk="0" fontAlgn="base" hangingPunct="0">
              <a:spcBef>
                <a:spcPct val="0"/>
              </a:spcBef>
              <a:spcAft>
                <a:spcPct val="0"/>
              </a:spcAft>
              <a:buFont typeface="Arial" pitchFamily="34" charset="0"/>
              <a:buNone/>
            </a:pPr>
            <a:r>
              <a:rPr lang="ar-SA" b="1" smtClean="0">
                <a:latin typeface="Calibri" pitchFamily="34" charset="0"/>
                <a:ea typeface="Calibri" pitchFamily="34" charset="0"/>
                <a:cs typeface="Arial" pitchFamily="34" charset="0"/>
              </a:rPr>
              <a:t>وقد يأخذ لون السبورة اللون الأسود أو الأخضر , ويشترط اللون غير اللامع حتى لايعكس الضوء ويفضل استخدام اللون الأخضر لأنه يعطي راحة للعين والنفس وتظهر الكتابة واضحة .</a:t>
            </a:r>
            <a:endParaRPr lang="en-US" b="1" smtClean="0">
              <a:latin typeface="Arial" pitchFamily="34" charset="0"/>
              <a:cs typeface="Arial" pitchFamily="34" charset="0"/>
            </a:endParaRPr>
          </a:p>
          <a:p>
            <a:endParaRPr lang="ar-IQ" dirty="0"/>
          </a:p>
        </p:txBody>
      </p:sp>
    </p:spTree>
    <p:extLst>
      <p:ext uri="{BB962C8B-B14F-4D97-AF65-F5344CB8AC3E}">
        <p14:creationId xmlns:p14="http://schemas.microsoft.com/office/powerpoint/2010/main" val="229758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575" y="1438275"/>
            <a:ext cx="7815263"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014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83" y="559128"/>
            <a:ext cx="7776864" cy="4154984"/>
          </a:xfrm>
          <a:prstGeom prst="rect">
            <a:avLst/>
          </a:prstGeom>
        </p:spPr>
        <p:txBody>
          <a:bodyPr wrap="square">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lvl="0" eaLnBrk="0" fontAlgn="base" hangingPunct="0">
              <a:spcBef>
                <a:spcPct val="0"/>
              </a:spcBef>
              <a:spcAft>
                <a:spcPct val="0"/>
              </a:spcAft>
            </a:pPr>
            <a:r>
              <a:rPr lang="ar-IQ" sz="4000" b="1" dirty="0" smtClean="0">
                <a:solidFill>
                  <a:srgbClr val="C00000"/>
                </a:solidFill>
                <a:effectLst>
                  <a:glow rad="101600">
                    <a:schemeClr val="accent5">
                      <a:satMod val="175000"/>
                      <a:alpha val="40000"/>
                    </a:schemeClr>
                  </a:glow>
                </a:effectLst>
                <a:latin typeface="Andalus" pitchFamily="18" charset="-78"/>
                <a:ea typeface="Calibri" pitchFamily="34" charset="0"/>
                <a:cs typeface="Andalus" pitchFamily="18" charset="-78"/>
              </a:rPr>
              <a:t>ب- الصور التعليمية</a:t>
            </a:r>
          </a:p>
          <a:p>
            <a:pPr lvl="0" eaLnBrk="0" fontAlgn="base" hangingPunct="0">
              <a:spcBef>
                <a:spcPct val="0"/>
              </a:spcBef>
              <a:spcAft>
                <a:spcPct val="0"/>
              </a:spcAft>
            </a:pPr>
            <a:r>
              <a:rPr lang="ar-SA" sz="4000" b="1" dirty="0" smtClean="0">
                <a:solidFill>
                  <a:srgbClr val="C00000"/>
                </a:solidFill>
                <a:effectLst>
                  <a:glow rad="101600">
                    <a:schemeClr val="accent5">
                      <a:satMod val="175000"/>
                      <a:alpha val="40000"/>
                    </a:schemeClr>
                  </a:glow>
                </a:effectLst>
                <a:latin typeface="Andalus" pitchFamily="18" charset="-78"/>
                <a:ea typeface="Calibri" pitchFamily="34" charset="0"/>
                <a:cs typeface="Andalus" pitchFamily="18" charset="-78"/>
              </a:rPr>
              <a:t>أن </a:t>
            </a:r>
            <a:r>
              <a:rPr lang="ar-SA" sz="4000" b="1" dirty="0">
                <a:solidFill>
                  <a:srgbClr val="C00000"/>
                </a:solidFill>
                <a:effectLst>
                  <a:glow rad="101600">
                    <a:schemeClr val="accent5">
                      <a:satMod val="175000"/>
                      <a:alpha val="40000"/>
                    </a:schemeClr>
                  </a:glow>
                </a:effectLst>
                <a:latin typeface="Andalus" pitchFamily="18" charset="-78"/>
                <a:ea typeface="Calibri" pitchFamily="34" charset="0"/>
                <a:cs typeface="Andalus" pitchFamily="18" charset="-78"/>
              </a:rPr>
              <a:t>للصور التعليمية شروط معينة</a:t>
            </a:r>
            <a:r>
              <a:rPr lang="ar-SA" sz="4000" b="1" dirty="0" smtClean="0">
                <a:solidFill>
                  <a:srgbClr val="C00000"/>
                </a:solidFill>
                <a:effectLst>
                  <a:glow rad="101600">
                    <a:schemeClr val="accent5">
                      <a:satMod val="175000"/>
                      <a:alpha val="40000"/>
                    </a:schemeClr>
                  </a:glow>
                </a:effectLst>
                <a:latin typeface="Andalus" pitchFamily="18" charset="-78"/>
                <a:ea typeface="Calibri" pitchFamily="34" charset="0"/>
                <a:cs typeface="Andalus" pitchFamily="18" charset="-78"/>
              </a:rPr>
              <a:t>:</a:t>
            </a:r>
          </a:p>
          <a:p>
            <a:pPr lvl="0" eaLnBrk="0" fontAlgn="base" hangingPunct="0">
              <a:spcBef>
                <a:spcPct val="0"/>
              </a:spcBef>
              <a:spcAft>
                <a:spcPct val="0"/>
              </a:spcAft>
            </a:pPr>
            <a:endParaRPr lang="en-US" sz="4000" b="1" dirty="0">
              <a:effectLst>
                <a:glow rad="101600">
                  <a:schemeClr val="accent5">
                    <a:satMod val="175000"/>
                    <a:alpha val="40000"/>
                  </a:schemeClr>
                </a:glow>
              </a:effectLst>
              <a:latin typeface="Andalus" pitchFamily="18" charset="-78"/>
              <a:cs typeface="Andalus" pitchFamily="18" charset="-78"/>
            </a:endParaRPr>
          </a:p>
          <a:p>
            <a:pPr lvl="0" eaLnBrk="0" fontAlgn="base" hangingPunct="0">
              <a:spcBef>
                <a:spcPct val="0"/>
              </a:spcBef>
              <a:spcAft>
                <a:spcPct val="0"/>
              </a:spcAft>
            </a:pPr>
            <a:r>
              <a:rPr lang="ar-SA" sz="3600" b="1" dirty="0" smtClean="0">
                <a:latin typeface="Arabic Typesetting" pitchFamily="66" charset="-78"/>
                <a:ea typeface="Calibri" pitchFamily="34" charset="0"/>
                <a:cs typeface="Arabic Typesetting" pitchFamily="66" charset="-78"/>
              </a:rPr>
              <a:t>أ-    أن </a:t>
            </a:r>
            <a:r>
              <a:rPr lang="ar-SA" sz="3600" b="1" dirty="0">
                <a:latin typeface="Arabic Typesetting" pitchFamily="66" charset="-78"/>
                <a:ea typeface="Calibri" pitchFamily="34" charset="0"/>
                <a:cs typeface="Arabic Typesetting" pitchFamily="66" charset="-78"/>
              </a:rPr>
              <a:t>تكون بسيطة وواضحة وذات فكرة واحدة</a:t>
            </a:r>
            <a:endParaRPr lang="en-US" sz="3600" b="1" dirty="0">
              <a:latin typeface="Arial" pitchFamily="34" charset="0"/>
              <a:cs typeface="Arial" pitchFamily="34" charset="0"/>
            </a:endParaRPr>
          </a:p>
          <a:p>
            <a:pPr lvl="0" eaLnBrk="0" fontAlgn="base" hangingPunct="0">
              <a:spcBef>
                <a:spcPct val="0"/>
              </a:spcBef>
              <a:spcAft>
                <a:spcPct val="0"/>
              </a:spcAft>
            </a:pPr>
            <a:r>
              <a:rPr lang="ar-SA" sz="3600" b="1" dirty="0" smtClean="0">
                <a:latin typeface="Arabic Typesetting" pitchFamily="66" charset="-78"/>
                <a:ea typeface="Calibri" pitchFamily="34" charset="0"/>
                <a:cs typeface="Arabic Typesetting" pitchFamily="66" charset="-78"/>
              </a:rPr>
              <a:t>ب-   يجب </a:t>
            </a:r>
            <a:r>
              <a:rPr lang="ar-SA" sz="3600" b="1" dirty="0">
                <a:latin typeface="Arabic Typesetting" pitchFamily="66" charset="-78"/>
                <a:ea typeface="Calibri" pitchFamily="34" charset="0"/>
                <a:cs typeface="Arabic Typesetting" pitchFamily="66" charset="-78"/>
              </a:rPr>
              <a:t>أن تظهر النشاط البشري وخصائص البيئة الطبيعية بوضوح</a:t>
            </a:r>
            <a:endParaRPr lang="en-US" sz="3600" b="1" dirty="0">
              <a:latin typeface="Arial" pitchFamily="34" charset="0"/>
              <a:cs typeface="Arial" pitchFamily="34" charset="0"/>
            </a:endParaRPr>
          </a:p>
          <a:p>
            <a:pPr lvl="0" eaLnBrk="0" fontAlgn="base" hangingPunct="0">
              <a:spcBef>
                <a:spcPct val="0"/>
              </a:spcBef>
              <a:spcAft>
                <a:spcPct val="0"/>
              </a:spcAft>
            </a:pPr>
            <a:r>
              <a:rPr lang="ar-SA" sz="3600" b="1" dirty="0">
                <a:latin typeface="Arabic Typesetting" pitchFamily="66" charset="-78"/>
                <a:ea typeface="Calibri" pitchFamily="34" charset="0"/>
                <a:cs typeface="Arabic Typesetting" pitchFamily="66" charset="-78"/>
              </a:rPr>
              <a:t>ج-يجب أن تبدو طبيعية بدرجة كبيرة </a:t>
            </a:r>
            <a:endParaRPr lang="en-US" sz="3600" b="1" dirty="0">
              <a:latin typeface="Arial" pitchFamily="34" charset="0"/>
              <a:cs typeface="Arial" pitchFamily="34" charset="0"/>
            </a:endParaRPr>
          </a:p>
          <a:p>
            <a:pPr lvl="0" eaLnBrk="0" fontAlgn="base" hangingPunct="0">
              <a:spcBef>
                <a:spcPct val="0"/>
              </a:spcBef>
              <a:spcAft>
                <a:spcPct val="0"/>
              </a:spcAft>
            </a:pPr>
            <a:r>
              <a:rPr lang="ar-SA" sz="3600" b="1" dirty="0" smtClean="0">
                <a:latin typeface="Arabic Typesetting" pitchFamily="66" charset="-78"/>
                <a:ea typeface="Calibri" pitchFamily="34" charset="0"/>
                <a:cs typeface="Arabic Typesetting" pitchFamily="66" charset="-78"/>
              </a:rPr>
              <a:t>د-يجب </a:t>
            </a:r>
            <a:r>
              <a:rPr lang="ar-SA" sz="3600" b="1" dirty="0">
                <a:latin typeface="Arabic Typesetting" pitchFamily="66" charset="-78"/>
                <a:ea typeface="Calibri" pitchFamily="34" charset="0"/>
                <a:cs typeface="Arabic Typesetting" pitchFamily="66" charset="-78"/>
              </a:rPr>
              <a:t>مراعاة الحداثة في الصورة بحيث تظهر </a:t>
            </a:r>
            <a:r>
              <a:rPr lang="ar-SA" sz="3600" b="1" dirty="0" smtClean="0">
                <a:latin typeface="Arabic Typesetting" pitchFamily="66" charset="-78"/>
                <a:ea typeface="Calibri" pitchFamily="34" charset="0"/>
                <a:cs typeface="Arabic Typesetting" pitchFamily="66" charset="-78"/>
              </a:rPr>
              <a:t>أخر التطورات أو التغيرات</a:t>
            </a:r>
            <a:endParaRPr lang="en-US" sz="3600" b="1" dirty="0">
              <a:latin typeface="Arial" pitchFamily="34" charset="0"/>
              <a:cs typeface="Arial" pitchFamily="34" charset="0"/>
            </a:endParaRPr>
          </a:p>
        </p:txBody>
      </p:sp>
      <p:sp>
        <p:nvSpPr>
          <p:cNvPr id="3" name="AutoShape 2" descr="data:image/jpeg;base64,/9j/4AAQSkZJRgABAQAAAQABAAD/2wCEAAkGBhQSERUUExQUFBQUFRcVFxUYGBcWFBUXFxgXFxcUGBQXHSYeGBkjGhYYHy8gJCcqLCwsFR4xNTAqNSYrLCoBCQoKDgwOGg8PGiwkHiQpLCwtLCwsKiwsLCwsLCwsLCwsLCwsLCwsLCwsLCwpLCwsLCwsLCwsLCwsLCwpLCwsLP/AABEIAMIBAwMBIgACEQEDEQH/xAAcAAABBQEBAQAAAAAAAAAAAAAAAQMEBQYCBwj/xABIEAABAwIDBQUFBQUECAcAAAABAAIRAyEEEjEFBiJBURNhcYGRMkKhwfAHUnKx0RQjYuHxFUOSshYkM1NzgqLCFyU1RGODo//EABkBAAMBAQEAAAAAAAAAAAAAAAABAgMEBf/EACoRAAICAQMDAQgDAAAAAAAAAAABAhEhAxIxE0FRYQQiMnGxwfDxFDOB/9oADAMBAAIRAxEAPwDetC6AQAugu44whKAhKEAAC6hIukgCF0AkCUIA6Cf7eyYCVJqxp0Osqpw11HCUJUh2OZkSuQlCBHUozJEqBghCECAIKEqAEhEJUIAIRCEqACEJUIAREJUIGEIQlQAkJUIQAIQhAFUAugEgXQVkhCWEJUgIOLxWWrRZbjLvIBsfm4KesjtLaM7Qa0H/AGTWjzPEfhHotcEk+RtYQoShAShMQJQiF0EgOmUpSQgLpIYiVCEAKlSJUACVCEACEqEDEhLCVCBCQlhCVAxEqEJACF01qddSHX5pWOhgITjqXmuITsBEqUNTjaPeEWFDSRSOw+pQlaHtZSBOMpk6LhO0qsK36EL1HG4I87Lp2EjndKcSkFUyouRdRPNGYGocZUfILnVXWgxYkWM6W+C9Ew9JxY2YzQJGt4vdY/AEHEnvqO/Ny3eDaOazhJ5NJxVIjQnKVEuMBWIwzUrA0aclXUIWmRnbNdyumH0S3UQrllRD4cIcFK1H3KemuxSpQplTA3tomRhzN1puTM9rQ0hPnDQdU29kJ2mJpo5SpEqYgSoSpDESoSoARKhKgBEJUIAEIQgBj9oHbFnPsw/ujMR8k+qI4r/zPJ1w3/e53yV8kNhK6zLkBKgBxhHVdFyZQlRVneZC4QmKyrASgIAXQCsgAmNo1nMpPc32mscRabgTpzUiFxiTwO/C78ipfAHnuz9oOa/MTeZsBqSvQsFiM7Gu6ifqCfzWE2Fh5e39AeXQiFv6Iho8B+Sw0uWdOrwh9tcrsVUyEoW1Iw3MlCunW4pQglU7UVvZO/bQu+0BCr0oKTgh72Sy6yYqmVyHKNVx7QYmT3fqj4eQu+B8Bc0zIBTH7RmtMTbv9V23MIAdmAtxST6qeqrH03Q/CVIyeYXS0Uk+CHFrkRKhCYgQlQgAQouLxWV9Jv8AvHlvpTe782j1UpAAhKhAGJxFZw2wDBywynPK7f1ctqsFtN0bYb+Ol/lat8pTtsuUaSBCEKiBQUspEQkMWQlSIQMrAlC5pTAzRMCY0nnHcuwqIBM44xSqfgd/lKfUbapihV/4b/8AKUnwCMdu9/tB9cit2wWHgsLu9aoPrqt2zQeCx0+WdGrwhV0EgXQWxzgEqEqABCCV5tvvvVUfVdRo1AKQDQ7L7xI4ml3MCwgd/RIpKy73k3zY09nSdNiXPaRFtQHaW5ny6rM095mzOYTlzC8k/wAJPI/osydnZtaoLi2NCbkybnqralsxgYBF415qJNG8Ymgob6sBEkwRMw7X7pGX46W1U7DfaGyWy1wMEu9o5I00ZxT3aLG4zZRbwue0EXgioDpb3T1TP7Nxk5mmRAEu+bVO2D7lXLwei4f7ScOcpcHNLg60zlI90zAJPKPOFZ4bfbC1Yh5aTES03nlLZEj4LyijgmyzM9gDXS6SdDNhAupGFwDQWkupn/WMx4o4DzgwjZFZTE7eGj2bD4hr2hzHBzToQZB8wnF5fsHGOodmWVMphwcCZYYqnLmGkZHHyW/xO8eGptLnVqZA5Bwc49waLlaJmLjRZIWe2dvkyrVFPI5uYw1xIN+QI5T4laKEJ2S00Z3ebFZK+C/4xPwDf+5aGFQby4drquHLhMOd5XZotCi8jawhEJYRCYqPKNq46o3GPc9rTVZUifwwGxHcAvU8ODlbm9rKM3jF/ivMdvujaNT/AIg/Jq9Uask/eZvqLCOYSwnAAlAV2ZUNQlhOwugEtw9ozkSKTCEtw9p5ZiN6HdmKbas1nVJzCA0AG7Wz7sjU8lscDhSxgaSXHm46kkzK853VFKi81qrQHNaRSbGao6xl3DYDxutjR3pFRrG0gDVfEAaNGpc6Rw2vBnpeFlp6i7vInEvsih7bEYesf/jd+SnsfykEgX/pyUDeN4/Zas82x6kD5rZvAlHJkN3iM4n1W9Yyw8Fid3afHBc5o0sfHrIOi3rAs4OmzWatIbDEoYnwqreTbn7NSzNymoSA1rjym7o1IHzCtzIUCbUIaJcQANSbAeZVPW3qoAwHs8S9oHoJPwWA352lUrtpPfYBjg1oJOZwN3R1uPRUYwYIu73QDbz9Ut1ovpVyen47enDvpvaa7GhzSDlkugjkS1eW4GMxaLhrpaecHTzSilxEGcsAA6TYCE1hGAOls6xMSALEI+ZSWcF5S4zF469fNP1Wi0chHlb9FB2dUkN8/gSpj9fr8lDNIIfqOzXJmBlk620/NVuKxVFntObPTU+YCi7Yxb7MaYBBJjU908lUtwctcfugH1SSNqSVtl1Tx1B1pZ5iD8QpGIDcujdBBA+Y81mX4ThafvT8FzQxjqZsZbzby/kqonapLBZUce6cuo0k29FPaaj3iWtgQZE3IAFgT8lW0nBxDgr7Zbp15whujOi02ZiRSr03u9lrg4gawDe3mvTsPWD2Nc3RwDhysRIsvJaupHQkLf7qbfFUCjkc11Om2XSC05Wsv1HtN5IjIjUhiyFvg2oK1JwILSCGjSHAiTpzlvotVQY7K3Nd0CSNCYvHms5vo69Dxf8A9i1FOpYeAVXkyfCDIl7NKHpc6dsmkeTb0CNoVfxt/wArV6tTZYeAXle9/wD6hV/Ez/Ixer4c8Dfwj8gov3mdE1cUApI7FOSklVbMtqODSQGFOByXMi2G1HGUoXWZCVjo+bNmbUGUAG7eIOcRHtRrFteQNhPctLszFgcBqUzclzyHmNXiGi5NtSNAdCsKMK+rUGU02RDA2SDMAOOQfFbndajg8KW1aznvqGSBIyNsR7E6ajiJmQVyqMbuxdjZbt03Of2lPN2bvbqVb1arhIhvIMBm9tNNVM3vrRhwPvPaPST8gu8JvPRqtLmEnKMzphoaJAJLja2uvJZ7e3eai/K1riQziJixLoyxOsgE+a6bio4ZKuxnZ9WD6n/pf1XobKsgHqJ9V5Vhdq05EHXWxjQjXzV877QqbKGWmC+sKfBb925wiBIMxHrCiM4mkspUbrtF5PtHbJxJzuynK5zWuHtloe6OLp3KHu79peJ7aaz+0AzZqWUNA6AOHTwUTAbQp0zFRpfJc6LtBzEuuRe08uiJTiKOOTnG4g1GNaTmy2YZAaJubjXTvT+yd361WzZd3ghoB73OaZ8EmFwlKoGmkIYIcGy61tDmJPPqptXaFRjQGugaW4TETry5qlLGDWu53ityMW24LHH7oc2fCCASsvRruY99N1iJM3F7CLq1xDQb87HXqeag4/DiZuAPe5+Hgqi/InGuCZsggARrCsKjrpnYexxDXHEUGtc2Yc4hwkaFseSuhsKkf/d0PUW+KmXJcJKsmaxzc0QCT3CbXuoGbUdNe+0rdUwzCNLqWIo1HcwC3NHcAZPgq3GbcNZ371lJ/Rz6QtoNWw7nzKmi+pWEZJ9QW+HdIlRqhF+5bB1HCuAzHCsPMZMQIP4mPIKrMdhqLY7N1F175RWmP/sEehWkUS9Wik2XRqVHBtJpcdbcu8nQea9F3f3UqU4qVHUybHJ7cRoHcvJZ3BbXbTGVjY66ST1KvNn7zEf0RKLM+pZZ7S3ce97qlMMGa+US0A2mB0JvHeucLRbRLQ89nUibS1400cNfir3Zm9DS29MG/f8AXRWT9qteLUxIvMaeqyccFLUZlt5Ntiu9pbUpANnK0iq18uPMlsOsAIkaa3W6oOhlObkhvKPdnS8aLA7Yr1qtXJUcGMBgQBcQSDPtEx3i6st3qhBLWVKrshHtVA4XBFm8hrYqm6M6s2gKJUPDVqh1bI6gR/VVe9e8ZwrWZAwueT7RPCBF8oufUaKk0yaMnvVgmux1QnNcs0j7jV6PhjDG/hb+QXm2IxLq7+1cG5iBMSAYAAgE2W92FWL8Owu1gj/CSB8AlfvFy4LHOm8TXDWOJIAA1NhJsPjCoNtb2spONNkOcLOPJp6d5VW3esPhrpdmMaCOsnkBZU8Eo2zakiQQfC49UFyodn4pjhw1MvdMD0mFQbxb8up1DTo1KZDTBMXmDa/OegUb0lkHFm8NbwQvFsRt+uXE9qbmfd1OqFn1vQRjG4Jr2N/dtzZpdx5RltBaBabOsPRXFHEU2h2UsqOA1I0A9mB5HyPcqCphmU2Euq5nXHBrIvYzYTHLn3KHT2+8HQNBABDZEwCMxMzN1OxzWANOcbWaxz6fD2rW5rACNS6+k5ZkRzKgbQxWcDMTwzIJgEg9ZE+qr6WIzkFzpbEEcRzGNSCb259ykuwlI6U7aggnmO493RG3byFEChtMgwCQJt000XFXaT2v4riQYn5jkrcYRp92Y94Wy26pqju6SXVC4WOZsjODF+IREaX+HTWLi3wDwc7Hois5zmte1zZPCZJJMgHMY5Hpr6t0NpOBOYnIZbBvlN4M6EjrzgqywWPqOqMmowADhaDla7l5colG16cZw/K1r7jLkJmbGB70A9FMl5RFlzu5ipbHCJAMzcxawUt7hmaHAmSY5XAsPAyqLdnDspEvyueJIac2S0Xmzle1NtMN20KYj7xc8z1mWx6IiqOiHw0NO2VUqVMrBAtLiRlHmfyCtjuU403g1mZjBFjlBEzJOtlHo7cJNmUx4Nd83JrbO9b6bC0Bhklt2/qVe7sgpnT8BUw1IBzWuAtnaZaZk3MS3wOqZobQY4xpCrH71VixzQYY67mtAyRERlPLQfUqx3f2a1+EquMF0gNM3DhJ8RIWVyZLlR3XHC4ixPPzVbUqOgwQbdOsKPhDUrF7QXA02lxF/ZEc7n9ZXLqjjDWuaS6zeRPQRrOkyqU5LlCcrNzutXpHDtFZtLMwWLg3jbN2yfeB07rKq31q0nPYKPZNa1plwysBJOk84j4rL7TxT6bS3OS7KDMERJI58/BU/wDaWYEPbMQQQBaNZJ8tU053aE3Zp2bKAGZ9am0HnxO+IEfFTqWxgwkOxDRMPaQC6WOFjY20I8lm8LjiWtDgHMLjAgFsCARl015rWbx49xFFuYERAIDQWtBGVoIGhkmO7xTepqVbJwP4YMbriT/gd+qtKW1aLBJxBt0afT2llNtZyxrmBxjoDFiBcKmw7nvmmWv4tNBNxGtvim3KWUNGi25va2qIaHSwmHTcg6aeXNUWy95ajHl+Yl2s8xAifGyaGyXvbmBgxpBM3OhHSLx1Hiq92AqNBcIdB4iJzdbgifo9E9trIz0QfarVFMtb7RFiSVnto73Vq7aYkwy066GZJP1p0Czb8WOzzanQH68FXDGOA1N/TyUqDYGvq7wvE5CZt3kDpCvtkfaRiGU3UQPdIa4i4cZmDz1nnyXnuGxgaG6/X9VOqy6HNGZwIIHKDygqHGn9wZa1qr815MnXqV3UxRYbEgAc4nv8RM3SU8VlZJABIB05m3kVXbRxBYXEePS/Mkde9XHXk8UQXWB3ge5rix3sRMkSfBV+OxrmuLnZfvE2m7ss+NwnxVI/eAe0A8jXVoBkdLD1VZtrEOfSOVs5nAutcQZB9bLmUnOeeB2B2n+P1KFnnYcjUXQuvoxHQYDAurGGzGrj0VltDYjGAGdBf+K/wspLNrCiC1tMZOrfST0U44ptRkPDTMGAZMcr2vdZSnK77G60l5M/VuRM8Ng3WZuAB0V7g9mEAh4JqHSk0XEWAd0UrZ27vE1zA5zntluYgimA4gvdMDw75W22VsdlFk6kzxGc9QnoPd6eS1w0YSw6KbZ+7VQgdpHKQO8Czo528NVB3rw/ZlrafEdCGTm5agCCLW8Vr8btNlFueq4tEQGgExN7kc/1Xl28+1G1K2aiag58WZ1590agHp3JpW8EXZJbjaLnu7RoMciXlxHXK6L6eQVhV2dSrSGamJB1FwZi5JgRroqCns+rULTVDnCLHLmMTIueITJ5e7yWy3Ox1Gk7K/jeYDAGuYRGhOaPDy7kmgLHY26Rp0Yq2NzBEnL39/com0dkNdmGnMO5X6rTYraIcCcwAvefdFtQsJtXeKo/NTZZh6wTIm8i8QCYExBuo1JqCxyVuaJwqsYMgl7w88m2y6mZkCfykqDjsGyrcy1wdmyi7cpGuYz6QdFRV9qZReNDlLPxtbfrYOEHmnP7RLiCHODpDqYkkFo+8GxMBxJNj46ricdRvdY9zaJj9jyeGpBM38NRbvWp3aw8YcslshxkdRHDoddY8FkMNtKSQ4EH2oGnCTYGCDMt1E2Vzgdo9mRBc03GUiJhwtB1OkHv7iVMdeenKp5RFmh2dTBx9WRZ1IM7wLAkHmFR7HwX79xJAawuiBB7jby9eWqudi4ntMUX8sg1udWz+sfopFOiCx8c3Xi13TBt0Xo4mk0NMqtp7ANZo4QSw5HxY5LEEEajuPUd652fuY2iM4JgD2yCRzkGDp7IIEWHetJsZ0OP8TBInpInrNviinV1p8Jsb85Ekdx0+CaVMZTY/ZDo7RhpgEAOtGpsQI4Tf+YUmhsljmsDpFQsaDBFy3MABbTyIupWErNcDnBIdLHtnUE2+PySY2KZaB7rTbSQHOBF5mInzPRNoR1U2Pw5QRcQQLAi0iNJ066pgbJbJDteRbEt6X56mxnmp/7bwB08gDfTXK6B3ymXY0VRxe0NdJnkY6cj0kIRWCLV2KAYDjeIcAIMZZ0uDb+qZr7FzcgYtaDOup1nvjr3KbR2hllrgdLcouLgfJc1H3t7TYnW4+fh3dQmnYngwe9G63ZtL6YsJzNbcDUl4jl1gQJ5LFuBPX5r2Xam1adGn2xLSCeJg0JdzEjQ8/NebdhSrvOVvZuMlmXiBMGG69RqOqT1FDkaK/aGAqUH5KjS1wDTB6OaHA94gqZgC8iG+mmnIE/qud5HO/aHZrENp6W/u2k695Kdw7QKQIeQZBmDYieGOmt/BE3gZfUi3KAQJNjcxaLgTI8imMW5rWyWB/QEE9beg+Ci4BriJJsZ4pygR1/oo2O2vBDWgPEQWm8+QPXmVzR03uJB7Xvpl1P3pIbN4GsaEx0+JUfZuNuOXdNvRcUcc1hzskEe47QGIkOm/onMZXZwhjQ11s0CAba9/wDJauPagZfMDSJgfH5FCqKeMgDRC5dkg3sp6Vd0EXII66RcK02FgzVqgXjU/IeMwtK7dilldDQHZTAEyTGkZlotibsspgkETmkEEzEATqepjvPcuzfA2aY9hopsgzlBAAn23cmN6NB+IJuucdtYM4rFxsAOR0MDooGLxv7zoGlzGdGgHK+pHoxvqq6pVDXdq4zr2beQDbk+A08SEzBvIbw4QVAA6sWVOYJltx0NplYbF4cUqmXO57WkZiwcPflcOUc+5WW08bTLiXF4fyc29/4hM+ii7MazMS7ElsNOWMxdMxGUX0urjaEjmpXqZnMpAsbJdlBLzMaEi2oVng6Fepl7Z7WgGcxdFQREkNBv4d/JQsa59LITULzUa5zbxGgGaHBwsSb/AKwtSk14BJqNcDJktqCLGxBHMyUPgb9TW7YxNIU2UWOtmguIJMhpIJ11J5SRryWL2liqbHNDTnBu6JAE5TlDjJcNeh/Jd4jbLw14Y6ztRcQ1sBrg7rL3Dqqd3EZm1zrEuPKdT/XxXNCDct0hEivjnEueS0F5ymDl8SABFwT6kp/B4lucBoDpc8g3a+XAkTB11EaXUOvQgk20ggQOUyALm0Ge8p/ZD2nM0h5FnW0EEQXCNIJvaLLSSW3BRa0HOpzThwhw55Zi1x93oR3zF1YkiwIBmYdqAQYbBa6x4gY5WvYJkt7SjTdnZLHnhdBHEZzQPakTp0MKvq4n97AL3EvJdbM0ySJnV+gIdEricd/z7kmu2HtjLWY5wNxfi0MiWzzs2R87LdYSi0MDePiPOBJtovN8PVhrajOIuIJiwzWMXEQYiOoHeVuth7RNahxkTTOWeszzgkWifBP2WdXAIk+jRaALHMXuAm5y+I0P6lV1eqxtY+050g8oEQYVtWjKbgXn/FPcT/RVOPwc12kWDjc6ET0+Fyu15KZLFCmwuHjbn1uRPSfNI6iHQ7KJh0OJNuIgiNDM+sKPjaeWqCXQCLkzAHs8ufXxSViHUgxplzQHgwQ1zC5zZBOhkc+qVeoXQ2XSMpgnia4eJ/kOXNVrnGk8SZGh5ZhofVpCl16r8rLDNId4ZeFwJ8wU7XaHh2YTlAgjmDmcOfKSPMIjIKOqIBDmOIOW0jUjk63LlPh3KLRrh7S1oDKlOwE+00TIk8xqD8klSu7K17BBpnKZ1LdW6cpt5qBtbtadVtWk0xwvA1GV2rT+Ey09xCUleUwdozm/GK4abQYBl0ctIkDkDOiyuGqQ4ai4j7wOsg96uN8nRiXC5aOJoPuh3Hlv0JWfIgjXrPcr5QI3uPdTxJaXtbx057TLL4aBpBiQQbWlV3ZhvC1ocPaBcTJF4JAMC3Q/zud1S3E4JzLF9FwqB0ceX3myPWO7kmX4CmWk5qkA6QZidWif4vCwt05oRUVTLVlXXxvDlANMmPwO6yCeU6KkOy8xN6bdYlwuR0tbzVzvFhG03AiHgt1eCYOngT3xqss9ubm1ov1PeunTiksEvLJ7cJ2HFUa1wPskOBE3sRflytMKywjnOBc9jCHNgZWS6OVm+zHgqs4RxAaXNcG6CbCe8xGis6NdtEgVXXdljJ7QHOXaekpyyIjMomPYqeh/RKrukGkA5v8A9Xi3KxBKRZ0Vt9TQYjaVenWI7NrhLiJc6CMxAtmvYg+abr7zYhwa04cSTFnPsYMazGhVZi62I4ZbUfBlsRwnr7Wvek/tDEc2VnRBu3MCbxo/lb0WEdWKXJW9Gkr7CbUE5y2Q0xlJyiAct3DSXD/mPQLnG7ph8/6w1oDQGjI4wLGDB5nn4qmp7w4lojsoBgQaTuZ1JD7D015JWb41z/czqT+5qX1NodpYD0VrVXkhpNibQ3NY4NGYlw1c1usweZGgvp7yzm1Nza1J/sl7YmWgui0wdIPwWobvzVBE0bukiWVBf8Nxy9E7T+0JwJzU235ZKg8jIve/or69fjJMLQ2RWbWpsyDO+7Q6C1wI5mY/mrqluRiA8RTzsABMOFPiiXCTzBkKzrb8MOJp1i1v7pjmBgDo4iCTp/Crdn2mMmezYfJwty1byH6pvW/KYyPQ3GpYlgfWYaAYCAGlodDSdWwe+9yUxt37MabG1H0uGmxgJLnyWwS57wB7XC3Ll/jmbK4f9pNIt9mm3lOa8XOliqfePflmIw7qTGtl7hLgZMSCfWI81MZxeF9wSMrX3TxDsN+0CnNPNZxcMxacrA2DxFoIAB+GpUNuGrU2Ne0ZQ3MeQsHXm/EDBBleh4bfbDMotp5AQ1oZIMTlAl1hOonzVLtbeelUoVGNyFzmltpBueUm/nKOonhfcqNdzKnHSw5mEcRLCBadLHrZOkVaga1jHy4gNGV0va0HKQ7m0RYco9NFsLadNuHZTeKZDSS7MQDBLjzeL36dOa0LN9MKxrWAANaIHG0iOQvfRTugn+xSVPBV7F3ZrupNpupQOyNVpLuF0AS0iJa+HNsea3Wwd361JhbUyOJymziY4YynNpBn1WeP2g4cD/ZQTP8AeM+93H6lO/8AiHhovT11IezXp7U8u9SlpqW4mjYu2e6whun3gPr+a5qbMJIENs2Z5ax7QHcFlMPv5QqHK2nJ19tvK8C/1KbrfaBTa6MkDpmbF/O0QfNa9SAUXe81EMoPcYJp5ZDbuAcWgQPJUz9rtospk03EOoFvC0aB2YZuIXF1Fx2/TKjXBsNcQcpzCxkHk6Ey3fKnlptZUaXAEODtC7XMMrh8UurEaS7nZ3gbp2L4v7ozcQkCM/MNWgoYF83bTFo1d5aHkYWYbvOQ4PJlpAsHNyggdC4nnPl6yv8AToOEvIbqTBpkdeR8Fn1YjlXYuaWGex0dmyHWdxOt1MEXhc16tbKAaIOUGOIGbk5fMEjxyrPUt8aZceI9Bexjnqu8bvtTLXw8Ew4AgiSYAt5x6J9SDw19RZ8nnG2MUX13uIu5xtqBfRQjB6zBt0PT66JK75MozDmfT1jwXTVAjXfZ3tMUsU24GbhjrPjH6L0WvsxoeXU3tyk5g0k2m8DznyAXjmw8Qe1pmdHNjuMi2tl6AN7pLgGzBvGfQawQBJ/XvXHqvbJopFzjdhtrA53N0gQCRHmFnMVuBhqYLnVXF0cIe09nPMy1t+4KbU3qeSMlM21GWpfukkXUattqpUIPYva3iMinNj1DiTMxbuUx1WirRSbG3INV729rlLappkBriIa0Em9uov3LQv8AssYQAa9Q5Z9wA35DigecqFhsfXYXupMqnNUL3EtDJcdSATpop9La+Me0kgNPRzw1x8mj5qn7Rn9Dx4FG61JnCHOIFp7IOk8zIcBqhRv2vFC3Zz3ioI8pSpfyfy0Oy0GH7/h/Jcie9SJ+rJHPH1K8yyNiEp0ydPr4JylRIuSD3W/Rc25g+hSBo6n0SHSRILBzA+vErntOQj/C2UxI+8nGMH3vn+am2B091tDPgxcVKT3aOY3xZPzSmo3uJ/5V0a3dKLkBD/YK0+1SI/AQfQFMv3da5zXPIJabAABs6zEa+PRWJr9yQ4kd4TWpKw2xODRmxv5n8lX7awLewq8LQcjj3yASrPtupKhbYxAFCr+Bw9RCqD95D2xIG7NBrsOLCZcDYXGvpdWD9jUnC9Onz91p+Sg7ruDaMfxH8grk1u7zWms2tR15E0rII3eoH+6pj/kb+i4qbtYc60mf4B8lZOqLh1T6+is1OXlipFV/ohhr/u2+ReCPASlZuhhx7jT3mXH/AKirNtaeiA89Pkq6mp5Y1RBZu9QH92wAiNBcJ1mwqAEdmwj8LeevJSjUHSD3LkVhzMKXKT7sMDDtjUf92zu4Qe78rLpux6QEZGW/gH6J2W6z6SkqOMW9ZS3PyGBP7KY0WaxvkBPigbNbEEM5+6P0UZ+GqOn968eAZ+ib/supzxFWPEK16y+pVrwY7E7pOq1KvYFp7Nxa5hPHMwDa0HXX8lQ4nZlRlU0nCHiBGmo6m0d69H/0WaHmp21YPIgvD8pI6EgSRYencj/RimXZzUql8AZjUJMagTGi74+1pd7/AMFtRSbv7iVA9tSq5gaIdlHETzgxb0K27aWunkFHZSyiC4u7yb/JOAjkuHV1JajtsKSHgGjmPQLkxqCuXg9y4D4WNWN/Id7QfULh9XxXP7QO4fXgg1R1Hl/VPaS36h2nf8UJo0m93qhKickvKIbb6umnfXwQhaSLYoPD6oabFCFPcpHDnJ5wQhN8iY095gXOqHG3ohCb4K7CT8l2BokQoXJmuTtzBGg1Kr9vMH7NUsPYKEKofGvmWyNuw2aR8fkFbtFkiFp7R/awGqp0Tg+aELNkdzprbpGoQoKCPr1XJaI0QhCBHLv0QzkhCoT5HKmi55enyQhLsATf1SsF/rqhCSEhzKLW6JublKhIpgdT4/JNkpUIQjmp7y4rjT66oQtUOR2UIQgR/9k="/>
          <p:cNvSpPr>
            <a:spLocks noChangeAspect="1" noChangeArrowheads="1"/>
          </p:cNvSpPr>
          <p:nvPr/>
        </p:nvSpPr>
        <p:spPr bwMode="auto">
          <a:xfrm>
            <a:off x="8827517" y="34913"/>
            <a:ext cx="304800" cy="304801"/>
          </a:xfrm>
          <a:prstGeom prst="rect">
            <a:avLst/>
          </a:prstGeom>
          <a:noFill/>
        </p:spPr>
        <p:txBody>
          <a:bodyPr vert="horz" wrap="square" lIns="91440" tIns="45720" rIns="91440" bIns="45720" numCol="1" anchor="t" anchorCtr="0" compatLnSpc="1">
            <a:prstTxWarp prst="textNoShape">
              <a:avLst/>
            </a:prstTxWarp>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pic>
        <p:nvPicPr>
          <p:cNvPr id="4" name="Picture 6" descr="http://www.thaqafatal3alam.com/images/post_280/3.jpg"/>
          <p:cNvPicPr>
            <a:picLocks noChangeAspect="1" noChangeArrowheads="1"/>
          </p:cNvPicPr>
          <p:nvPr/>
        </p:nvPicPr>
        <p:blipFill>
          <a:blip r:embed="rId2" cstate="print"/>
          <a:srcRect/>
          <a:stretch>
            <a:fillRect/>
          </a:stretch>
        </p:blipFill>
        <p:spPr bwMode="auto">
          <a:xfrm>
            <a:off x="189899" y="4037003"/>
            <a:ext cx="3500462" cy="2786083"/>
          </a:xfrm>
          <a:prstGeom prst="rect">
            <a:avLst/>
          </a:prstGeom>
          <a:ln w="88900" cap="sq" cmpd="thickThin">
            <a:solidFill>
              <a:schemeClr val="accent1"/>
            </a:solidFill>
            <a:prstDash val="solid"/>
            <a:miter lim="800000"/>
          </a:ln>
          <a:effectLst>
            <a:innerShdw blurRad="76200">
              <a:srgbClr val="000000"/>
            </a:innerShdw>
          </a:effectLst>
        </p:spPr>
      </p:pic>
    </p:spTree>
    <p:extLst>
      <p:ext uri="{BB962C8B-B14F-4D97-AF65-F5344CB8AC3E}">
        <p14:creationId xmlns:p14="http://schemas.microsoft.com/office/powerpoint/2010/main" val="299808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83162" y="128451"/>
            <a:ext cx="2501006" cy="923330"/>
          </a:xfrm>
          <a:prstGeom prst="rect">
            <a:avLst/>
          </a:prstGeom>
          <a:noFill/>
        </p:spPr>
        <p:txBody>
          <a:bodyPr wrap="none">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IQ" sz="5400" b="1" dirty="0" smtClean="0">
                <a:ln w="10541" cmpd="sng">
                  <a:solidFill>
                    <a:srgbClr val="7D7D7D">
                      <a:tint val="100000"/>
                      <a:shade val="100000"/>
                      <a:satMod val="110000"/>
                    </a:srgbClr>
                  </a:solidFill>
                  <a:prstDash val="solid"/>
                </a:ln>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ج- الخرائط</a:t>
            </a:r>
            <a:endParaRPr lang="ar-SA" sz="5400" b="1" dirty="0">
              <a:ln w="10541" cmpd="sng">
                <a:solidFill>
                  <a:srgbClr val="7D7D7D">
                    <a:tint val="100000"/>
                    <a:shade val="100000"/>
                    <a:satMod val="110000"/>
                  </a:srgbClr>
                </a:solidFill>
                <a:prstDash val="solid"/>
              </a:ln>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مستطيل 2"/>
          <p:cNvSpPr/>
          <p:nvPr/>
        </p:nvSpPr>
        <p:spPr>
          <a:xfrm>
            <a:off x="323528" y="992547"/>
            <a:ext cx="8496944" cy="397031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800" b="1" dirty="0">
                <a:solidFill>
                  <a:schemeClr val="tx2">
                    <a:lumMod val="50000"/>
                  </a:schemeClr>
                </a:solidFill>
              </a:rPr>
              <a:t>هو عبارة عن كتاب يحوي مجموعة خرائط جغرافية عن الأرض مرتبطة بموضوع محدد .</a:t>
            </a:r>
          </a:p>
          <a:p>
            <a:pPr>
              <a:defRPr/>
            </a:pPr>
            <a:r>
              <a:rPr lang="ar-SA" sz="2800" b="1" dirty="0">
                <a:solidFill>
                  <a:schemeClr val="tx2">
                    <a:lumMod val="50000"/>
                  </a:schemeClr>
                </a:solidFill>
              </a:rPr>
              <a:t> فقد تكون خرائط عامة مثل أطلس العالم أو خرائط عن قارة بذاتها أو إقليم بذاته، مثل أطلس أفريقيا وأطلس العالم العربي أو ربما يكون الأطلس يحوي خرائط خاصة بدولة ما أو تقسيم إداري أصغر كالمحافظات والولايات .</a:t>
            </a:r>
          </a:p>
          <a:p>
            <a:pPr>
              <a:defRPr/>
            </a:pPr>
            <a:r>
              <a:rPr lang="ar-SA" sz="2800" b="1" dirty="0">
                <a:solidFill>
                  <a:schemeClr val="tx2">
                    <a:lumMod val="50000"/>
                  </a:schemeClr>
                </a:solidFill>
              </a:rPr>
              <a:t>ومع تقدم التكنولوجيا، أصبح الأطلس منتشراً على أقراص مدمجة، في محاولة لإحلال الأطلس الإليكتروني على الحاسب بدلاً من الأطالس القديمة.</a:t>
            </a:r>
          </a:p>
        </p:txBody>
      </p:sp>
      <p:pic>
        <p:nvPicPr>
          <p:cNvPr id="4" name="صورة 3"/>
          <p:cNvPicPr>
            <a:picLocks noChangeAspect="1"/>
          </p:cNvPicPr>
          <p:nvPr/>
        </p:nvPicPr>
        <p:blipFill>
          <a:blip r:embed="rId2" cstate="print"/>
          <a:srcRect/>
          <a:stretch>
            <a:fillRect/>
          </a:stretch>
        </p:blipFill>
        <p:spPr bwMode="auto">
          <a:xfrm>
            <a:off x="538857" y="4592774"/>
            <a:ext cx="5545138" cy="2136775"/>
          </a:xfrm>
          <a:prstGeom prst="rect">
            <a:avLst/>
          </a:prstGeom>
          <a:noFill/>
          <a:ln w="9525">
            <a:noFill/>
            <a:miter lim="800000"/>
            <a:headEnd/>
            <a:tailEnd/>
          </a:ln>
        </p:spPr>
      </p:pic>
    </p:spTree>
    <p:extLst>
      <p:ext uri="{BB962C8B-B14F-4D97-AF65-F5344CB8AC3E}">
        <p14:creationId xmlns:p14="http://schemas.microsoft.com/office/powerpoint/2010/main" val="308466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IQ" dirty="0" smtClean="0"/>
              <a:t>انواع الخرائط</a:t>
            </a:r>
            <a:endParaRPr lang="ar-IQ" dirty="0"/>
          </a:p>
        </p:txBody>
      </p:sp>
      <p:sp>
        <p:nvSpPr>
          <p:cNvPr id="4" name="عنصر نائب للمحتوى 3"/>
          <p:cNvSpPr>
            <a:spLocks noGrp="1"/>
          </p:cNvSpPr>
          <p:nvPr>
            <p:ph sz="half" idx="1"/>
          </p:nvPr>
        </p:nvSpPr>
        <p:spPr/>
        <p:txBody>
          <a:bodyPr/>
          <a:lstStyle/>
          <a:p>
            <a:r>
              <a:rPr lang="ar-IQ" dirty="0" smtClean="0"/>
              <a:t>3- الخرائط السياسية</a:t>
            </a:r>
          </a:p>
          <a:p>
            <a:r>
              <a:rPr lang="ar-IQ" dirty="0" smtClean="0"/>
              <a:t>4- الخرائط الاجتماعية</a:t>
            </a:r>
            <a:endParaRPr lang="ar-IQ" dirty="0"/>
          </a:p>
        </p:txBody>
      </p:sp>
      <p:sp>
        <p:nvSpPr>
          <p:cNvPr id="5" name="عنصر نائب للمحتوى 4"/>
          <p:cNvSpPr>
            <a:spLocks noGrp="1"/>
          </p:cNvSpPr>
          <p:nvPr>
            <p:ph sz="half" idx="2"/>
          </p:nvPr>
        </p:nvSpPr>
        <p:spPr/>
        <p:txBody>
          <a:bodyPr/>
          <a:lstStyle/>
          <a:p>
            <a:r>
              <a:rPr lang="ar-IQ" dirty="0" smtClean="0"/>
              <a:t>1- الخرائط التاريخية</a:t>
            </a:r>
          </a:p>
          <a:p>
            <a:r>
              <a:rPr lang="ar-IQ" dirty="0" smtClean="0"/>
              <a:t>2- الخرائط </a:t>
            </a:r>
            <a:r>
              <a:rPr lang="ar-IQ" dirty="0" err="1" smtClean="0"/>
              <a:t>الجخرافية</a:t>
            </a:r>
            <a:endParaRPr lang="ar-IQ" dirty="0"/>
          </a:p>
        </p:txBody>
      </p:sp>
    </p:spTree>
    <p:extLst>
      <p:ext uri="{BB962C8B-B14F-4D97-AF65-F5344CB8AC3E}">
        <p14:creationId xmlns:p14="http://schemas.microsoft.com/office/powerpoint/2010/main" val="14545637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عرض على الشاشة (3:4)‏</PresentationFormat>
  <Paragraphs>34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الخامسة انواع الوسائل التعليمية والتقنيات التربوية</vt:lpstr>
      <vt:lpstr>عرض تقديمي في PowerPoint</vt:lpstr>
      <vt:lpstr>أولاً: الوسائل السمعية</vt:lpstr>
      <vt:lpstr>ثانياً : الوسائل البصرية</vt:lpstr>
      <vt:lpstr>عرض تقديمي في PowerPoint</vt:lpstr>
      <vt:lpstr>عرض تقديمي في PowerPoint</vt:lpstr>
      <vt:lpstr>عرض تقديمي في PowerPoint</vt:lpstr>
      <vt:lpstr>عرض تقديمي في PowerPoint</vt:lpstr>
      <vt:lpstr>انواع الخرائط</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انواع الوسائل التعليمية والتقنيات التربوية</dc:title>
  <dc:creator>DR.Ahmed Saker 2o1O</dc:creator>
  <cp:lastModifiedBy>DR.Ahmed Saker 2o1O</cp:lastModifiedBy>
  <cp:revision>1</cp:revision>
  <dcterms:created xsi:type="dcterms:W3CDTF">2019-11-17T07:45:08Z</dcterms:created>
  <dcterms:modified xsi:type="dcterms:W3CDTF">2019-11-17T07:45:32Z</dcterms:modified>
</cp:coreProperties>
</file>