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AE"/>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AE"/>
          </a:p>
        </p:txBody>
      </p:sp>
      <p:sp>
        <p:nvSpPr>
          <p:cNvPr id="4" name="عنصر نائب للتاريخ 3"/>
          <p:cNvSpPr>
            <a:spLocks noGrp="1"/>
          </p:cNvSpPr>
          <p:nvPr>
            <p:ph type="dt" sz="half" idx="10"/>
          </p:nvPr>
        </p:nvSpPr>
        <p:spPr/>
        <p:txBody>
          <a:bodyPr/>
          <a:lstStyle/>
          <a:p>
            <a:fld id="{C26ED170-49E9-475F-AB28-CC7A13ECD928}"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1938348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C26ED170-49E9-475F-AB28-CC7A13ECD928}"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220314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AE"/>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C26ED170-49E9-475F-AB28-CC7A13ECD928}"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2842149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10"/>
          </p:nvPr>
        </p:nvSpPr>
        <p:spPr/>
        <p:txBody>
          <a:bodyPr/>
          <a:lstStyle/>
          <a:p>
            <a:fld id="{C26ED170-49E9-475F-AB28-CC7A13ECD928}"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2145956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26ED170-49E9-475F-AB28-CC7A13ECD928}" type="datetimeFigureOut">
              <a:rPr lang="ar-AE" smtClean="0"/>
              <a:t>20/03/1441</a:t>
            </a:fld>
            <a:endParaRPr lang="ar-AE"/>
          </a:p>
        </p:txBody>
      </p:sp>
      <p:sp>
        <p:nvSpPr>
          <p:cNvPr id="5" name="عنصر نائب للتذييل 4"/>
          <p:cNvSpPr>
            <a:spLocks noGrp="1"/>
          </p:cNvSpPr>
          <p:nvPr>
            <p:ph type="ftr" sz="quarter" idx="11"/>
          </p:nvPr>
        </p:nvSpPr>
        <p:spPr/>
        <p:txBody>
          <a:bodyPr/>
          <a:lstStyle/>
          <a:p>
            <a:endParaRPr lang="ar-AE"/>
          </a:p>
        </p:txBody>
      </p:sp>
      <p:sp>
        <p:nvSpPr>
          <p:cNvPr id="6" name="عنصر نائب لرقم الشريحة 5"/>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77269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5" name="عنصر نائب للتاريخ 4"/>
          <p:cNvSpPr>
            <a:spLocks noGrp="1"/>
          </p:cNvSpPr>
          <p:nvPr>
            <p:ph type="dt" sz="half" idx="10"/>
          </p:nvPr>
        </p:nvSpPr>
        <p:spPr/>
        <p:txBody>
          <a:bodyPr/>
          <a:lstStyle/>
          <a:p>
            <a:fld id="{C26ED170-49E9-475F-AB28-CC7A13ECD928}" type="datetimeFigureOut">
              <a:rPr lang="ar-AE" smtClean="0"/>
              <a:t>20/03/1441</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22093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7" name="عنصر نائب للتاريخ 6"/>
          <p:cNvSpPr>
            <a:spLocks noGrp="1"/>
          </p:cNvSpPr>
          <p:nvPr>
            <p:ph type="dt" sz="half" idx="10"/>
          </p:nvPr>
        </p:nvSpPr>
        <p:spPr/>
        <p:txBody>
          <a:bodyPr/>
          <a:lstStyle/>
          <a:p>
            <a:fld id="{C26ED170-49E9-475F-AB28-CC7A13ECD928}" type="datetimeFigureOut">
              <a:rPr lang="ar-AE" smtClean="0"/>
              <a:t>20/03/1441</a:t>
            </a:fld>
            <a:endParaRPr lang="ar-AE"/>
          </a:p>
        </p:txBody>
      </p:sp>
      <p:sp>
        <p:nvSpPr>
          <p:cNvPr id="8" name="عنصر نائب للتذييل 7"/>
          <p:cNvSpPr>
            <a:spLocks noGrp="1"/>
          </p:cNvSpPr>
          <p:nvPr>
            <p:ph type="ftr" sz="quarter" idx="11"/>
          </p:nvPr>
        </p:nvSpPr>
        <p:spPr/>
        <p:txBody>
          <a:bodyPr/>
          <a:lstStyle/>
          <a:p>
            <a:endParaRPr lang="ar-AE"/>
          </a:p>
        </p:txBody>
      </p:sp>
      <p:sp>
        <p:nvSpPr>
          <p:cNvPr id="9" name="عنصر نائب لرقم الشريحة 8"/>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244683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AE"/>
          </a:p>
        </p:txBody>
      </p:sp>
      <p:sp>
        <p:nvSpPr>
          <p:cNvPr id="3" name="عنصر نائب للتاريخ 2"/>
          <p:cNvSpPr>
            <a:spLocks noGrp="1"/>
          </p:cNvSpPr>
          <p:nvPr>
            <p:ph type="dt" sz="half" idx="10"/>
          </p:nvPr>
        </p:nvSpPr>
        <p:spPr/>
        <p:txBody>
          <a:bodyPr/>
          <a:lstStyle/>
          <a:p>
            <a:fld id="{C26ED170-49E9-475F-AB28-CC7A13ECD928}" type="datetimeFigureOut">
              <a:rPr lang="ar-AE" smtClean="0"/>
              <a:t>20/03/1441</a:t>
            </a:fld>
            <a:endParaRPr lang="ar-AE"/>
          </a:p>
        </p:txBody>
      </p:sp>
      <p:sp>
        <p:nvSpPr>
          <p:cNvPr id="4" name="عنصر نائب للتذييل 3"/>
          <p:cNvSpPr>
            <a:spLocks noGrp="1"/>
          </p:cNvSpPr>
          <p:nvPr>
            <p:ph type="ftr" sz="quarter" idx="11"/>
          </p:nvPr>
        </p:nvSpPr>
        <p:spPr/>
        <p:txBody>
          <a:bodyPr/>
          <a:lstStyle/>
          <a:p>
            <a:endParaRPr lang="ar-AE"/>
          </a:p>
        </p:txBody>
      </p:sp>
      <p:sp>
        <p:nvSpPr>
          <p:cNvPr id="5" name="عنصر نائب لرقم الشريحة 4"/>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156328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26ED170-49E9-475F-AB28-CC7A13ECD928}" type="datetimeFigureOut">
              <a:rPr lang="ar-AE" smtClean="0"/>
              <a:t>20/03/1441</a:t>
            </a:fld>
            <a:endParaRPr lang="ar-AE"/>
          </a:p>
        </p:txBody>
      </p:sp>
      <p:sp>
        <p:nvSpPr>
          <p:cNvPr id="3" name="عنصر نائب للتذييل 2"/>
          <p:cNvSpPr>
            <a:spLocks noGrp="1"/>
          </p:cNvSpPr>
          <p:nvPr>
            <p:ph type="ftr" sz="quarter" idx="11"/>
          </p:nvPr>
        </p:nvSpPr>
        <p:spPr/>
        <p:txBody>
          <a:bodyPr/>
          <a:lstStyle/>
          <a:p>
            <a:endParaRPr lang="ar-AE"/>
          </a:p>
        </p:txBody>
      </p:sp>
      <p:sp>
        <p:nvSpPr>
          <p:cNvPr id="4" name="عنصر نائب لرقم الشريحة 3"/>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288010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AE"/>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26ED170-49E9-475F-AB28-CC7A13ECD928}" type="datetimeFigureOut">
              <a:rPr lang="ar-AE" smtClean="0"/>
              <a:t>20/03/1441</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3869865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AE"/>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26ED170-49E9-475F-AB28-CC7A13ECD928}" type="datetimeFigureOut">
              <a:rPr lang="ar-AE" smtClean="0"/>
              <a:t>20/03/1441</a:t>
            </a:fld>
            <a:endParaRPr lang="ar-AE"/>
          </a:p>
        </p:txBody>
      </p:sp>
      <p:sp>
        <p:nvSpPr>
          <p:cNvPr id="6" name="عنصر نائب للتذييل 5"/>
          <p:cNvSpPr>
            <a:spLocks noGrp="1"/>
          </p:cNvSpPr>
          <p:nvPr>
            <p:ph type="ftr" sz="quarter" idx="11"/>
          </p:nvPr>
        </p:nvSpPr>
        <p:spPr/>
        <p:txBody>
          <a:bodyPr/>
          <a:lstStyle/>
          <a:p>
            <a:endParaRPr lang="ar-AE"/>
          </a:p>
        </p:txBody>
      </p:sp>
      <p:sp>
        <p:nvSpPr>
          <p:cNvPr id="7" name="عنصر نائب لرقم الشريحة 6"/>
          <p:cNvSpPr>
            <a:spLocks noGrp="1"/>
          </p:cNvSpPr>
          <p:nvPr>
            <p:ph type="sldNum" sz="quarter" idx="12"/>
          </p:nvPr>
        </p:nvSpPr>
        <p:spPr/>
        <p:txBody>
          <a:bodyPr/>
          <a:lstStyle/>
          <a:p>
            <a:fld id="{90108F43-6844-478D-A2BF-6660690E2EBC}" type="slidenum">
              <a:rPr lang="ar-AE" smtClean="0"/>
              <a:t>‹#›</a:t>
            </a:fld>
            <a:endParaRPr lang="ar-AE"/>
          </a:p>
        </p:txBody>
      </p:sp>
    </p:spTree>
    <p:extLst>
      <p:ext uri="{BB962C8B-B14F-4D97-AF65-F5344CB8AC3E}">
        <p14:creationId xmlns:p14="http://schemas.microsoft.com/office/powerpoint/2010/main" val="21967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AE"/>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AE"/>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26ED170-49E9-475F-AB28-CC7A13ECD928}" type="datetimeFigureOut">
              <a:rPr lang="ar-AE" smtClean="0"/>
              <a:t>20/03/1441</a:t>
            </a:fld>
            <a:endParaRPr lang="ar-AE"/>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108F43-6844-478D-A2BF-6660690E2EBC}" type="slidenum">
              <a:rPr lang="ar-AE" smtClean="0"/>
              <a:t>‹#›</a:t>
            </a:fld>
            <a:endParaRPr lang="ar-AE"/>
          </a:p>
        </p:txBody>
      </p:sp>
    </p:spTree>
    <p:extLst>
      <p:ext uri="{BB962C8B-B14F-4D97-AF65-F5344CB8AC3E}">
        <p14:creationId xmlns:p14="http://schemas.microsoft.com/office/powerpoint/2010/main" val="371118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02634"/>
          </a:xfrm>
        </p:spPr>
        <p:txBody>
          <a:bodyPr>
            <a:normAutofit/>
          </a:bodyPr>
          <a:lstStyle/>
          <a:p>
            <a:r>
              <a:rPr lang="ar-IQ" dirty="0" smtClean="0"/>
              <a:t>المحاضرة السابعة</a:t>
            </a:r>
            <a:br>
              <a:rPr lang="ar-IQ" dirty="0" smtClean="0"/>
            </a:br>
            <a:r>
              <a:rPr lang="ar-IQ" dirty="0" smtClean="0"/>
              <a:t>رابعاً: الوسائل الملموسة</a:t>
            </a:r>
            <a:br>
              <a:rPr lang="ar-IQ" dirty="0" smtClean="0"/>
            </a:br>
            <a:endParaRPr lang="ar-IQ" dirty="0"/>
          </a:p>
        </p:txBody>
      </p:sp>
    </p:spTree>
    <p:extLst>
      <p:ext uri="{BB962C8B-B14F-4D97-AF65-F5344CB8AC3E}">
        <p14:creationId xmlns:p14="http://schemas.microsoft.com/office/powerpoint/2010/main" val="418302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IQ" dirty="0" smtClean="0"/>
              <a:t>الوسائل الملموسة</a:t>
            </a:r>
            <a:endParaRPr lang="ar-IQ" dirty="0"/>
          </a:p>
        </p:txBody>
      </p:sp>
      <p:sp>
        <p:nvSpPr>
          <p:cNvPr id="4" name="عنصر نائب للمحتوى 3"/>
          <p:cNvSpPr>
            <a:spLocks noGrp="1"/>
          </p:cNvSpPr>
          <p:nvPr>
            <p:ph sz="half" idx="1"/>
          </p:nvPr>
        </p:nvSpPr>
        <p:spPr/>
        <p:txBody>
          <a:bodyPr/>
          <a:lstStyle/>
          <a:p>
            <a:r>
              <a:rPr lang="ar-IQ" dirty="0" smtClean="0"/>
              <a:t>3- النماذج</a:t>
            </a:r>
          </a:p>
          <a:p>
            <a:r>
              <a:rPr lang="ar-IQ" dirty="0" smtClean="0"/>
              <a:t>4- الألعاب التعليمية</a:t>
            </a:r>
            <a:endParaRPr lang="ar-IQ" dirty="0"/>
          </a:p>
        </p:txBody>
      </p:sp>
      <p:sp>
        <p:nvSpPr>
          <p:cNvPr id="5" name="عنصر نائب للمحتوى 4"/>
          <p:cNvSpPr>
            <a:spLocks noGrp="1"/>
          </p:cNvSpPr>
          <p:nvPr>
            <p:ph sz="half" idx="2"/>
          </p:nvPr>
        </p:nvSpPr>
        <p:spPr/>
        <p:txBody>
          <a:bodyPr/>
          <a:lstStyle/>
          <a:p>
            <a:r>
              <a:rPr lang="ar-IQ" dirty="0" smtClean="0"/>
              <a:t>1- المجسمات</a:t>
            </a:r>
          </a:p>
          <a:p>
            <a:r>
              <a:rPr lang="ar-IQ" dirty="0" smtClean="0"/>
              <a:t>2- العينات</a:t>
            </a:r>
            <a:endParaRPr lang="ar-IQ" dirty="0"/>
          </a:p>
        </p:txBody>
      </p:sp>
    </p:spTree>
    <p:extLst>
      <p:ext uri="{BB962C8B-B14F-4D97-AF65-F5344CB8AC3E}">
        <p14:creationId xmlns:p14="http://schemas.microsoft.com/office/powerpoint/2010/main" val="353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nvSpPr>
        <p:spPr>
          <a:xfrm>
            <a:off x="1439862" y="40482"/>
            <a:ext cx="7345363" cy="650875"/>
          </a:xfrm>
          <a:prstGeom prst="rect">
            <a:avLst/>
          </a:prstGeom>
        </p:spPr>
        <p:txBody>
          <a:bodyPr vert="horz" anchor="b">
            <a:normAutofit/>
          </a:bodyPr>
          <a:lstStyle>
            <a:lvl1pPr algn="l" rtl="1" eaLnBrk="1" latinLnBrk="0" hangingPunct="1">
              <a:spcBef>
                <a:spcPct val="0"/>
              </a:spcBef>
              <a:buNone/>
              <a:defRPr kumimoji="0" sz="3000" b="1" kern="1200" cap="small" baseline="0">
                <a:solidFill>
                  <a:schemeClr val="tx2"/>
                </a:solidFill>
                <a:latin typeface="+mj-lt"/>
                <a:ea typeface="+mj-ea"/>
                <a:cs typeface="+mj-cs"/>
              </a:defRPr>
            </a:lvl1pPr>
          </a:lstStyle>
          <a:p>
            <a:pPr algn="ctr" eaLnBrk="1" fontAlgn="auto" hangingPunct="1">
              <a:spcAft>
                <a:spcPts val="0"/>
              </a:spcAft>
              <a:defRPr/>
            </a:pPr>
            <a:r>
              <a:rPr lang="ar-SA" dirty="0" smtClean="0">
                <a:solidFill>
                  <a:srgbClr val="FF0000"/>
                </a:solidFill>
                <a:effectLst>
                  <a:outerShdw blurRad="38100" dist="38100" dir="2700000" algn="tl">
                    <a:srgbClr val="000000">
                      <a:alpha val="43137"/>
                    </a:srgbClr>
                  </a:outerShdw>
                </a:effectLst>
                <a:cs typeface="Fanan" pitchFamily="2" charset="-78"/>
              </a:rPr>
              <a:t>المجسمات:</a:t>
            </a:r>
            <a:endParaRPr lang="ar-SA" dirty="0">
              <a:solidFill>
                <a:srgbClr val="FF0000"/>
              </a:solidFill>
              <a:effectLst>
                <a:outerShdw blurRad="38100" dist="38100" dir="2700000" algn="tl">
                  <a:srgbClr val="000000">
                    <a:alpha val="43137"/>
                  </a:srgbClr>
                </a:outerShdw>
              </a:effectLst>
              <a:cs typeface="Fanan" pitchFamily="2" charset="-78"/>
            </a:endParaRPr>
          </a:p>
        </p:txBody>
      </p:sp>
      <p:sp>
        <p:nvSpPr>
          <p:cNvPr id="3" name="مربع نص 4"/>
          <p:cNvSpPr txBox="1">
            <a:spLocks noChangeArrowheads="1"/>
          </p:cNvSpPr>
          <p:nvPr/>
        </p:nvSpPr>
        <p:spPr bwMode="auto">
          <a:xfrm>
            <a:off x="865187" y="713582"/>
            <a:ext cx="8135938" cy="1200150"/>
          </a:xfrm>
          <a:prstGeom prst="rect">
            <a:avLst/>
          </a:prstGeom>
          <a:noFill/>
          <a:ln>
            <a:noFill/>
          </a:ln>
          <a:extLst/>
        </p:spPr>
        <p:txBody>
          <a:bodyPr>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eaLnBrk="1" hangingPunct="1">
              <a:defRPr/>
            </a:pPr>
            <a:r>
              <a:rPr lang="ar-SA" b="1" dirty="0" smtClean="0">
                <a:solidFill>
                  <a:schemeClr val="accent2">
                    <a:lumMod val="50000"/>
                  </a:schemeClr>
                </a:solidFill>
                <a:latin typeface="Adobe نسخ Medium" pitchFamily="50" charset="-78"/>
                <a:cs typeface="Adobe نسخ Medium" pitchFamily="50" charset="-78"/>
              </a:rPr>
              <a:t> </a:t>
            </a:r>
            <a:r>
              <a:rPr lang="ar-SA" sz="2400" b="1" dirty="0" smtClean="0">
                <a:solidFill>
                  <a:schemeClr val="accent2">
                    <a:lumMod val="50000"/>
                  </a:schemeClr>
                </a:solidFill>
                <a:latin typeface="Adobe نسخ Medium" pitchFamily="50" charset="-78"/>
                <a:cs typeface="Adobe نسخ Medium" pitchFamily="50" charset="-78"/>
              </a:rPr>
              <a:t>هو تقليد مجسم للشيء المراد دراسته بأبعاده الثلاث ، كامل التفاصيل ومطابق للشيء الأصل أو مبسط باستبعاد بعض عناصره قد يكون مصغرا أو مكبرا أو بنفس الحجم الذي يمثله يمكن إنتاجه بخامات متعددة حسب الإمكانات المتاحة </a:t>
            </a:r>
          </a:p>
        </p:txBody>
      </p:sp>
      <p:sp>
        <p:nvSpPr>
          <p:cNvPr id="4" name="مربع نص 5"/>
          <p:cNvSpPr txBox="1">
            <a:spLocks noChangeArrowheads="1"/>
          </p:cNvSpPr>
          <p:nvPr/>
        </p:nvSpPr>
        <p:spPr bwMode="auto">
          <a:xfrm>
            <a:off x="4176712" y="4879182"/>
            <a:ext cx="4895850" cy="922337"/>
          </a:xfrm>
          <a:prstGeom prst="rect">
            <a:avLst/>
          </a:prstGeom>
          <a:noFill/>
          <a:ln>
            <a:noFill/>
          </a:ln>
          <a:extLst/>
        </p:spPr>
        <p:txBody>
          <a:bodyPr>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eaLnBrk="1" hangingPunct="1">
              <a:defRPr/>
            </a:pPr>
            <a:r>
              <a:rPr lang="ar-SA" dirty="0" smtClean="0">
                <a:solidFill>
                  <a:schemeClr val="accent2">
                    <a:lumMod val="50000"/>
                  </a:schemeClr>
                </a:solidFill>
              </a:rPr>
              <a:t/>
            </a:r>
            <a:br>
              <a:rPr lang="ar-SA" dirty="0" smtClean="0">
                <a:solidFill>
                  <a:schemeClr val="accent2">
                    <a:lumMod val="50000"/>
                  </a:schemeClr>
                </a:solidFill>
              </a:rPr>
            </a:br>
            <a:r>
              <a:rPr lang="ar-SA" b="1" dirty="0" smtClean="0">
                <a:solidFill>
                  <a:schemeClr val="accent2">
                    <a:lumMod val="50000"/>
                  </a:schemeClr>
                </a:solidFill>
              </a:rPr>
              <a:t>5) لخطورة الأشياء الحقيقية على المتعلمين مثل الحيوانات البراكين  – الزلازل.</a:t>
            </a:r>
            <a:endParaRPr lang="ar-SA" dirty="0" smtClean="0">
              <a:solidFill>
                <a:schemeClr val="accent2">
                  <a:lumMod val="50000"/>
                </a:schemeClr>
              </a:solidFill>
            </a:endParaRPr>
          </a:p>
        </p:txBody>
      </p:sp>
      <p:pic>
        <p:nvPicPr>
          <p:cNvPr id="5" name="صورة 4"/>
          <p:cNvPicPr>
            <a:picLocks noChangeAspect="1"/>
          </p:cNvPicPr>
          <p:nvPr/>
        </p:nvPicPr>
        <p:blipFill>
          <a:blip r:embed="rId2" cstate="print"/>
          <a:stretch>
            <a:fillRect/>
          </a:stretch>
        </p:blipFill>
        <p:spPr>
          <a:xfrm>
            <a:off x="71437" y="4074319"/>
            <a:ext cx="2322497" cy="2743200"/>
          </a:xfrm>
          <a:prstGeom prst="rect">
            <a:avLst/>
          </a:prstGeom>
          <a:ln>
            <a:noFill/>
          </a:ln>
          <a:effectLst>
            <a:outerShdw blurRad="292100" dist="139700" dir="2700000" algn="tl" rotWithShape="0">
              <a:srgbClr val="333333">
                <a:alpha val="65000"/>
              </a:srgbClr>
            </a:outerShdw>
          </a:effectLst>
        </p:spPr>
      </p:pic>
      <p:sp>
        <p:nvSpPr>
          <p:cNvPr id="6" name="مربع نص 3"/>
          <p:cNvSpPr txBox="1"/>
          <p:nvPr/>
        </p:nvSpPr>
        <p:spPr>
          <a:xfrm>
            <a:off x="3744912" y="1913732"/>
            <a:ext cx="5040313" cy="400050"/>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sz="2000" b="1" dirty="0">
                <a:solidFill>
                  <a:srgbClr val="FF0000"/>
                </a:solidFill>
                <a:effectLst>
                  <a:outerShdw blurRad="38100" dist="38100" dir="2700000" algn="tl">
                    <a:srgbClr val="000000">
                      <a:alpha val="43137"/>
                    </a:srgbClr>
                  </a:outerShdw>
                </a:effectLst>
              </a:rPr>
              <a:t>نستخدم المجسمات في التعليم لعدة أسباب منها .</a:t>
            </a:r>
            <a:endParaRPr lang="ar-SA" sz="2000" dirty="0">
              <a:solidFill>
                <a:srgbClr val="FF0000"/>
              </a:solidFill>
              <a:effectLst>
                <a:outerShdw blurRad="38100" dist="38100" dir="2700000" algn="tl">
                  <a:srgbClr val="000000">
                    <a:alpha val="43137"/>
                  </a:srgbClr>
                </a:outerShdw>
              </a:effectLst>
            </a:endParaRPr>
          </a:p>
        </p:txBody>
      </p:sp>
      <p:sp>
        <p:nvSpPr>
          <p:cNvPr id="7" name="مربع نص 4"/>
          <p:cNvSpPr txBox="1"/>
          <p:nvPr/>
        </p:nvSpPr>
        <p:spPr>
          <a:xfrm>
            <a:off x="71437" y="2416969"/>
            <a:ext cx="9001125" cy="646113"/>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dirty="0">
                <a:solidFill>
                  <a:schemeClr val="accent2">
                    <a:lumMod val="50000"/>
                  </a:schemeClr>
                </a:solidFill>
              </a:rPr>
              <a:t>1</a:t>
            </a:r>
            <a:r>
              <a:rPr lang="ar-SA" b="1" dirty="0">
                <a:solidFill>
                  <a:schemeClr val="accent2">
                    <a:lumMod val="50000"/>
                  </a:schemeClr>
                </a:solidFill>
              </a:rPr>
              <a:t>) لأن الأشياء الحقيقية صغيرة ويصعب على المتعلمين مشاهدتها إما لعدم توفر المواد أو لعدم قدرة المعلم في تمكين جميع المتعلمين من المشاهدة ، مثل الخلايا الموجودة في جسم الكائن الحي .</a:t>
            </a:r>
            <a:endParaRPr lang="ar-SA" dirty="0">
              <a:solidFill>
                <a:schemeClr val="accent2">
                  <a:lumMod val="50000"/>
                </a:schemeClr>
              </a:solidFill>
            </a:endParaRPr>
          </a:p>
        </p:txBody>
      </p:sp>
      <p:sp>
        <p:nvSpPr>
          <p:cNvPr id="8" name="مربع نص 5"/>
          <p:cNvSpPr txBox="1"/>
          <p:nvPr/>
        </p:nvSpPr>
        <p:spPr>
          <a:xfrm>
            <a:off x="1728787" y="3209132"/>
            <a:ext cx="7343775" cy="646331"/>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b="1" dirty="0">
                <a:solidFill>
                  <a:schemeClr val="accent2">
                    <a:lumMod val="50000"/>
                  </a:schemeClr>
                </a:solidFill>
              </a:rPr>
              <a:t>2) لأن الأشياء الحقيقية كبيرة جداً يصعب إدخالها في الفصل مثل </a:t>
            </a:r>
            <a:r>
              <a:rPr lang="ar-SA" b="1" dirty="0" smtClean="0">
                <a:solidFill>
                  <a:schemeClr val="accent2">
                    <a:lumMod val="50000"/>
                  </a:schemeClr>
                </a:solidFill>
              </a:rPr>
              <a:t>خريطة العالم  </a:t>
            </a:r>
            <a:r>
              <a:rPr lang="ar-SA" b="1" dirty="0">
                <a:solidFill>
                  <a:schemeClr val="accent2">
                    <a:lumMod val="50000"/>
                  </a:schemeClr>
                </a:solidFill>
              </a:rPr>
              <a:t>– </a:t>
            </a:r>
            <a:r>
              <a:rPr lang="ar-SA" b="1" dirty="0" smtClean="0">
                <a:solidFill>
                  <a:schemeClr val="accent2">
                    <a:lumMod val="50000"/>
                  </a:schemeClr>
                </a:solidFill>
              </a:rPr>
              <a:t>كرة الأرض </a:t>
            </a:r>
            <a:r>
              <a:rPr lang="ar-SA" b="1" dirty="0">
                <a:solidFill>
                  <a:schemeClr val="accent2">
                    <a:lumMod val="50000"/>
                  </a:schemeClr>
                </a:solidFill>
              </a:rPr>
              <a:t>– الجبال .</a:t>
            </a:r>
            <a:endParaRPr lang="ar-SA" dirty="0">
              <a:solidFill>
                <a:schemeClr val="accent2">
                  <a:lumMod val="50000"/>
                </a:schemeClr>
              </a:solidFill>
            </a:endParaRPr>
          </a:p>
        </p:txBody>
      </p:sp>
      <p:sp>
        <p:nvSpPr>
          <p:cNvPr id="9" name="مربع نص 6"/>
          <p:cNvSpPr txBox="1"/>
          <p:nvPr/>
        </p:nvSpPr>
        <p:spPr>
          <a:xfrm>
            <a:off x="1584325" y="3785394"/>
            <a:ext cx="7488237" cy="369888"/>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b="1" dirty="0">
                <a:solidFill>
                  <a:schemeClr val="accent2">
                    <a:lumMod val="50000"/>
                  </a:schemeClr>
                </a:solidFill>
              </a:rPr>
              <a:t>3) لندرة أو اختفاء أو بعد الأشياء الحقيقية عن مكان التعلم لدى المتعلم مثل الحيوانات المنقرضة</a:t>
            </a:r>
            <a:endParaRPr lang="ar-SA" dirty="0">
              <a:solidFill>
                <a:schemeClr val="accent2">
                  <a:lumMod val="50000"/>
                </a:schemeClr>
              </a:solidFill>
            </a:endParaRPr>
          </a:p>
        </p:txBody>
      </p:sp>
      <p:sp>
        <p:nvSpPr>
          <p:cNvPr id="10" name="مربع نص 7"/>
          <p:cNvSpPr txBox="1"/>
          <p:nvPr/>
        </p:nvSpPr>
        <p:spPr>
          <a:xfrm>
            <a:off x="4032250" y="4361657"/>
            <a:ext cx="5040312" cy="369332"/>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b="1" dirty="0">
                <a:solidFill>
                  <a:schemeClr val="accent2">
                    <a:lumMod val="50000"/>
                  </a:schemeClr>
                </a:solidFill>
              </a:rPr>
              <a:t>4) لعدم إمكانية العرض بشكل حقيقي </a:t>
            </a:r>
            <a:r>
              <a:rPr lang="ar-SA" b="1" dirty="0" smtClean="0">
                <a:solidFill>
                  <a:schemeClr val="accent2">
                    <a:lumMod val="50000"/>
                  </a:schemeClr>
                </a:solidFill>
              </a:rPr>
              <a:t>مباشر</a:t>
            </a:r>
            <a:endParaRPr lang="ar-SA" dirty="0">
              <a:solidFill>
                <a:schemeClr val="accent2">
                  <a:lumMod val="50000"/>
                </a:schemeClr>
              </a:solidFill>
            </a:endParaRPr>
          </a:p>
        </p:txBody>
      </p:sp>
      <p:pic>
        <p:nvPicPr>
          <p:cNvPr id="11" name="صورة 10" descr="images_(17).jpg"/>
          <p:cNvPicPr>
            <a:picLocks noChangeAspect="1"/>
          </p:cNvPicPr>
          <p:nvPr/>
        </p:nvPicPr>
        <p:blipFill>
          <a:blip r:embed="rId3" cstate="print"/>
          <a:stretch>
            <a:fillRect/>
          </a:stretch>
        </p:blipFill>
        <p:spPr>
          <a:xfrm rot="20697289">
            <a:off x="2498569" y="4307154"/>
            <a:ext cx="1571636" cy="2114548"/>
          </a:xfrm>
          <a:prstGeom prst="rect">
            <a:avLst/>
          </a:prstGeom>
        </p:spPr>
      </p:pic>
    </p:spTree>
    <p:extLst>
      <p:ext uri="{BB962C8B-B14F-4D97-AF65-F5344CB8AC3E}">
        <p14:creationId xmlns:p14="http://schemas.microsoft.com/office/powerpoint/2010/main" val="377700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صورة 7"/>
          <p:cNvPicPr>
            <a:picLocks noChangeAspect="1"/>
          </p:cNvPicPr>
          <p:nvPr/>
        </p:nvPicPr>
        <p:blipFill>
          <a:blip r:embed="rId2" cstate="print"/>
          <a:srcRect/>
          <a:stretch>
            <a:fillRect/>
          </a:stretch>
        </p:blipFill>
        <p:spPr bwMode="auto">
          <a:xfrm>
            <a:off x="-432594" y="3879850"/>
            <a:ext cx="7991476" cy="3419475"/>
          </a:xfrm>
          <a:prstGeom prst="rect">
            <a:avLst/>
          </a:prstGeom>
          <a:noFill/>
          <a:ln w="9525">
            <a:noFill/>
            <a:miter lim="800000"/>
            <a:headEnd/>
            <a:tailEnd/>
          </a:ln>
        </p:spPr>
      </p:pic>
      <p:sp>
        <p:nvSpPr>
          <p:cNvPr id="9" name="مربع نص 8"/>
          <p:cNvSpPr txBox="1">
            <a:spLocks noChangeArrowheads="1"/>
          </p:cNvSpPr>
          <p:nvPr/>
        </p:nvSpPr>
        <p:spPr bwMode="auto">
          <a:xfrm>
            <a:off x="862807" y="868362"/>
            <a:ext cx="7669633" cy="1015663"/>
          </a:xfrm>
          <a:prstGeom prst="rect">
            <a:avLst/>
          </a:prstGeom>
          <a:noFill/>
          <a:ln w="9525">
            <a:noFill/>
            <a:miter lim="800000"/>
            <a:headEnd/>
            <a:tailEnd/>
          </a:ln>
        </p:spPr>
        <p:txBody>
          <a:bodyPr wrap="square">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sz="2000" b="1" dirty="0"/>
              <a:t>هي جزء من كل أو الكل نفسه يحمل الصفات العامة والخاصة قدر الإمكان عن الشيء الحقيقي المراد التعرف عليه وقد تكون هذه العينة إما محفوظة بشكل جاف – أو رطب أو بحالتها الطبيعية</a:t>
            </a:r>
            <a:endParaRPr lang="ar-SA" sz="2000" dirty="0"/>
          </a:p>
        </p:txBody>
      </p:sp>
      <p:sp>
        <p:nvSpPr>
          <p:cNvPr id="10" name="مربع نص 9"/>
          <p:cNvSpPr txBox="1"/>
          <p:nvPr/>
        </p:nvSpPr>
        <p:spPr>
          <a:xfrm>
            <a:off x="2099074" y="-441325"/>
            <a:ext cx="4849190" cy="1016000"/>
          </a:xfrm>
          <a:prstGeom prst="rect">
            <a:avLst/>
          </a:prstGeom>
          <a:noFill/>
          <a:effectLst>
            <a:outerShdw blurRad="50800" dist="38100" dir="8100000" algn="tr" rotWithShape="0">
              <a:prstClr val="black">
                <a:alpha val="40000"/>
              </a:prstClr>
            </a:outerShdw>
          </a:effectLst>
        </p:spPr>
        <p:txBody>
          <a:bodyPr wrap="square"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defRPr/>
            </a:pPr>
            <a:r>
              <a:rPr lang="ar-SA" sz="6000" b="1" dirty="0">
                <a:solidFill>
                  <a:schemeClr val="accent1">
                    <a:lumMod val="75000"/>
                  </a:schemeClr>
                </a:solidFill>
                <a:effectLst>
                  <a:outerShdw blurRad="38100" dist="38100" dir="2700000" algn="tl">
                    <a:srgbClr val="000000">
                      <a:alpha val="43137"/>
                    </a:srgbClr>
                  </a:outerShdw>
                </a:effectLst>
              </a:rPr>
              <a:t>العينات </a:t>
            </a:r>
            <a:endParaRPr lang="ar-SA" sz="6000" dirty="0">
              <a:solidFill>
                <a:schemeClr val="accent1">
                  <a:lumMod val="75000"/>
                </a:schemeClr>
              </a:solidFill>
              <a:effectLst>
                <a:outerShdw blurRad="38100" dist="38100" dir="2700000" algn="tl">
                  <a:srgbClr val="000000">
                    <a:alpha val="43137"/>
                  </a:srgbClr>
                </a:outerShdw>
              </a:effectLst>
            </a:endParaRPr>
          </a:p>
        </p:txBody>
      </p:sp>
      <p:sp>
        <p:nvSpPr>
          <p:cNvPr id="11" name="مربع نص 10"/>
          <p:cNvSpPr txBox="1"/>
          <p:nvPr/>
        </p:nvSpPr>
        <p:spPr>
          <a:xfrm>
            <a:off x="5760245" y="350837"/>
            <a:ext cx="3267642" cy="800100"/>
          </a:xfrm>
          <a:prstGeom prst="rect">
            <a:avLst/>
          </a:prstGeom>
          <a:noFill/>
        </p:spPr>
        <p:txBody>
          <a:bodyPr wrap="square"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sz="2800" b="1" dirty="0">
                <a:solidFill>
                  <a:schemeClr val="accent1">
                    <a:lumMod val="75000"/>
                  </a:schemeClr>
                </a:solidFill>
              </a:rPr>
              <a:t>تعريف العينات</a:t>
            </a:r>
          </a:p>
          <a:p>
            <a:pPr>
              <a:defRPr/>
            </a:pPr>
            <a:endParaRPr lang="ar-SA" dirty="0"/>
          </a:p>
        </p:txBody>
      </p:sp>
      <p:sp>
        <p:nvSpPr>
          <p:cNvPr id="12" name="مربع نص 11"/>
          <p:cNvSpPr txBox="1"/>
          <p:nvPr/>
        </p:nvSpPr>
        <p:spPr>
          <a:xfrm>
            <a:off x="5399883" y="1719262"/>
            <a:ext cx="3492598" cy="461963"/>
          </a:xfrm>
          <a:prstGeom prst="rect">
            <a:avLst/>
          </a:prstGeom>
          <a:noFill/>
        </p:spPr>
        <p:txBody>
          <a:bodyPr wrap="square"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sz="2400" b="1" dirty="0">
                <a:solidFill>
                  <a:schemeClr val="accent1">
                    <a:lumMod val="75000"/>
                  </a:schemeClr>
                </a:solidFill>
              </a:rPr>
              <a:t>الفرق بين العينات و المجسمات </a:t>
            </a:r>
          </a:p>
        </p:txBody>
      </p:sp>
      <p:sp>
        <p:nvSpPr>
          <p:cNvPr id="13" name="مربع نص 12"/>
          <p:cNvSpPr txBox="1">
            <a:spLocks noChangeArrowheads="1"/>
          </p:cNvSpPr>
          <p:nvPr/>
        </p:nvSpPr>
        <p:spPr bwMode="auto">
          <a:xfrm>
            <a:off x="862807" y="2224087"/>
            <a:ext cx="7813649" cy="1200329"/>
          </a:xfrm>
          <a:prstGeom prst="rect">
            <a:avLst/>
          </a:prstGeom>
          <a:noFill/>
          <a:ln w="9525">
            <a:noFill/>
            <a:miter lim="800000"/>
            <a:headEnd/>
            <a:tailEnd/>
          </a:ln>
        </p:spPr>
        <p:txBody>
          <a:bodyPr wrap="square">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1" dirty="0"/>
              <a:t>وتختلف العينات عن المجسمات في أنها أشياء حقيقية محفوظة بينما المجسمات تكون معدة من خامات تختلف عن مواد تكوين الشيء الحقيقي أو قد تكون معدة من خامات تشبه إلى حد ما خامات الشيء الحقيقي وعلى سبيل المثال </a:t>
            </a:r>
            <a:r>
              <a:rPr lang="ar-SA" b="1" dirty="0" err="1"/>
              <a:t>ا</a:t>
            </a:r>
            <a:r>
              <a:rPr lang="ar-SA" b="1" dirty="0"/>
              <a:t> لمـجسمات التي تبين الأهرامات وتعد من الحجارة والرمل وهي أساسا بنيت من هذه الخامة ،</a:t>
            </a:r>
            <a:endParaRPr lang="ar-SA" dirty="0"/>
          </a:p>
        </p:txBody>
      </p:sp>
    </p:spTree>
    <p:extLst>
      <p:ext uri="{BB962C8B-B14F-4D97-AF65-F5344CB8AC3E}">
        <p14:creationId xmlns:p14="http://schemas.microsoft.com/office/powerpoint/2010/main" val="3793805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a:spLocks noChangeArrowheads="1"/>
          </p:cNvSpPr>
          <p:nvPr/>
        </p:nvSpPr>
        <p:spPr bwMode="auto">
          <a:xfrm>
            <a:off x="53975" y="1246982"/>
            <a:ext cx="9036050" cy="1016000"/>
          </a:xfrm>
          <a:prstGeom prst="rect">
            <a:avLst/>
          </a:prstGeom>
          <a:noFill/>
          <a:ln w="9525">
            <a:noFill/>
            <a:miter lim="800000"/>
            <a:headEnd/>
            <a:tailEnd/>
          </a:ln>
        </p:spPr>
        <p:txBody>
          <a:bodyPr>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sz="2000" b="1">
                <a:solidFill>
                  <a:srgbClr val="008000"/>
                </a:solidFill>
              </a:rPr>
              <a:t>2 - النوع الثاني ، وهو ما يطرأ عليه بعض التغير في بعض الخصائص ، نتيجة لخطورته أو لندرته أو لصعوبة الاحتفاظ به مدة طويلة أو لسوء النظام الذي قد يحدثه داخل الفصل ، كعينة </a:t>
            </a:r>
          </a:p>
          <a:p>
            <a:r>
              <a:rPr lang="ar-SA" sz="2000" b="1">
                <a:solidFill>
                  <a:srgbClr val="008000"/>
                </a:solidFill>
              </a:rPr>
              <a:t>لثعبان أو لعقرب مثلاً  باعتبارة من ضمن الزواحف التي تعيش في الغابات الإستوائية . </a:t>
            </a:r>
            <a:endParaRPr lang="ar-SA" sz="2000" b="1">
              <a:solidFill>
                <a:srgbClr val="00B050"/>
              </a:solidFill>
            </a:endParaRPr>
          </a:p>
        </p:txBody>
      </p:sp>
      <p:pic>
        <p:nvPicPr>
          <p:cNvPr id="3" name="صورة 2"/>
          <p:cNvPicPr>
            <a:picLocks noChangeAspect="1"/>
          </p:cNvPicPr>
          <p:nvPr/>
        </p:nvPicPr>
        <p:blipFill>
          <a:blip r:embed="rId2" cstate="print"/>
          <a:srcRect/>
          <a:stretch>
            <a:fillRect/>
          </a:stretch>
        </p:blipFill>
        <p:spPr bwMode="auto">
          <a:xfrm>
            <a:off x="304800" y="1751807"/>
            <a:ext cx="1727200" cy="4968875"/>
          </a:xfrm>
          <a:prstGeom prst="rect">
            <a:avLst/>
          </a:prstGeom>
          <a:noFill/>
          <a:ln w="9525">
            <a:noFill/>
            <a:miter lim="800000"/>
            <a:headEnd/>
            <a:tailEnd/>
          </a:ln>
        </p:spPr>
      </p:pic>
      <p:sp>
        <p:nvSpPr>
          <p:cNvPr id="4" name="مربع نص 2"/>
          <p:cNvSpPr txBox="1">
            <a:spLocks noChangeArrowheads="1"/>
          </p:cNvSpPr>
          <p:nvPr/>
        </p:nvSpPr>
        <p:spPr bwMode="auto">
          <a:xfrm>
            <a:off x="1960563" y="5279232"/>
            <a:ext cx="7056437" cy="646331"/>
          </a:xfrm>
          <a:prstGeom prst="rect">
            <a:avLst/>
          </a:prstGeom>
          <a:noFill/>
          <a:ln w="9525">
            <a:noFill/>
            <a:miter lim="800000"/>
            <a:headEnd/>
            <a:tailEnd/>
          </a:ln>
        </p:spPr>
        <p:txBody>
          <a:bodyPr>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1" dirty="0">
                <a:solidFill>
                  <a:srgbClr val="008000"/>
                </a:solidFill>
              </a:rPr>
              <a:t>5) أن العينات تفيد في الدراسة المبنية علي المقارنة مثلاً المقارنة بين أنواع </a:t>
            </a:r>
            <a:r>
              <a:rPr lang="ar-SA" b="1" dirty="0" smtClean="0">
                <a:solidFill>
                  <a:srgbClr val="008000"/>
                </a:solidFill>
              </a:rPr>
              <a:t>صخور تحتوى على ذهب أو بترول .</a:t>
            </a:r>
            <a:r>
              <a:rPr lang="ar-SA" dirty="0" smtClean="0">
                <a:solidFill>
                  <a:srgbClr val="008000"/>
                </a:solidFill>
              </a:rPr>
              <a:t> </a:t>
            </a:r>
            <a:endParaRPr lang="ar-SA" dirty="0">
              <a:solidFill>
                <a:srgbClr val="008000"/>
              </a:solidFill>
            </a:endParaRPr>
          </a:p>
        </p:txBody>
      </p:sp>
      <p:sp>
        <p:nvSpPr>
          <p:cNvPr id="5" name="مربع نص 3"/>
          <p:cNvSpPr txBox="1"/>
          <p:nvPr/>
        </p:nvSpPr>
        <p:spPr>
          <a:xfrm>
            <a:off x="6424613" y="137319"/>
            <a:ext cx="2305050" cy="523875"/>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sz="2800" b="1" dirty="0">
                <a:solidFill>
                  <a:srgbClr val="00B050"/>
                </a:solidFill>
                <a:effectLst>
                  <a:outerShdw blurRad="38100" dist="38100" dir="2700000" algn="tl">
                    <a:srgbClr val="000000">
                      <a:alpha val="43137"/>
                    </a:srgbClr>
                  </a:outerShdw>
                </a:effectLst>
              </a:rPr>
              <a:t>أنواع العينات :</a:t>
            </a:r>
          </a:p>
        </p:txBody>
      </p:sp>
      <p:sp>
        <p:nvSpPr>
          <p:cNvPr id="6" name="مربع نص 4"/>
          <p:cNvSpPr txBox="1">
            <a:spLocks noChangeArrowheads="1"/>
          </p:cNvSpPr>
          <p:nvPr/>
        </p:nvSpPr>
        <p:spPr bwMode="auto">
          <a:xfrm>
            <a:off x="341313" y="743744"/>
            <a:ext cx="8675687" cy="400050"/>
          </a:xfrm>
          <a:prstGeom prst="rect">
            <a:avLst/>
          </a:prstGeom>
          <a:noFill/>
          <a:ln w="9525">
            <a:noFill/>
            <a:miter lim="800000"/>
            <a:headEnd/>
            <a:tailEnd/>
          </a:ln>
        </p:spPr>
        <p:txBody>
          <a:bodyPr>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sz="2000" b="1">
                <a:solidFill>
                  <a:srgbClr val="008000"/>
                </a:solidFill>
              </a:rPr>
              <a:t>1 - النوع الأول والذي لا يطرأ عليه أي تغيير في خصائصه كعينة الصخور , و العملات النقدية القديمة .</a:t>
            </a:r>
          </a:p>
        </p:txBody>
      </p:sp>
      <p:sp>
        <p:nvSpPr>
          <p:cNvPr id="7" name="مربع نص 5"/>
          <p:cNvSpPr txBox="1"/>
          <p:nvPr/>
        </p:nvSpPr>
        <p:spPr>
          <a:xfrm>
            <a:off x="2465388" y="2399507"/>
            <a:ext cx="6480175" cy="523875"/>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defRPr/>
            </a:pPr>
            <a:r>
              <a:rPr lang="ar-SA" sz="2800" b="1" dirty="0">
                <a:solidFill>
                  <a:srgbClr val="00B050"/>
                </a:solidFill>
                <a:effectLst>
                  <a:outerShdw blurRad="38100" dist="38100" dir="2700000" algn="tl">
                    <a:srgbClr val="000000">
                      <a:alpha val="43137"/>
                    </a:srgbClr>
                  </a:outerShdw>
                </a:effectLst>
              </a:rPr>
              <a:t>مميزات (خصائص) استخدام العينات في التدريس:</a:t>
            </a:r>
          </a:p>
        </p:txBody>
      </p:sp>
      <p:sp>
        <p:nvSpPr>
          <p:cNvPr id="8" name="مربع نص 6"/>
          <p:cNvSpPr txBox="1">
            <a:spLocks noChangeArrowheads="1"/>
          </p:cNvSpPr>
          <p:nvPr/>
        </p:nvSpPr>
        <p:spPr bwMode="auto">
          <a:xfrm>
            <a:off x="3689350" y="2975769"/>
            <a:ext cx="5327650" cy="368300"/>
          </a:xfrm>
          <a:prstGeom prst="rect">
            <a:avLst/>
          </a:prstGeom>
          <a:noFill/>
          <a:ln w="9525">
            <a:noFill/>
            <a:miter lim="800000"/>
            <a:headEnd/>
            <a:tailEnd/>
          </a:ln>
        </p:spPr>
        <p:txBody>
          <a:bodyPr>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1">
                <a:solidFill>
                  <a:srgbClr val="008000"/>
                </a:solidFill>
              </a:rPr>
              <a:t>1) أنها تعطي الصورة الفعلية للشيء المراد دراسته.</a:t>
            </a:r>
            <a:endParaRPr lang="ar-SA">
              <a:solidFill>
                <a:srgbClr val="008000"/>
              </a:solidFill>
            </a:endParaRPr>
          </a:p>
        </p:txBody>
      </p:sp>
      <p:sp>
        <p:nvSpPr>
          <p:cNvPr id="9" name="مربع نص 7"/>
          <p:cNvSpPr txBox="1">
            <a:spLocks noChangeArrowheads="1"/>
          </p:cNvSpPr>
          <p:nvPr/>
        </p:nvSpPr>
        <p:spPr bwMode="auto">
          <a:xfrm>
            <a:off x="844550" y="3407569"/>
            <a:ext cx="8172450" cy="646113"/>
          </a:xfrm>
          <a:prstGeom prst="rect">
            <a:avLst/>
          </a:prstGeom>
          <a:noFill/>
          <a:ln w="9525">
            <a:noFill/>
            <a:miter lim="800000"/>
            <a:headEnd/>
            <a:tailEnd/>
          </a:ln>
        </p:spPr>
        <p:txBody>
          <a:bodyPr>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1">
                <a:solidFill>
                  <a:srgbClr val="008000"/>
                </a:solidFill>
              </a:rPr>
              <a:t>2) أنها تتيح عرض الشيء علي المتعلم في فصله مهما كان بعيداً عن مكان وجوده مثل </a:t>
            </a:r>
          </a:p>
          <a:p>
            <a:r>
              <a:rPr lang="ar-SA" b="1">
                <a:solidFill>
                  <a:srgbClr val="008000"/>
                </a:solidFill>
              </a:rPr>
              <a:t>    دراسة عينة من الصخور.</a:t>
            </a:r>
            <a:endParaRPr lang="ar-SA">
              <a:solidFill>
                <a:srgbClr val="008000"/>
              </a:solidFill>
            </a:endParaRPr>
          </a:p>
        </p:txBody>
      </p:sp>
      <p:sp>
        <p:nvSpPr>
          <p:cNvPr id="10" name="مربع نص 8"/>
          <p:cNvSpPr txBox="1">
            <a:spLocks noChangeArrowheads="1"/>
          </p:cNvSpPr>
          <p:nvPr/>
        </p:nvSpPr>
        <p:spPr bwMode="auto">
          <a:xfrm>
            <a:off x="1997075" y="4056857"/>
            <a:ext cx="7019925" cy="646112"/>
          </a:xfrm>
          <a:prstGeom prst="rect">
            <a:avLst/>
          </a:prstGeom>
          <a:noFill/>
          <a:ln w="9525">
            <a:noFill/>
            <a:miter lim="800000"/>
            <a:headEnd/>
            <a:tailEnd/>
          </a:ln>
        </p:spPr>
        <p:txBody>
          <a:bodyPr>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1" dirty="0">
                <a:solidFill>
                  <a:srgbClr val="008000"/>
                </a:solidFill>
              </a:rPr>
              <a:t>3) أن العينة المحفوظة تتيح دراسة الكائن الحي الذي يستحيل وجوده في الوقت الذي يُدرس </a:t>
            </a:r>
          </a:p>
          <a:p>
            <a:r>
              <a:rPr lang="ar-SA" b="1" dirty="0">
                <a:solidFill>
                  <a:srgbClr val="008000"/>
                </a:solidFill>
              </a:rPr>
              <a:t>    فيه كدراسة نبات موسمي ، أو دراسة </a:t>
            </a:r>
            <a:r>
              <a:rPr lang="ar-SA" b="1" dirty="0" smtClean="0">
                <a:solidFill>
                  <a:srgbClr val="008000"/>
                </a:solidFill>
              </a:rPr>
              <a:t>البراكين .</a:t>
            </a:r>
            <a:r>
              <a:rPr lang="ar-SA" dirty="0" smtClean="0">
                <a:solidFill>
                  <a:srgbClr val="008000"/>
                </a:solidFill>
              </a:rPr>
              <a:t> </a:t>
            </a:r>
            <a:endParaRPr lang="ar-SA" dirty="0">
              <a:solidFill>
                <a:srgbClr val="008000"/>
              </a:solidFill>
            </a:endParaRPr>
          </a:p>
        </p:txBody>
      </p:sp>
      <p:sp>
        <p:nvSpPr>
          <p:cNvPr id="11" name="مربع نص 9"/>
          <p:cNvSpPr txBox="1">
            <a:spLocks noChangeArrowheads="1"/>
          </p:cNvSpPr>
          <p:nvPr/>
        </p:nvSpPr>
        <p:spPr bwMode="auto">
          <a:xfrm>
            <a:off x="2141538" y="4766469"/>
            <a:ext cx="6875462" cy="369888"/>
          </a:xfrm>
          <a:prstGeom prst="rect">
            <a:avLst/>
          </a:prstGeom>
          <a:noFill/>
          <a:ln w="9525">
            <a:noFill/>
            <a:miter lim="800000"/>
            <a:headEnd/>
            <a:tailEnd/>
          </a:ln>
        </p:spPr>
        <p:txBody>
          <a:bodyPr>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ar-SA" b="1" dirty="0">
                <a:solidFill>
                  <a:srgbClr val="008000"/>
                </a:solidFill>
              </a:rPr>
              <a:t>4) أن العينة المحفوظة تحمي المتعلم من الخطورة كعينة محفوظة </a:t>
            </a:r>
            <a:r>
              <a:rPr lang="ar-SA" b="1" dirty="0" smtClean="0">
                <a:solidFill>
                  <a:srgbClr val="008000"/>
                </a:solidFill>
              </a:rPr>
              <a:t>براكين .</a:t>
            </a:r>
            <a:endParaRPr lang="ar-SA" dirty="0">
              <a:solidFill>
                <a:srgbClr val="008000"/>
              </a:solidFill>
            </a:endParaRPr>
          </a:p>
        </p:txBody>
      </p:sp>
    </p:spTree>
    <p:extLst>
      <p:ext uri="{BB962C8B-B14F-4D97-AF65-F5344CB8AC3E}">
        <p14:creationId xmlns:p14="http://schemas.microsoft.com/office/powerpoint/2010/main" val="978357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عنوان 1"/>
          <p:cNvSpPr>
            <a:spLocks noGrp="1"/>
          </p:cNvSpPr>
          <p:nvPr/>
        </p:nvSpPr>
        <p:spPr>
          <a:xfrm>
            <a:off x="1428728" y="232549"/>
            <a:ext cx="7345363" cy="576262"/>
          </a:xfrm>
          <a:prstGeom prst="rect">
            <a:avLst/>
          </a:prstGeom>
        </p:spPr>
        <p:txBody>
          <a:bodyPr vert="horz" anchor="b">
            <a:noAutofit/>
          </a:bodyPr>
          <a:lstStyle>
            <a:lvl1pPr algn="l" rtl="1" eaLnBrk="1" latinLnBrk="0" hangingPunct="1">
              <a:spcBef>
                <a:spcPct val="0"/>
              </a:spcBef>
              <a:buNone/>
              <a:defRPr kumimoji="0" sz="3000" b="1" kern="1200" cap="small" baseline="0">
                <a:solidFill>
                  <a:schemeClr val="tx2"/>
                </a:solidFill>
                <a:latin typeface="+mj-lt"/>
                <a:ea typeface="+mj-ea"/>
                <a:cs typeface="+mj-cs"/>
              </a:defRPr>
            </a:lvl1pPr>
          </a:lstStyle>
          <a:p>
            <a:pPr algn="ctr" eaLnBrk="1" fontAlgn="auto" hangingPunct="1">
              <a:spcAft>
                <a:spcPts val="0"/>
              </a:spcAft>
              <a:defRPr/>
            </a:pPr>
            <a:r>
              <a:rPr lang="ar-SA" sz="4800" dirty="0" smtClean="0">
                <a:solidFill>
                  <a:srgbClr val="C00000"/>
                </a:solidFill>
                <a:effectLst>
                  <a:outerShdw blurRad="38100" dist="38100" dir="2700000" algn="tl">
                    <a:srgbClr val="000000">
                      <a:alpha val="43137"/>
                    </a:srgbClr>
                  </a:outerShdw>
                </a:effectLst>
                <a:latin typeface="Adobe نسخ Medium" pitchFamily="50" charset="-78"/>
                <a:cs typeface="Adobe نسخ Medium" pitchFamily="50" charset="-78"/>
              </a:rPr>
              <a:t>النماذج : </a:t>
            </a:r>
            <a:endParaRPr lang="ar-SA" sz="4800" dirty="0">
              <a:solidFill>
                <a:srgbClr val="C00000"/>
              </a:solidFill>
              <a:effectLst>
                <a:outerShdw blurRad="38100" dist="38100" dir="2700000" algn="tl">
                  <a:srgbClr val="000000">
                    <a:alpha val="43137"/>
                  </a:srgbClr>
                </a:outerShdw>
              </a:effectLst>
              <a:latin typeface="Adobe نسخ Medium" pitchFamily="50" charset="-78"/>
              <a:cs typeface="Adobe نسخ Medium" pitchFamily="50" charset="-78"/>
            </a:endParaRPr>
          </a:p>
        </p:txBody>
      </p:sp>
      <p:sp>
        <p:nvSpPr>
          <p:cNvPr id="25" name="مربع نص 3"/>
          <p:cNvSpPr txBox="1"/>
          <p:nvPr/>
        </p:nvSpPr>
        <p:spPr>
          <a:xfrm>
            <a:off x="500034" y="875491"/>
            <a:ext cx="8424862" cy="985837"/>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000" b="0" i="0" u="none" strike="noStrike" kern="1200" cap="none" spc="0" normalizeH="0" baseline="0" noProof="0" dirty="0">
                <a:ln>
                  <a:noFill/>
                </a:ln>
                <a:solidFill>
                  <a:srgbClr val="FE8637">
                    <a:lumMod val="75000"/>
                  </a:srgbClr>
                </a:solidFill>
                <a:effectLst>
                  <a:outerShdw blurRad="38100" dist="38100" dir="2700000" algn="tl">
                    <a:srgbClr val="000000">
                      <a:alpha val="43137"/>
                    </a:srgbClr>
                  </a:outerShdw>
                </a:effectLst>
                <a:uLnTx/>
                <a:uFillTx/>
                <a:latin typeface="Century Schoolbook"/>
                <a:ea typeface="+mn-ea"/>
                <a:cs typeface="Times New Roman"/>
              </a:rPr>
              <a:t>هو تقليد مجسم للشيء الحقيقي يستخدمه مدرس المواد الاجتماعية نظراً لتعذر عرض الأشياء ذاتها ، أي أن المدرس يستعيض عن الشيء الأصلي بنموذج  يضاهيه في الشكل والتفاصيل إلى حد كبير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sysClr val="windowText" lastClr="000000"/>
              </a:solidFill>
              <a:effectLst/>
              <a:uLnTx/>
              <a:uFillTx/>
              <a:latin typeface="Century Schoolbook"/>
              <a:ea typeface="+mn-ea"/>
              <a:cs typeface="Times New Roman"/>
            </a:endParaRPr>
          </a:p>
        </p:txBody>
      </p:sp>
      <p:sp>
        <p:nvSpPr>
          <p:cNvPr id="26" name="مربع نص 4"/>
          <p:cNvSpPr txBox="1"/>
          <p:nvPr/>
        </p:nvSpPr>
        <p:spPr>
          <a:xfrm>
            <a:off x="5286380" y="1661309"/>
            <a:ext cx="3524245" cy="523875"/>
          </a:xfrm>
          <a:prstGeom prst="rect">
            <a:avLst/>
          </a:prstGeom>
          <a:noFill/>
        </p:spPr>
        <p:txBody>
          <a:bodyPr wrap="square"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2800" b="1" i="0" u="none" strike="noStrike" kern="1200" cap="none" spc="0" normalizeH="0" baseline="0" noProof="0" dirty="0">
              <a:ln>
                <a:noFill/>
              </a:ln>
              <a:solidFill>
                <a:srgbClr val="B32C16">
                  <a:lumMod val="75000"/>
                </a:srgbClr>
              </a:solidFill>
              <a:effectLst>
                <a:outerShdw blurRad="38100" dist="38100" dir="2700000" algn="tl">
                  <a:srgbClr val="000000">
                    <a:alpha val="43137"/>
                  </a:srgbClr>
                </a:outerShdw>
              </a:effectLst>
              <a:uLnTx/>
              <a:uFillTx/>
              <a:latin typeface="Adobe نسخ Medium" pitchFamily="50" charset="-78"/>
              <a:ea typeface="+mn-ea"/>
              <a:cs typeface="Adobe نسخ Medium" pitchFamily="50" charset="-78"/>
            </a:endParaRPr>
          </a:p>
        </p:txBody>
      </p:sp>
      <p:sp>
        <p:nvSpPr>
          <p:cNvPr id="27" name="مربع نص 5"/>
          <p:cNvSpPr txBox="1"/>
          <p:nvPr/>
        </p:nvSpPr>
        <p:spPr>
          <a:xfrm>
            <a:off x="503237" y="2161375"/>
            <a:ext cx="8640763" cy="461665"/>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2400" b="1" i="0" u="none" strike="noStrike" kern="1200" cap="none" spc="0" normalizeH="0" baseline="0" noProof="0" dirty="0">
              <a:ln>
                <a:noFill/>
              </a:ln>
              <a:solidFill>
                <a:srgbClr val="B32C16">
                  <a:lumMod val="60000"/>
                  <a:lumOff val="40000"/>
                </a:srgbClr>
              </a:solidFill>
              <a:effectLst/>
              <a:uLnTx/>
              <a:uFillTx/>
              <a:latin typeface="Adobe نسخ Medium" pitchFamily="50" charset="-78"/>
              <a:ea typeface="+mn-ea"/>
              <a:cs typeface="Adobe نسخ Medium" pitchFamily="50" charset="-78"/>
            </a:endParaRPr>
          </a:p>
        </p:txBody>
      </p:sp>
      <p:sp>
        <p:nvSpPr>
          <p:cNvPr id="28" name="مربع نص 6"/>
          <p:cNvSpPr txBox="1"/>
          <p:nvPr/>
        </p:nvSpPr>
        <p:spPr>
          <a:xfrm>
            <a:off x="1571604" y="3375821"/>
            <a:ext cx="7321571" cy="738664"/>
          </a:xfrm>
          <a:prstGeom prst="rect">
            <a:avLst/>
          </a:prstGeom>
          <a:noFill/>
        </p:spPr>
        <p:txBody>
          <a:bodyPr wrap="square"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rgbClr val="B32C16">
                    <a:lumMod val="75000"/>
                  </a:srgbClr>
                </a:solidFill>
                <a:effectLst>
                  <a:outerShdw blurRad="38100" dist="38100" dir="2700000" algn="tl">
                    <a:srgbClr val="000000">
                      <a:alpha val="43137"/>
                    </a:srgbClr>
                  </a:outerShdw>
                </a:effectLst>
                <a:uLnTx/>
                <a:uFillTx/>
                <a:latin typeface="Adobe نسخ Medium" pitchFamily="50" charset="-78"/>
                <a:ea typeface="+mn-ea"/>
                <a:cs typeface="Adobe نسخ Medium" pitchFamily="50" charset="-78"/>
              </a:rPr>
              <a:t>ولاستخدام النماذج شروط ضرورية لابد من مراعاتها هي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sysClr val="windowText" lastClr="000000"/>
              </a:solidFill>
              <a:effectLst/>
              <a:uLnTx/>
              <a:uFillTx/>
              <a:latin typeface="Century Schoolbook"/>
              <a:ea typeface="+mn-ea"/>
              <a:cs typeface="Times New Roman"/>
            </a:endParaRPr>
          </a:p>
        </p:txBody>
      </p:sp>
      <p:sp>
        <p:nvSpPr>
          <p:cNvPr id="29" name="مربع نص 7"/>
          <p:cNvSpPr txBox="1"/>
          <p:nvPr/>
        </p:nvSpPr>
        <p:spPr>
          <a:xfrm>
            <a:off x="900113" y="3939384"/>
            <a:ext cx="7886700" cy="400050"/>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smtClean="0">
                <a:ln>
                  <a:noFill/>
                </a:ln>
                <a:solidFill>
                  <a:srgbClr val="B32C16">
                    <a:lumMod val="60000"/>
                    <a:lumOff val="40000"/>
                  </a:srgbClr>
                </a:solidFill>
                <a:effectLst/>
                <a:uLnTx/>
                <a:uFillTx/>
                <a:latin typeface="Century Schoolbook"/>
                <a:ea typeface="+mn-ea"/>
                <a:cs typeface="Times New Roman"/>
              </a:rPr>
              <a:t>1- أن </a:t>
            </a:r>
            <a:r>
              <a:rPr kumimoji="0" lang="ar-SA" sz="2000" b="1" i="0" u="none" strike="noStrike" kern="1200" cap="none" spc="0" normalizeH="0" baseline="0" noProof="0" dirty="0">
                <a:ln>
                  <a:noFill/>
                </a:ln>
                <a:solidFill>
                  <a:srgbClr val="B32C16">
                    <a:lumMod val="60000"/>
                    <a:lumOff val="40000"/>
                  </a:srgbClr>
                </a:solidFill>
                <a:effectLst/>
                <a:uLnTx/>
                <a:uFillTx/>
                <a:latin typeface="Century Schoolbook"/>
                <a:ea typeface="+mn-ea"/>
                <a:cs typeface="Times New Roman"/>
              </a:rPr>
              <a:t>يكون النموذج مناسباً من حيث الحجم بحيث يستطيع جميع التلاميذ رؤيته بوضوح .</a:t>
            </a:r>
          </a:p>
        </p:txBody>
      </p:sp>
      <p:sp>
        <p:nvSpPr>
          <p:cNvPr id="30" name="مربع نص 8"/>
          <p:cNvSpPr txBox="1"/>
          <p:nvPr/>
        </p:nvSpPr>
        <p:spPr>
          <a:xfrm>
            <a:off x="1196975" y="4307684"/>
            <a:ext cx="7589838" cy="677863"/>
          </a:xfrm>
          <a:prstGeom prst="rect">
            <a:avLst/>
          </a:prstGeom>
          <a:noFill/>
        </p:spPr>
        <p:txBody>
          <a:bodyPr wrap="none"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B32C16">
                    <a:lumMod val="60000"/>
                    <a:lumOff val="40000"/>
                  </a:srgbClr>
                </a:solidFill>
                <a:effectLst/>
                <a:uLnTx/>
                <a:uFillTx/>
                <a:latin typeface="Century Schoolbook"/>
                <a:ea typeface="+mn-ea"/>
                <a:cs typeface="Times New Roman"/>
              </a:rPr>
              <a:t>2- أن يوضح المدرس الفرق بين النموذج والشيء الذي يمثله من حيث التفاصيل والحجم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sysClr val="windowText" lastClr="000000"/>
              </a:solidFill>
              <a:effectLst/>
              <a:uLnTx/>
              <a:uFillTx/>
              <a:latin typeface="Century Schoolbook"/>
              <a:ea typeface="+mn-ea"/>
              <a:cs typeface="Times New Roman"/>
            </a:endParaRPr>
          </a:p>
        </p:txBody>
      </p:sp>
      <p:sp>
        <p:nvSpPr>
          <p:cNvPr id="31" name="مربع نص 9"/>
          <p:cNvSpPr txBox="1"/>
          <p:nvPr/>
        </p:nvSpPr>
        <p:spPr>
          <a:xfrm>
            <a:off x="0" y="4671222"/>
            <a:ext cx="8786813" cy="400050"/>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B32C16">
                    <a:lumMod val="60000"/>
                    <a:lumOff val="40000"/>
                  </a:srgbClr>
                </a:solidFill>
                <a:effectLst/>
                <a:uLnTx/>
                <a:uFillTx/>
                <a:latin typeface="Century Schoolbook"/>
                <a:ea typeface="+mn-ea"/>
                <a:cs typeface="Times New Roman"/>
              </a:rPr>
              <a:t>3- أن يجتهد المدرس دائماً في تصحيح المدركات الخاطئة التي قد يكونها التلاميذ من استخدام النماذج .</a:t>
            </a:r>
          </a:p>
        </p:txBody>
      </p:sp>
      <p:sp>
        <p:nvSpPr>
          <p:cNvPr id="32" name="مربع نص 10"/>
          <p:cNvSpPr txBox="1"/>
          <p:nvPr/>
        </p:nvSpPr>
        <p:spPr>
          <a:xfrm>
            <a:off x="1196975" y="5063334"/>
            <a:ext cx="7589838" cy="400050"/>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B32C16">
                    <a:lumMod val="60000"/>
                    <a:lumOff val="40000"/>
                  </a:srgbClr>
                </a:solidFill>
                <a:effectLst/>
                <a:uLnTx/>
                <a:uFillTx/>
                <a:latin typeface="Century Schoolbook"/>
                <a:ea typeface="+mn-ea"/>
                <a:cs typeface="Times New Roman"/>
              </a:rPr>
              <a:t>4- أن يستخدم المدرس وسائل تعليمية أخرى تكميلية جنباً إلى جنب مع النماذج .</a:t>
            </a:r>
          </a:p>
        </p:txBody>
      </p:sp>
      <p:sp>
        <p:nvSpPr>
          <p:cNvPr id="33" name="مربع نص 11"/>
          <p:cNvSpPr txBox="1"/>
          <p:nvPr/>
        </p:nvSpPr>
        <p:spPr>
          <a:xfrm>
            <a:off x="1619250" y="5463384"/>
            <a:ext cx="7200900" cy="400050"/>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a:ln>
                  <a:noFill/>
                </a:ln>
                <a:solidFill>
                  <a:srgbClr val="B32C16">
                    <a:lumMod val="60000"/>
                    <a:lumOff val="40000"/>
                  </a:srgbClr>
                </a:solidFill>
                <a:effectLst/>
                <a:uLnTx/>
                <a:uFillTx/>
                <a:latin typeface="Century Schoolbook"/>
                <a:ea typeface="+mn-ea"/>
                <a:cs typeface="Times New Roman"/>
              </a:rPr>
              <a:t>5- أن يتيح المدرس الفرص للتلاميذ لدراسة النماذج عن قرب .</a:t>
            </a:r>
          </a:p>
        </p:txBody>
      </p:sp>
      <p:sp>
        <p:nvSpPr>
          <p:cNvPr id="34" name="مربع نص 13"/>
          <p:cNvSpPr txBox="1"/>
          <p:nvPr/>
        </p:nvSpPr>
        <p:spPr>
          <a:xfrm>
            <a:off x="1928794" y="5947589"/>
            <a:ext cx="6911975" cy="677862"/>
          </a:xfrm>
          <a:prstGeom prst="rect">
            <a:avLst/>
          </a:prstGeom>
          <a:noFill/>
        </p:spPr>
        <p:txBody>
          <a:bodyPr rtlCol="1">
            <a:spAutoFit/>
          </a:bodyPr>
          <a:ls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2000" b="1" i="0" u="none" strike="noStrike" kern="1200" cap="none" spc="0" normalizeH="0" baseline="0" noProof="0" dirty="0" smtClean="0">
                <a:ln>
                  <a:noFill/>
                </a:ln>
                <a:solidFill>
                  <a:srgbClr val="B32C16">
                    <a:lumMod val="60000"/>
                    <a:lumOff val="40000"/>
                  </a:srgbClr>
                </a:solidFill>
                <a:effectLst/>
                <a:uLnTx/>
                <a:uFillTx/>
                <a:latin typeface="Century Schoolbook"/>
                <a:ea typeface="+mn-ea"/>
                <a:cs typeface="Times New Roman"/>
              </a:rPr>
              <a:t>6- </a:t>
            </a:r>
            <a:r>
              <a:rPr kumimoji="0" lang="ar-SA" sz="2000" b="1" i="0" u="none" strike="noStrike" kern="1200" cap="none" spc="0" normalizeH="0" baseline="0" noProof="0" dirty="0">
                <a:ln>
                  <a:noFill/>
                </a:ln>
                <a:solidFill>
                  <a:srgbClr val="B32C16">
                    <a:lumMod val="60000"/>
                    <a:lumOff val="40000"/>
                  </a:srgbClr>
                </a:solidFill>
                <a:effectLst/>
                <a:uLnTx/>
                <a:uFillTx/>
                <a:latin typeface="Century Schoolbook"/>
                <a:ea typeface="+mn-ea"/>
                <a:cs typeface="Times New Roman"/>
              </a:rPr>
              <a:t>أن يتأكد المدرس من حداثة المعلومات والبيانات التي تحتويها النماذج .</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sysClr val="windowText" lastClr="000000"/>
              </a:solidFill>
              <a:effectLst/>
              <a:uLnTx/>
              <a:uFillTx/>
              <a:latin typeface="Century Schoolbook"/>
              <a:ea typeface="+mn-ea"/>
              <a:cs typeface="Times New Roman"/>
            </a:endParaRPr>
          </a:p>
        </p:txBody>
      </p:sp>
    </p:spTree>
    <p:extLst>
      <p:ext uri="{BB962C8B-B14F-4D97-AF65-F5344CB8AC3E}">
        <p14:creationId xmlns:p14="http://schemas.microsoft.com/office/powerpoint/2010/main" val="40735280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531</Words>
  <Application>Microsoft Office PowerPoint</Application>
  <PresentationFormat>عرض على الشاشة (3:4)‏</PresentationFormat>
  <Paragraphs>40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المحاضرة السابعة رابعاً: الوسائل الملموسة </vt:lpstr>
      <vt:lpstr>الوسائل الملموسة</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رابعاً: الوسائل الملموسة</dc:title>
  <dc:creator>DR.Ahmed Saker 2o1O</dc:creator>
  <cp:lastModifiedBy>DR.Ahmed Saker 2o1O</cp:lastModifiedBy>
  <cp:revision>2</cp:revision>
  <dcterms:created xsi:type="dcterms:W3CDTF">2019-11-17T07:59:43Z</dcterms:created>
  <dcterms:modified xsi:type="dcterms:W3CDTF">2019-11-17T08:00:23Z</dcterms:modified>
</cp:coreProperties>
</file>