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558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3297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6281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9930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6310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5007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3314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9602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916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4607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2169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E2A5-52CE-45D0-AD8E-CDAEC9BBEAC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CAAC-39AA-40D3-A82C-6B7F472E1FE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4578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ar-IQ" dirty="0" smtClean="0"/>
              <a:t>المحضرة السادسة</a:t>
            </a:r>
            <a:br>
              <a:rPr lang="ar-IQ" dirty="0" smtClean="0"/>
            </a:br>
            <a:r>
              <a:rPr lang="ar-IQ" dirty="0" smtClean="0"/>
              <a:t>الوسائل السمعية والبصرية</a:t>
            </a:r>
            <a:br>
              <a:rPr lang="ar-IQ" dirty="0" smtClean="0"/>
            </a:br>
            <a:r>
              <a:rPr lang="ar-IQ" dirty="0" smtClean="0"/>
              <a:t>والوسائل الملموسة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ثالثاً : الوسائل السمعية والبصرية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الأفلام</a:t>
            </a:r>
          </a:p>
          <a:p>
            <a:r>
              <a:rPr lang="ar-IQ" dirty="0" smtClean="0"/>
              <a:t>2- البرامج الحاسوبية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86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Micro\Desktop\stock-photo-2359274-film-r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0" y="1857364"/>
            <a:ext cx="91440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400" b="1" dirty="0" smtClean="0">
                <a:solidFill>
                  <a:srgbClr val="002060"/>
                </a:solidFill>
              </a:rPr>
              <a:t> 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SA" sz="2400" b="1" dirty="0" smtClean="0">
                <a:solidFill>
                  <a:srgbClr val="B5455D"/>
                </a:solidFill>
              </a:rPr>
              <a:t>أ-الأفلام المصممه بخلفية معينه وغرض محدد :</a:t>
            </a:r>
          </a:p>
          <a:p>
            <a:pPr lvl="0" algn="r" rtl="1"/>
            <a:endParaRPr lang="en-US" sz="2400" b="1" dirty="0" smtClean="0">
              <a:solidFill>
                <a:srgbClr val="B5455D"/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تستخدم في عملية المراجع أو إثارة اهتمام التلاميذ عند عرض درس جديد بغرض اعطاء انطباع عنه في فتره تتراوح بين 20-30 دقيقه فقط</a:t>
            </a:r>
          </a:p>
          <a:p>
            <a:pPr algn="r" rtl="1"/>
            <a:endParaRPr lang="en-US" sz="2400" b="1" dirty="0" smtClean="0">
              <a:solidFill>
                <a:srgbClr val="002060"/>
              </a:solidFill>
            </a:endParaRPr>
          </a:p>
          <a:p>
            <a:pPr algn="r" rtl="1"/>
            <a:r>
              <a:rPr lang="ar-SA" sz="2400" b="1" dirty="0" smtClean="0">
                <a:solidFill>
                  <a:srgbClr val="B5455D"/>
                </a:solidFill>
              </a:rPr>
              <a:t>ب-الأفلام التعليمية القصيرة </a:t>
            </a:r>
          </a:p>
          <a:p>
            <a:pPr algn="r" rtl="1"/>
            <a:endParaRPr lang="en-US" sz="2400" b="1" dirty="0" smtClean="0">
              <a:solidFill>
                <a:srgbClr val="B5455D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وهي أكثر فائدة من النوع السابق لأنها ترتبط ارتباطا مباشرا بالموقف والمدرس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 بموضوع الدرس وتشمله من أوله إلى آخره  وتعتبر تركيزاً للدرس ومركزاً </a:t>
            </a: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لإثارة العديد من الأنشطة حوله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00364" y="1428736"/>
            <a:ext cx="4011034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chemeClr val="bg1">
                    <a:lumMod val="95000"/>
                  </a:schemeClr>
                </a:solidFill>
              </a:rPr>
              <a:t>أنواع الأفلام السينما التعليمية</a:t>
            </a:r>
            <a:endParaRPr lang="ar-SA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8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Micro\Desktop\filmrul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14282" y="357166"/>
            <a:ext cx="8643998" cy="51398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ومهما يكن من أمر فإن الأفلام الجغرافية على اختلاف أنواعها تتفق فيما بينهما عن طريق مجموعة من المواصفات المشتركة والتي تحقق نجاحها كوسائل تعليمية :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SA" sz="2800" b="1" dirty="0" smtClean="0">
                <a:solidFill>
                  <a:srgbClr val="FF3399"/>
                </a:solidFill>
              </a:rPr>
              <a:t>1- القدير الجيد .</a:t>
            </a:r>
          </a:p>
          <a:p>
            <a:pPr lvl="0" algn="ctr"/>
            <a:endParaRPr lang="en-US" sz="2800" b="1" dirty="0" smtClean="0">
              <a:solidFill>
                <a:srgbClr val="FF3399"/>
              </a:solidFill>
            </a:endParaRPr>
          </a:p>
          <a:p>
            <a:pPr lvl="0" algn="ctr"/>
            <a:r>
              <a:rPr lang="ar-SA" sz="2800" b="1" dirty="0" smtClean="0">
                <a:solidFill>
                  <a:srgbClr val="FF3399"/>
                </a:solidFill>
              </a:rPr>
              <a:t>2- الأثر ومدى استمراره .</a:t>
            </a:r>
          </a:p>
          <a:p>
            <a:pPr lvl="0" algn="ctr"/>
            <a:endParaRPr lang="en-US" sz="2800" b="1" dirty="0" smtClean="0">
              <a:solidFill>
                <a:srgbClr val="FF3399"/>
              </a:solidFill>
            </a:endParaRPr>
          </a:p>
          <a:p>
            <a:pPr lvl="0" algn="ctr"/>
            <a:r>
              <a:rPr lang="ar-SA" sz="2800" b="1" dirty="0" smtClean="0">
                <a:solidFill>
                  <a:srgbClr val="FF3399"/>
                </a:solidFill>
              </a:rPr>
              <a:t>3- بساطة الأفلام .</a:t>
            </a:r>
          </a:p>
          <a:p>
            <a:pPr lvl="0" algn="ctr"/>
            <a:endParaRPr lang="en-US" sz="2800" b="1" dirty="0" smtClean="0">
              <a:solidFill>
                <a:srgbClr val="FF3399"/>
              </a:solidFill>
            </a:endParaRPr>
          </a:p>
          <a:p>
            <a:pPr lvl="0" algn="ctr"/>
            <a:r>
              <a:rPr lang="ar-SA" sz="2800" b="1" dirty="0" smtClean="0">
                <a:solidFill>
                  <a:srgbClr val="FF3399"/>
                </a:solidFill>
              </a:rPr>
              <a:t>4- جذب ميل واهتمام المتعلم.</a:t>
            </a:r>
          </a:p>
          <a:p>
            <a:pPr lvl="0" algn="ctr"/>
            <a:endParaRPr lang="en-US" sz="2800" b="1" dirty="0" smtClean="0">
              <a:solidFill>
                <a:srgbClr val="FF3399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FF3399"/>
                </a:solidFill>
              </a:rPr>
              <a:t>5- مساعده المعلم على كثرة التساؤلات وفتح </a:t>
            </a:r>
            <a:endParaRPr lang="ar-SA" sz="28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ridport.co.uk/wp-content/uploads/2013/03/movier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0" y="428604"/>
            <a:ext cx="8715372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solidFill>
                  <a:srgbClr val="00B050"/>
                </a:solidFill>
              </a:rPr>
              <a:t>اعتبارات هامه في استخدام الأفلام التعليمية :</a:t>
            </a:r>
          </a:p>
          <a:p>
            <a:pPr algn="ctr"/>
            <a:r>
              <a:rPr lang="ar-SA" sz="2800" b="1" dirty="0" smtClean="0">
                <a:solidFill>
                  <a:srgbClr val="00B050"/>
                </a:solidFill>
              </a:rPr>
              <a:t>قبل عرض الفلم </a:t>
            </a:r>
          </a:p>
          <a:p>
            <a:pPr algn="ctr"/>
            <a:endParaRPr lang="en-US" sz="2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0" algn="ctr"/>
            <a:r>
              <a:rPr lang="ar-SA" sz="2400" b="1" dirty="0" smtClean="0">
                <a:solidFill>
                  <a:srgbClr val="FF3300"/>
                </a:solidFill>
              </a:rPr>
              <a:t>1- لابد أن يراه المعلم أكثر من مرة حتى يكون على بينه من محتواه تماماً.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lvl="0" algn="ctr"/>
            <a:r>
              <a:rPr lang="ar-SA" sz="2400" b="1" dirty="0" smtClean="0">
                <a:solidFill>
                  <a:srgbClr val="FF3300"/>
                </a:solidFill>
              </a:rPr>
              <a:t>2- التأكد من سلامة ودقة الجهاز الذي سوف يعرض عليه الفيلم.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lvl="0" algn="ctr"/>
            <a:r>
              <a:rPr lang="ar-SA" sz="2400" b="1" dirty="0" smtClean="0">
                <a:solidFill>
                  <a:srgbClr val="FF3300"/>
                </a:solidFill>
              </a:rPr>
              <a:t>3- إعداد مكان العرض بحيث يتيح للجميع المشاهدة بوضوح وهدوء 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lvl="0" algn="ctr"/>
            <a:r>
              <a:rPr lang="ar-SA" sz="2400" b="1" dirty="0" smtClean="0">
                <a:solidFill>
                  <a:srgbClr val="FF3300"/>
                </a:solidFill>
              </a:rPr>
              <a:t>4- تقديم الفيلم في شرح موجز دقيق يسهل عملية المتابعة</a:t>
            </a:r>
            <a:endParaRPr lang="en-US" sz="2400" b="1" dirty="0" smtClean="0">
              <a:solidFill>
                <a:srgbClr val="FF33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4572008"/>
            <a:ext cx="7500990" cy="14157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b="1" dirty="0" smtClean="0">
                <a:solidFill>
                  <a:srgbClr val="00B050"/>
                </a:solidFill>
              </a:rPr>
              <a:t>أثناء عرض الفيلم :</a:t>
            </a:r>
          </a:p>
          <a:p>
            <a:pPr algn="ctr"/>
            <a:endPara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ar-SA" sz="2000" b="1" dirty="0" smtClean="0">
                <a:solidFill>
                  <a:srgbClr val="FF3300"/>
                </a:solidFill>
              </a:rPr>
              <a:t>1- تخير المناطق الهامة للتعليق من المعلم والتي يكون قد حددها وأثناء مشاهدته المنفردة</a:t>
            </a:r>
            <a:endParaRPr lang="en-US" sz="2000" b="1" dirty="0" smtClean="0">
              <a:solidFill>
                <a:srgbClr val="FF3300"/>
              </a:solidFill>
            </a:endParaRPr>
          </a:p>
          <a:p>
            <a:pPr lvl="0"/>
            <a:endParaRPr lang="en-US" b="1" dirty="0" smtClean="0">
              <a:solidFill>
                <a:srgbClr val="FF33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1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42988"/>
            <a:ext cx="8858250" cy="47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2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yanbutoday.com/articles/sitep_1348146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83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3286116" y="-321483"/>
            <a:ext cx="3429024" cy="1785926"/>
          </a:xfrm>
          <a:prstGeom prst="rect">
            <a:avLst/>
          </a:prstGeom>
        </p:spPr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4000" cap="small" dirty="0" smtClean="0">
              <a:solidFill>
                <a:srgbClr val="FF3399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البرامج الحاسوبية</a:t>
            </a:r>
            <a:endParaRPr kumimoji="0" lang="ar-SA" sz="4000" b="0" i="0" u="none" strike="noStrike" kern="1200" cap="small" spc="0" normalizeH="0" baseline="0" noProof="0" dirty="0">
              <a:ln>
                <a:noFill/>
              </a:ln>
              <a:solidFill>
                <a:srgbClr val="FF3399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28662" y="1321591"/>
            <a:ext cx="7500990" cy="280076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الكمبيوتر كمساعد في التعلم</a:t>
            </a:r>
            <a:r>
              <a:rPr lang="en-US" sz="2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lang="en-US" sz="2000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ar-SA" sz="2000" b="1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استخدام الكمبيوتر كمساعد في التعليم اعتمد على تقديم بعض التدريبات والتمارين والممارسات التي تتطلب وظائف قياسية مختلفة للإجابة عن الأسئلة الوارد بها وكذلك عن</a:t>
            </a:r>
            <a:r>
              <a:rPr lang="en-US" sz="2000" b="1" dirty="0" smtClean="0">
                <a:solidFill>
                  <a:srgbClr val="FF3399"/>
                </a:solidFill>
                <a:ea typeface="Calibri" pitchFamily="34" charset="0"/>
                <a:cs typeface="Tahoma" pitchFamily="34" charset="0"/>
              </a:rPr>
              <a:t> </a:t>
            </a:r>
            <a:r>
              <a:rPr lang="en-US" sz="2000" b="1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lang="en-US" sz="2000" b="1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ar-SA" sz="2000" b="1" dirty="0" smtClean="0">
                <a:solidFill>
                  <a:srgbClr val="FF3399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أسئلة التلميذ نفسه فالهدف الرئيسي هو تكوين مهارة التلميذ عن طريق تدريبه المستمر.</a:t>
            </a:r>
            <a:endParaRPr lang="en-US" sz="20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14546" y="3679045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أهم الخطط التي قدمت في مجال الكمبيوتر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المساعد في التعليم كما يلي</a:t>
            </a:r>
            <a:endParaRPr lang="en-US" sz="2000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ahoma" pitchFamily="34" charset="0"/>
              </a:rPr>
              <a:t> 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14678" y="5107805"/>
            <a:ext cx="391325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A40AA"/>
                </a:solidFill>
                <a:ea typeface="Calibri" pitchFamily="34" charset="0"/>
                <a:cs typeface="Tahoma" pitchFamily="34" charset="0"/>
              </a:rPr>
              <a:t>•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ar-SA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مشروع ربط الكمبيوتر بالتلفزيون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.</a:t>
            </a:r>
            <a:endParaRPr lang="ar-SA" b="1" dirty="0">
              <a:solidFill>
                <a:srgbClr val="FA40AA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00364" y="5750747"/>
            <a:ext cx="420499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A40AA"/>
                </a:solidFill>
                <a:ea typeface="Calibri" pitchFamily="34" charset="0"/>
                <a:cs typeface="Tahoma" pitchFamily="34" charset="0"/>
              </a:rPr>
              <a:t>•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ar-SA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مشروع تشغيل التدريس أوتوماتيكيا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lang="ar-SA" b="1" dirty="0">
              <a:solidFill>
                <a:srgbClr val="FA40AA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357554" y="6608003"/>
            <a:ext cx="324960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A40AA"/>
                </a:solidFill>
                <a:ea typeface="Calibri" pitchFamily="34" charset="0"/>
                <a:cs typeface="Tahoma" pitchFamily="34" charset="0"/>
              </a:rPr>
              <a:t>• </a:t>
            </a:r>
            <a:r>
              <a:rPr lang="ar-SA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البرمجة الخطية والمتفرعة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lang="ar-SA" b="1" dirty="0">
              <a:solidFill>
                <a:srgbClr val="FA40AA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000496" y="6179375"/>
            <a:ext cx="214994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A40AA"/>
                </a:solidFill>
                <a:ea typeface="Calibri" pitchFamily="34" charset="0"/>
                <a:cs typeface="Tahoma" pitchFamily="34" charset="0"/>
              </a:rPr>
              <a:t>•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ar-SA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طريقة المحاكاة</a:t>
            </a:r>
            <a:r>
              <a:rPr lang="en-US" b="1" dirty="0" smtClean="0">
                <a:solidFill>
                  <a:srgbClr val="FA40AA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r>
              <a:rPr lang="en-US" b="1" dirty="0" smtClean="0">
                <a:solidFill>
                  <a:srgbClr val="FA40AA"/>
                </a:solidFill>
                <a:ea typeface="Calibri" pitchFamily="34" charset="0"/>
                <a:cs typeface="Tahoma" pitchFamily="34" charset="0"/>
              </a:rPr>
              <a:t> </a:t>
            </a:r>
            <a:endParaRPr lang="ar-SA" b="1" dirty="0">
              <a:solidFill>
                <a:srgbClr val="FA40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8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419225"/>
            <a:ext cx="8364537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35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oocities.org/durbs15227/computersmil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83"/>
            <a:ext cx="8286808" cy="6500834"/>
          </a:xfrm>
          <a:prstGeom prst="rect">
            <a:avLst/>
          </a:prstGeom>
          <a:noFill/>
        </p:spPr>
      </p:pic>
      <p:sp>
        <p:nvSpPr>
          <p:cNvPr id="4" name="مربع نص 10"/>
          <p:cNvSpPr txBox="1"/>
          <p:nvPr/>
        </p:nvSpPr>
        <p:spPr>
          <a:xfrm>
            <a:off x="1500166" y="1893071"/>
            <a:ext cx="3714776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357158" y="678625"/>
            <a:ext cx="8501122" cy="954107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شروط ومعايير استخدام البرامج الحاسوبية في العملية التعليمية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 </a:t>
            </a:r>
            <a:b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SA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214942" y="1893071"/>
            <a:ext cx="30524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-1- </a:t>
            </a:r>
            <a:r>
              <a:rPr lang="ar-SA" b="1" dirty="0" smtClean="0"/>
              <a:t>وضوح تعليمات استخدام البرنامج</a:t>
            </a:r>
            <a:r>
              <a:rPr lang="en-US" b="1" dirty="0" smtClean="0"/>
              <a:t>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3000364" y="2536013"/>
            <a:ext cx="37834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2-  </a:t>
            </a:r>
            <a:r>
              <a:rPr lang="ar-SA" b="1" dirty="0" smtClean="0"/>
              <a:t>توافق محتوى البرنامج مع الأهداف المحددة</a:t>
            </a:r>
            <a:r>
              <a:rPr lang="en-US" b="1" dirty="0" smtClean="0"/>
              <a:t> 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5143504" y="3107517"/>
            <a:ext cx="295144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3- </a:t>
            </a:r>
            <a:r>
              <a:rPr lang="ar-SA" b="1" dirty="0" smtClean="0"/>
              <a:t>-تسلسل المحتوى منطقياً ونفسياً</a:t>
            </a:r>
            <a:r>
              <a:rPr lang="en-US" b="1" dirty="0" smtClean="0"/>
              <a:t> .</a:t>
            </a: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1571604" y="3750459"/>
            <a:ext cx="62865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4- </a:t>
            </a:r>
            <a:r>
              <a:rPr lang="ar-SA" b="1" dirty="0" smtClean="0"/>
              <a:t>-وضوح كتابة النص المحتوى تقدم مع المهارات المتعلمة من خلال البرنامج</a:t>
            </a:r>
            <a:r>
              <a:rPr lang="en-US" b="1" dirty="0" smtClean="0"/>
              <a:t> . 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428860" y="4536277"/>
            <a:ext cx="62865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5</a:t>
            </a:r>
            <a:r>
              <a:rPr lang="ar-SA" b="1" dirty="0" smtClean="0"/>
              <a:t>-توافق المعلومات التي تقدم مع المهارات المتعلمة من خلال البرنامج</a:t>
            </a:r>
            <a:r>
              <a:rPr lang="en-US" b="1" dirty="0" smtClean="0"/>
              <a:t> </a:t>
            </a:r>
            <a:endParaRPr lang="ar-SA" dirty="0"/>
          </a:p>
        </p:txBody>
      </p:sp>
      <p:sp>
        <p:nvSpPr>
          <p:cNvPr id="11" name="مستطيل 10"/>
          <p:cNvSpPr/>
          <p:nvPr/>
        </p:nvSpPr>
        <p:spPr>
          <a:xfrm>
            <a:off x="1071538" y="5179219"/>
            <a:ext cx="621510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-6 </a:t>
            </a:r>
            <a:r>
              <a:rPr lang="ar-SA" b="1" dirty="0" smtClean="0"/>
              <a:t>أن يخلق البرنامج تفاعلاً نشطاً بين المتعلم والبرنامج ويقدم التعزيز من خلاله</a:t>
            </a:r>
            <a:r>
              <a:rPr lang="en-US" b="1" dirty="0" smtClean="0"/>
              <a:t> .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0" y="5893599"/>
            <a:ext cx="9144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7- </a:t>
            </a:r>
            <a:r>
              <a:rPr lang="ar-SA" b="1" dirty="0" smtClean="0"/>
              <a:t>أن يكون البرنامج مرنا ( متشعب المسارات ) بحيث يسمح للمتعلم بالانتقال من نقطة إلى أخرى بسهولة ضمن البرنامج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32355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عرض على الشاشة (3:4)‏</PresentationFormat>
  <Paragraphs>62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المحضرة السادسة الوسائل السمعية والبصرية والوسائل الملموسة</vt:lpstr>
      <vt:lpstr>ثالثاً : الوسائل السمعية والبصرية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المحضرة السادسة الوسائل السمعية والبصرية والوسائل الملموسة</dc:title>
  <dc:creator>DR.Ahmed Saker 2o1O</dc:creator>
  <cp:lastModifiedBy>DR.Ahmed Saker 2o1O</cp:lastModifiedBy>
  <cp:revision>1</cp:revision>
  <dcterms:created xsi:type="dcterms:W3CDTF">2019-11-17T07:53:45Z</dcterms:created>
  <dcterms:modified xsi:type="dcterms:W3CDTF">2019-11-17T07:53:57Z</dcterms:modified>
</cp:coreProperties>
</file>