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147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1681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6693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3511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228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8624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3653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816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5796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483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743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BA10-806E-489A-86E9-09D5B3A59994}" type="datetimeFigureOut">
              <a:rPr lang="ar-AE" smtClean="0"/>
              <a:t>20/03/1441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F646-CA30-49AC-A58E-6422D1B7031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285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600" dirty="0" smtClean="0"/>
              <a:t>مادة/ التقنيات التربوية</a:t>
            </a:r>
            <a:endParaRPr lang="ar-IQ" sz="66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8800" dirty="0" smtClean="0"/>
              <a:t>المرحلة </a:t>
            </a:r>
            <a:r>
              <a:rPr lang="ar-IQ" sz="8800" dirty="0" smtClean="0"/>
              <a:t>الثالثة</a:t>
            </a:r>
          </a:p>
          <a:p>
            <a:pPr algn="ctr"/>
            <a:r>
              <a:rPr lang="ar-IQ" sz="8800" dirty="0" smtClean="0"/>
              <a:t>المحاضرة </a:t>
            </a:r>
            <a:r>
              <a:rPr lang="ar-IQ" sz="8800" smtClean="0"/>
              <a:t>الاولى</a:t>
            </a:r>
            <a:endParaRPr lang="ar-IQ" sz="8800" dirty="0"/>
          </a:p>
        </p:txBody>
      </p:sp>
    </p:spTree>
    <p:extLst>
      <p:ext uri="{BB962C8B-B14F-4D97-AF65-F5344CB8AC3E}">
        <p14:creationId xmlns:p14="http://schemas.microsoft.com/office/powerpoint/2010/main" val="41160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>
                <a:solidFill>
                  <a:srgbClr val="C00000"/>
                </a:solidFill>
              </a:rPr>
              <a:t> </a:t>
            </a:r>
            <a:r>
              <a:rPr lang="ar-SA" b="1" smtClean="0">
                <a:solidFill>
                  <a:srgbClr val="C00000"/>
                </a:solidFill>
              </a:rPr>
              <a:t>تقنية                                    </a:t>
            </a:r>
            <a:r>
              <a:rPr lang="en-US" b="1" smtClean="0">
                <a:solidFill>
                  <a:srgbClr val="C00000"/>
                </a:solidFill>
              </a:rPr>
              <a:t>Technology</a:t>
            </a:r>
            <a:endParaRPr lang="ar-IQ" dirty="0"/>
          </a:p>
        </p:txBody>
      </p:sp>
      <p:sp>
        <p:nvSpPr>
          <p:cNvPr id="4" name="عنصر نائب للمحتوى 3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smtClean="0"/>
              <a:t>كلمة انجليزية من اصل يوناني وتنقسم الى قسمين هي (</a:t>
            </a:r>
            <a:r>
              <a:rPr lang="en-US" smtClean="0"/>
              <a:t>Techno</a:t>
            </a:r>
            <a:r>
              <a:rPr lang="ar-SA" smtClean="0"/>
              <a:t>) وتعني فن او حرفة ، (</a:t>
            </a:r>
            <a:r>
              <a:rPr lang="en-US" smtClean="0"/>
              <a:t>Logy</a:t>
            </a:r>
            <a:r>
              <a:rPr lang="ar-SA" smtClean="0"/>
              <a:t>) وتعني منطق او علم.</a:t>
            </a:r>
          </a:p>
          <a:p>
            <a:pPr algn="just"/>
            <a:r>
              <a:rPr lang="ar-SA" smtClean="0"/>
              <a:t>معنى الكلمة: عملية تطبيق المعرفة للوصول الى نتائج محددة من خلال انتاج منتج جديد او تطوير منتج موجود</a:t>
            </a:r>
          </a:p>
          <a:p>
            <a:pPr algn="just"/>
            <a:r>
              <a:rPr lang="ar-SA" smtClean="0"/>
              <a:t>او هي فن الحرفة</a:t>
            </a:r>
          </a:p>
          <a:p>
            <a:endParaRPr lang="ar-IQ" dirty="0"/>
          </a:p>
        </p:txBody>
      </p:sp>
      <p:sp>
        <p:nvSpPr>
          <p:cNvPr id="5" name="عنصر نائب للمحتوى 4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ar-SA" dirty="0" smtClean="0">
                <a:solidFill>
                  <a:prstClr val="black"/>
                </a:solidFill>
              </a:rPr>
              <a:t>كلمة عربية و عادة نستخدم بدلا عنها الكلمة المعربة تكنولوجيا</a:t>
            </a:r>
          </a:p>
          <a:p>
            <a:pPr marL="0" indent="0" algn="just">
              <a:buFont typeface="Arial" pitchFamily="34" charset="0"/>
              <a:buNone/>
            </a:pPr>
            <a:endParaRPr lang="ar-SA" dirty="0" smtClean="0">
              <a:solidFill>
                <a:prstClr val="black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ar-SA" b="1" dirty="0" smtClean="0">
                <a:solidFill>
                  <a:srgbClr val="C0504D">
                    <a:lumMod val="50000"/>
                  </a:srgbClr>
                </a:solidFill>
              </a:rPr>
              <a:t>التقنية = التكنولوجيا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29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000" b="1" dirty="0">
                <a:solidFill>
                  <a:prstClr val="black"/>
                </a:solidFill>
              </a:rPr>
              <a:t>تطبيق منظم لحقائق ومفاهيم ومبادئ ونظريات العلم في الواقع الفعلي لأي مجال من مجالات الإنسانية.</a:t>
            </a:r>
          </a:p>
          <a:p>
            <a:pPr marL="0" lvl="0" indent="0">
              <a:buNone/>
            </a:pPr>
            <a:endParaRPr lang="ar-SA" sz="3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ar-IQ" sz="3000" b="1" dirty="0" smtClean="0">
                <a:solidFill>
                  <a:srgbClr val="C00000"/>
                </a:solidFill>
              </a:rPr>
              <a:t>من </a:t>
            </a:r>
            <a:r>
              <a:rPr lang="ar-SA" sz="3000" b="1" dirty="0" smtClean="0">
                <a:solidFill>
                  <a:srgbClr val="C00000"/>
                </a:solidFill>
              </a:rPr>
              <a:t> </a:t>
            </a:r>
            <a:r>
              <a:rPr lang="ar-IQ" sz="3000" b="1" dirty="0" smtClean="0">
                <a:solidFill>
                  <a:srgbClr val="C00000"/>
                </a:solidFill>
              </a:rPr>
              <a:t>الامثلة </a:t>
            </a:r>
            <a:r>
              <a:rPr lang="ar-SA" sz="3000" b="1" dirty="0" smtClean="0">
                <a:solidFill>
                  <a:srgbClr val="C00000"/>
                </a:solidFill>
              </a:rPr>
              <a:t>على منتجات </a:t>
            </a:r>
            <a:r>
              <a:rPr lang="ar-SA" sz="3000" b="1" smtClean="0">
                <a:solidFill>
                  <a:srgbClr val="C00000"/>
                </a:solidFill>
              </a:rPr>
              <a:t>التقنيات :</a:t>
            </a:r>
            <a:endParaRPr lang="ar-SA" sz="3000" b="1" dirty="0" smtClean="0">
              <a:solidFill>
                <a:srgbClr val="C00000"/>
              </a:solidFill>
            </a:endParaRPr>
          </a:p>
          <a:p>
            <a:pPr lvl="0"/>
            <a:r>
              <a:rPr lang="ar-SA" sz="3000" b="1" dirty="0" smtClean="0">
                <a:solidFill>
                  <a:srgbClr val="C00000"/>
                </a:solidFill>
              </a:rPr>
              <a:t>تقنيات </a:t>
            </a:r>
            <a:r>
              <a:rPr lang="ar-SA" sz="3000" b="1" dirty="0">
                <a:solidFill>
                  <a:srgbClr val="C00000"/>
                </a:solidFill>
              </a:rPr>
              <a:t>الطب</a:t>
            </a:r>
          </a:p>
          <a:p>
            <a:pPr lvl="0"/>
            <a:r>
              <a:rPr lang="ar-SA" sz="3000" b="1" dirty="0">
                <a:solidFill>
                  <a:srgbClr val="C00000"/>
                </a:solidFill>
              </a:rPr>
              <a:t>تقنيات </a:t>
            </a:r>
            <a:r>
              <a:rPr lang="ar-SA" sz="3000" b="1" dirty="0" err="1">
                <a:solidFill>
                  <a:srgbClr val="C00000"/>
                </a:solidFill>
              </a:rPr>
              <a:t>الإتصالات</a:t>
            </a:r>
            <a:endParaRPr lang="ar-SA" sz="3000" b="1" dirty="0">
              <a:solidFill>
                <a:srgbClr val="C00000"/>
              </a:solidFill>
            </a:endParaRPr>
          </a:p>
          <a:p>
            <a:pPr lvl="0"/>
            <a:r>
              <a:rPr lang="ar-SA" sz="3000" b="1" dirty="0">
                <a:solidFill>
                  <a:srgbClr val="C00000"/>
                </a:solidFill>
              </a:rPr>
              <a:t>تقنيات التعليم</a:t>
            </a:r>
          </a:p>
          <a:p>
            <a:pPr lvl="0"/>
            <a:r>
              <a:rPr lang="ar-SA" sz="3000" b="1" dirty="0">
                <a:solidFill>
                  <a:srgbClr val="C00000"/>
                </a:solidFill>
              </a:rPr>
              <a:t>تقنيات الزراعة</a:t>
            </a:r>
          </a:p>
          <a:p>
            <a:endParaRPr lang="ar-IQ" dirty="0"/>
          </a:p>
        </p:txBody>
      </p:sp>
      <p:sp>
        <p:nvSpPr>
          <p:cNvPr id="5" name="عنوان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dirty="0" smtClean="0">
                <a:solidFill>
                  <a:srgbClr val="4F81BD">
                    <a:lumMod val="75000"/>
                  </a:srgbClr>
                </a:solidFill>
              </a:rPr>
              <a:t>تعريف التقنية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05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C00000"/>
                </a:solidFill>
              </a:rPr>
              <a:t>تعريف تقنيات التعليم</a:t>
            </a:r>
            <a:endParaRPr lang="ar-IQ" dirty="0"/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>
                <a:solidFill>
                  <a:prstClr val="black"/>
                </a:solidFill>
              </a:rPr>
              <a:t>عملية متشابكة متداخلة تتضمن المشاركة الفعالة بين عدة عناصر تشمل العنصر البشري و أساليب العمل و الأفكار والأدوات التي يتبعها لتحليل المشكلات التي تدخل في جميع جوانب التعليم الإنساني وبناء الحلول المناسبة لهذه المشكلات وإدارتها ثم تنفيذها وتقويم نتائجها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07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5400" b="1" dirty="0" smtClean="0">
                <a:solidFill>
                  <a:prstClr val="black"/>
                </a:solidFill>
              </a:rPr>
              <a:t>عناصر تقنيات التعليم</a:t>
            </a:r>
            <a:endParaRPr lang="ar-IQ" dirty="0"/>
          </a:p>
        </p:txBody>
      </p:sp>
      <p:sp>
        <p:nvSpPr>
          <p:cNvPr id="6" name="عنوان 1"/>
          <p:cNvSpPr>
            <a:spLocks noGrp="1"/>
          </p:cNvSpPr>
          <p:nvPr/>
        </p:nvSpPr>
        <p:spPr>
          <a:xfrm>
            <a:off x="457200" y="5032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/>
            </a:endParaRPr>
          </a:p>
        </p:txBody>
      </p:sp>
      <p:sp>
        <p:nvSpPr>
          <p:cNvPr id="7" name="عنصر نائب للمحتوى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تتكون من ثلاث عناصر رئيسية: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8" name="شكل حر 7"/>
          <p:cNvSpPr/>
          <p:nvPr/>
        </p:nvSpPr>
        <p:spPr>
          <a:xfrm>
            <a:off x="1525279" y="1625599"/>
            <a:ext cx="1991320" cy="4064000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77800" tIns="1803400" rIns="177800" bIns="990600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بسيطة</a:t>
            </a:r>
          </a:p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معقدة</a:t>
            </a:r>
          </a:p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مبرمجة</a:t>
            </a:r>
            <a:endParaRPr kumimoji="0" lang="ar-SA" sz="2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844284" y="1869439"/>
            <a:ext cx="1353312" cy="1353312"/>
          </a:xfrm>
          <a:prstGeom prst="ellipse">
            <a:avLst/>
          </a:prstGeom>
          <a:solidFill>
            <a:srgbClr val="4BACC6">
              <a:tint val="50000"/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0" cap="none" spc="0" normalizeH="0" baseline="0" noProof="0">
              <a:ln>
                <a:noFill/>
              </a:ln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0" name="شكل حر 9"/>
          <p:cNvSpPr/>
          <p:nvPr/>
        </p:nvSpPr>
        <p:spPr>
          <a:xfrm>
            <a:off x="3576339" y="1625599"/>
            <a:ext cx="1991320" cy="4064000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77800" tIns="1803400" rIns="177800" bIns="990600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يدوية بسيطة</a:t>
            </a:r>
          </a:p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ميكانيكية معقدة</a:t>
            </a:r>
          </a:p>
          <a:p>
            <a:pPr marL="0" marR="0" lvl="0" indent="0" algn="ctr" defTabSz="1111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5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الكترونية حديثة</a:t>
            </a:r>
            <a:endParaRPr kumimoji="0" lang="ar-SA" sz="2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3895343" y="1869439"/>
            <a:ext cx="1353312" cy="1353312"/>
          </a:xfrm>
          <a:prstGeom prst="ellipse">
            <a:avLst/>
          </a:prstGeom>
          <a:solidFill>
            <a:srgbClr val="4BACC6">
              <a:tint val="50000"/>
              <a:hueOff val="-5341183"/>
              <a:satOff val="23809"/>
              <a:lumOff val="2104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0" cap="none" spc="0" normalizeH="0" baseline="0" noProof="0">
              <a:ln>
                <a:noFill/>
              </a:ln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2" name="شكل حر 11"/>
          <p:cNvSpPr/>
          <p:nvPr/>
        </p:nvSpPr>
        <p:spPr>
          <a:xfrm>
            <a:off x="5627399" y="1625599"/>
            <a:ext cx="1991320" cy="4064000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142240" tIns="1767840" rIns="142240" bIns="955040" numCol="1" spcCol="1270" anchor="ctr" anchorCtr="0">
            <a:no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890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معلم</a:t>
            </a:r>
          </a:p>
          <a:p>
            <a:pPr marL="0" marR="0" lvl="0" indent="0" algn="ctr" defTabSz="8890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متعلم</a:t>
            </a:r>
          </a:p>
          <a:p>
            <a:pPr marL="0" marR="0" lvl="0" indent="0" algn="ctr" defTabSz="8890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فني</a:t>
            </a:r>
          </a:p>
          <a:p>
            <a:pPr marL="0" marR="0" lvl="0" indent="0" algn="ctr" defTabSz="8890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اداري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5946403" y="1869439"/>
            <a:ext cx="1353312" cy="1353312"/>
          </a:xfrm>
          <a:prstGeom prst="ellipse">
            <a:avLst/>
          </a:prstGeom>
          <a:solidFill>
            <a:srgbClr val="4BACC6">
              <a:tint val="50000"/>
              <a:hueOff val="-10682366"/>
              <a:satOff val="47617"/>
              <a:lumOff val="4207"/>
              <a:alphaOff val="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0" cap="none" spc="0" normalizeH="0" baseline="0" noProof="0">
              <a:ln>
                <a:noFill/>
              </a:ln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4" name="سهم إلى اليسار واليمين 13"/>
          <p:cNvSpPr/>
          <p:nvPr/>
        </p:nvSpPr>
        <p:spPr>
          <a:xfrm>
            <a:off x="1767839" y="4876799"/>
            <a:ext cx="5608320" cy="609600"/>
          </a:xfrm>
          <a:prstGeom prst="leftRightArrow">
            <a:avLst/>
          </a:prstGeom>
          <a:solidFill>
            <a:srgbClr val="8064A2">
              <a:lumMod val="60000"/>
              <a:lumOff val="40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800" b="0" i="0" u="none" strike="noStrike" kern="0" cap="none" spc="0" normalizeH="0" baseline="0" noProof="0">
              <a:ln>
                <a:noFill/>
              </a:ln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5" name="مربع نص 4"/>
          <p:cNvSpPr txBox="1"/>
          <p:nvPr/>
        </p:nvSpPr>
        <p:spPr>
          <a:xfrm>
            <a:off x="6012160" y="2180564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العنصر البشري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6" name="مربع نص 5"/>
          <p:cNvSpPr txBox="1"/>
          <p:nvPr/>
        </p:nvSpPr>
        <p:spPr>
          <a:xfrm>
            <a:off x="1907704" y="2209386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المواد التعليمية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7" name="مربع نص 6"/>
          <p:cNvSpPr txBox="1"/>
          <p:nvPr/>
        </p:nvSpPr>
        <p:spPr>
          <a:xfrm>
            <a:off x="3995936" y="2091430"/>
            <a:ext cx="115212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الأجهزة التعليمية</a:t>
            </a:r>
            <a:endParaRPr kumimoji="0" lang="ar-SA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163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>
            <a:spLocks noChangeArrowheads="1"/>
          </p:cNvSpPr>
          <p:nvPr/>
        </p:nvSpPr>
        <p:spPr bwMode="auto">
          <a:xfrm>
            <a:off x="413544" y="2225749"/>
            <a:ext cx="8496300" cy="18145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هي قنوات الاتصال التي يمكن للمعلم عن طريقها نقل الرسالة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(محتوى المادة الدراسية )</a:t>
            </a:r>
            <a:r>
              <a:rPr lang="ar-SA" sz="2800" dirty="0"/>
              <a:t> </a:t>
            </a: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بجوانبها الثلاثة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(المعرفي والنفس حركي والوجداني ) </a:t>
            </a: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من المرسل وهو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(المعلم ) </a:t>
            </a: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إلى المستقبل وهو </a:t>
            </a:r>
            <a:r>
              <a:rPr lang="ar-SA" sz="2800" dirty="0">
                <a:solidFill>
                  <a:schemeClr val="accent2">
                    <a:lumMod val="75000"/>
                  </a:schemeClr>
                </a:solidFill>
              </a:rPr>
              <a:t>(المتعلم) </a:t>
            </a: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بأقل جهد ممكن وفي أقصر وقت وبأوضح ما يمكن وبأقل تكلفة ممكنة .</a:t>
            </a:r>
          </a:p>
        </p:txBody>
      </p:sp>
      <p:sp>
        <p:nvSpPr>
          <p:cNvPr id="3" name="مربع نص 1"/>
          <p:cNvSpPr txBox="1"/>
          <p:nvPr/>
        </p:nvSpPr>
        <p:spPr>
          <a:xfrm>
            <a:off x="2717924" y="728588"/>
            <a:ext cx="4680520" cy="646331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sz="3600" dirty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تعريف الوسيلة التعليمية </a:t>
            </a:r>
          </a:p>
        </p:txBody>
      </p:sp>
      <p:sp>
        <p:nvSpPr>
          <p:cNvPr id="4" name="مربع نص 2"/>
          <p:cNvSpPr txBox="1"/>
          <p:nvPr/>
        </p:nvSpPr>
        <p:spPr>
          <a:xfrm>
            <a:off x="234156" y="1552649"/>
            <a:ext cx="8675688" cy="400050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000" b="1" dirty="0">
                <a:solidFill>
                  <a:schemeClr val="accent2">
                    <a:lumMod val="50000"/>
                  </a:schemeClr>
                </a:solidFill>
              </a:rPr>
              <a:t>تطور مفهوم الوسيلة التعليمية بتطور دورها في العملية التعليمية، ويرى التربويون أن أفضل تعريف لها</a:t>
            </a:r>
          </a:p>
        </p:txBody>
      </p:sp>
      <p:sp>
        <p:nvSpPr>
          <p:cNvPr id="5" name="مربع نص 3"/>
          <p:cNvSpPr txBox="1"/>
          <p:nvPr/>
        </p:nvSpPr>
        <p:spPr>
          <a:xfrm>
            <a:off x="413544" y="4313312"/>
            <a:ext cx="8496300" cy="1816100"/>
          </a:xfrm>
          <a:prstGeom prst="rect">
            <a:avLst/>
          </a:prstGeom>
          <a:noFill/>
        </p:spPr>
        <p:txBody>
          <a:bodyPr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SA" sz="2800" dirty="0">
                <a:solidFill>
                  <a:schemeClr val="accent2">
                    <a:lumMod val="50000"/>
                  </a:schemeClr>
                </a:solidFill>
              </a:rPr>
              <a:t>كما أنها تعرَف بأنها أجهزة وأدوات ومواد يستخدمها المعلم لتحسين عملية التعليم والتعلم , وتقصير مدَتها وشرح الأفكار وتدريب التلاميذ على المهارات وغرس العادات الحسنة في نفوسهم والاتجاهات الإيجابية نحو التعلم بهدف الوصول إلى الحقائق العلمية الصحيحة .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976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عرض على الشاشة (3:4)‏</PresentationFormat>
  <Paragraphs>39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مادة/ التقنيات التربوية</vt:lpstr>
      <vt:lpstr>عرض تقديمي في PowerPoint</vt:lpstr>
      <vt:lpstr>تعريف التقنية</vt:lpstr>
      <vt:lpstr>تعريف تقنيات التعليم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مادة/ التقنيات التربوية</dc:title>
  <dc:creator>DR.Ahmed Saker 2o1O</dc:creator>
  <cp:lastModifiedBy>DR.Ahmed Saker 2o1O</cp:lastModifiedBy>
  <cp:revision>1</cp:revision>
  <dcterms:created xsi:type="dcterms:W3CDTF">2019-11-17T07:38:46Z</dcterms:created>
  <dcterms:modified xsi:type="dcterms:W3CDTF">2019-11-17T07:39:24Z</dcterms:modified>
</cp:coreProperties>
</file>