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76" autoAdjust="0"/>
  </p:normalViewPr>
  <p:slideViewPr>
    <p:cSldViewPr>
      <p:cViewPr varScale="1">
        <p:scale>
          <a:sx n="87" d="100"/>
          <a:sy n="87" d="100"/>
        </p:scale>
        <p:origin x="-145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E987EF0-ED4E-4F93-813A-3E7E7F61F210}" type="datetimeFigureOut">
              <a:rPr lang="ar-IQ" smtClean="0"/>
              <a:t>27/04/1441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A0EA921-1FEF-4AB8-A5A6-10146B7F78AD}" type="slidenum">
              <a:rPr lang="ar-IQ" smtClean="0"/>
              <a:t>‹#›</a:t>
            </a:fld>
            <a:endParaRPr lang="ar-IQ"/>
          </a:p>
        </p:txBody>
      </p:sp>
    </p:spTree>
    <p:extLst>
      <p:ext uri="{BB962C8B-B14F-4D97-AF65-F5344CB8AC3E}">
        <p14:creationId xmlns:p14="http://schemas.microsoft.com/office/powerpoint/2010/main" val="7136638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IQ" dirty="0" smtClean="0"/>
              <a:t>ًًَ</a:t>
            </a:r>
            <a:endParaRPr lang="ar-IQ" dirty="0"/>
          </a:p>
        </p:txBody>
      </p:sp>
      <p:sp>
        <p:nvSpPr>
          <p:cNvPr id="4" name="عنصر نائب لرقم الشريحة 3"/>
          <p:cNvSpPr>
            <a:spLocks noGrp="1"/>
          </p:cNvSpPr>
          <p:nvPr>
            <p:ph type="sldNum" sz="quarter" idx="10"/>
          </p:nvPr>
        </p:nvSpPr>
        <p:spPr/>
        <p:txBody>
          <a:bodyPr/>
          <a:lstStyle/>
          <a:p>
            <a:fld id="{EA0EA921-1FEF-4AB8-A5A6-10146B7F78AD}" type="slidenum">
              <a:rPr lang="ar-IQ" smtClean="0"/>
              <a:t>4</a:t>
            </a:fld>
            <a:endParaRPr lang="ar-IQ"/>
          </a:p>
        </p:txBody>
      </p:sp>
    </p:spTree>
    <p:extLst>
      <p:ext uri="{BB962C8B-B14F-4D97-AF65-F5344CB8AC3E}">
        <p14:creationId xmlns:p14="http://schemas.microsoft.com/office/powerpoint/2010/main" val="608474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1531403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99985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9308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268650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2039047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147761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344117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104397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308102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27703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E7F12F0-8C0B-4561-A72E-461AEB8C0A44}" type="datetimeFigureOut">
              <a:rPr lang="ar-IQ" smtClean="0"/>
              <a:t>27/04/1441</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E1BE7383-639E-4535-9623-6CB30E81CC0A}" type="slidenum">
              <a:rPr lang="ar-IQ" smtClean="0"/>
              <a:t>‹#›</a:t>
            </a:fld>
            <a:endParaRPr lang="ar-IQ" dirty="0"/>
          </a:p>
        </p:txBody>
      </p:sp>
    </p:spTree>
    <p:extLst>
      <p:ext uri="{BB962C8B-B14F-4D97-AF65-F5344CB8AC3E}">
        <p14:creationId xmlns:p14="http://schemas.microsoft.com/office/powerpoint/2010/main" val="195700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7F12F0-8C0B-4561-A72E-461AEB8C0A44}" type="datetimeFigureOut">
              <a:rPr lang="ar-IQ" smtClean="0"/>
              <a:t>27/04/1441</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BE7383-639E-4535-9623-6CB30E81CC0A}" type="slidenum">
              <a:rPr lang="ar-IQ" smtClean="0"/>
              <a:t>‹#›</a:t>
            </a:fld>
            <a:endParaRPr lang="ar-IQ" dirty="0"/>
          </a:p>
        </p:txBody>
      </p:sp>
    </p:spTree>
    <p:extLst>
      <p:ext uri="{BB962C8B-B14F-4D97-AF65-F5344CB8AC3E}">
        <p14:creationId xmlns:p14="http://schemas.microsoft.com/office/powerpoint/2010/main" val="3954870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1512167"/>
          </a:xfrm>
        </p:spPr>
        <p:txBody>
          <a:bodyPr>
            <a:normAutofit/>
          </a:bodyPr>
          <a:lstStyle/>
          <a:p>
            <a:r>
              <a:rPr lang="ar-IQ" sz="6600" dirty="0" smtClean="0"/>
              <a:t>مناهج البحث التربوي</a:t>
            </a:r>
            <a:endParaRPr lang="ar-IQ" sz="6600" dirty="0"/>
          </a:p>
        </p:txBody>
      </p:sp>
      <p:sp>
        <p:nvSpPr>
          <p:cNvPr id="3" name="عنوان فرعي 2"/>
          <p:cNvSpPr>
            <a:spLocks noGrp="1"/>
          </p:cNvSpPr>
          <p:nvPr>
            <p:ph type="subTitle" idx="1"/>
          </p:nvPr>
        </p:nvSpPr>
        <p:spPr>
          <a:xfrm>
            <a:off x="1483568" y="3886200"/>
            <a:ext cx="6400800" cy="1752600"/>
          </a:xfrm>
          <a:ln>
            <a:noFill/>
          </a:ln>
        </p:spPr>
        <p:style>
          <a:lnRef idx="2">
            <a:schemeClr val="dk1"/>
          </a:lnRef>
          <a:fillRef idx="1">
            <a:schemeClr val="lt1"/>
          </a:fillRef>
          <a:effectRef idx="0">
            <a:schemeClr val="dk1"/>
          </a:effectRef>
          <a:fontRef idx="minor">
            <a:schemeClr val="dk1"/>
          </a:fontRef>
        </p:style>
        <p:txBody>
          <a:bodyPr>
            <a:normAutofit/>
          </a:bodyPr>
          <a:lstStyle/>
          <a:p>
            <a:r>
              <a:rPr lang="ar-IQ" sz="3600" b="1" dirty="0" smtClean="0">
                <a:solidFill>
                  <a:schemeClr val="tx1"/>
                </a:solidFill>
                <a:cs typeface="+mj-cs"/>
              </a:rPr>
              <a:t>قسم العلوم</a:t>
            </a:r>
          </a:p>
          <a:p>
            <a:r>
              <a:rPr lang="ar-IQ" sz="3600" b="1" dirty="0" smtClean="0">
                <a:solidFill>
                  <a:schemeClr val="tx1"/>
                </a:solidFill>
                <a:cs typeface="+mj-cs"/>
              </a:rPr>
              <a:t>المرحلة الثالثة </a:t>
            </a:r>
          </a:p>
          <a:p>
            <a:endParaRPr lang="ar-IQ" sz="3600" b="1" dirty="0">
              <a:solidFill>
                <a:schemeClr val="tx1"/>
              </a:solidFill>
              <a:cs typeface="+mj-cs"/>
            </a:endParaRPr>
          </a:p>
        </p:txBody>
      </p:sp>
      <p:sp>
        <p:nvSpPr>
          <p:cNvPr id="4" name="مستطيل 3"/>
          <p:cNvSpPr/>
          <p:nvPr/>
        </p:nvSpPr>
        <p:spPr>
          <a:xfrm>
            <a:off x="1763688" y="2420888"/>
            <a:ext cx="5544616" cy="914400"/>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pPr algn="ctr"/>
            <a:r>
              <a:rPr lang="ar-IQ" sz="3200" b="1" dirty="0" smtClean="0"/>
              <a:t>مدرسة المادة </a:t>
            </a:r>
            <a:r>
              <a:rPr lang="ar-IQ" sz="3200" b="1" dirty="0" smtClean="0"/>
              <a:t>:- </a:t>
            </a:r>
            <a:r>
              <a:rPr lang="ar-IQ" sz="3200" b="1" dirty="0" err="1" smtClean="0"/>
              <a:t>م.د</a:t>
            </a:r>
            <a:r>
              <a:rPr lang="ar-IQ" sz="3200" b="1" dirty="0" smtClean="0"/>
              <a:t>.  </a:t>
            </a:r>
            <a:r>
              <a:rPr lang="ar-IQ" sz="3200" b="1" dirty="0" smtClean="0"/>
              <a:t>إسراء عاكف علي </a:t>
            </a:r>
            <a:endParaRPr lang="ar-IQ" sz="3200" b="1" dirty="0"/>
          </a:p>
        </p:txBody>
      </p:sp>
    </p:spTree>
    <p:extLst>
      <p:ext uri="{BB962C8B-B14F-4D97-AF65-F5344CB8AC3E}">
        <p14:creationId xmlns:p14="http://schemas.microsoft.com/office/powerpoint/2010/main" val="2420350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الثالثة</a:t>
            </a:r>
            <a:endParaRPr lang="ar-IQ" dirty="0"/>
          </a:p>
        </p:txBody>
      </p:sp>
      <p:sp>
        <p:nvSpPr>
          <p:cNvPr id="3" name="عنصر نائب للمحتوى 2"/>
          <p:cNvSpPr>
            <a:spLocks noGrp="1"/>
          </p:cNvSpPr>
          <p:nvPr>
            <p:ph idx="1"/>
          </p:nvPr>
        </p:nvSpPr>
        <p:spPr/>
        <p:txBody>
          <a:bodyPr>
            <a:normAutofit fontScale="40000" lnSpcReduction="20000"/>
          </a:bodyPr>
          <a:lstStyle/>
          <a:p>
            <a:r>
              <a:rPr lang="ar-SA" b="1" dirty="0"/>
              <a:t>خطوات اجراء البحث</a:t>
            </a:r>
            <a:endParaRPr lang="en-US" dirty="0"/>
          </a:p>
          <a:p>
            <a:r>
              <a:rPr lang="ar-SA" dirty="0"/>
              <a:t>	يمر البحث التربوي بعدد من المراحل المتتالية. من لحظة كونه فكرة يشعر بوجودها الباحث، أو يصل إليها من خلال مراجعة مصادر معينة إلى أن تكون هذه الفكرة بحثاً متكامل العناصر. </a:t>
            </a:r>
            <a:endParaRPr lang="en-US" dirty="0"/>
          </a:p>
          <a:p>
            <a:r>
              <a:rPr lang="ar-SA" dirty="0"/>
              <a:t>	ويهدف هذا التتابع في إعداد البحث التربوي إلى دراسة الفكرة على أسس علمية. وهذا من شأنه أن يجعل هذه الدراسة قادرة على الوصول إلى نتائج دقيقة عن الفكرة المدروسة، وبالتالي الإسهام في إثراء المعرفة الإنسانية في مجال الفكرة. </a:t>
            </a:r>
            <a:endParaRPr lang="en-US" dirty="0"/>
          </a:p>
          <a:p>
            <a:r>
              <a:rPr lang="ar-SA" dirty="0"/>
              <a:t>	وتتمثل مراحل إعداد البحث التربوي في: اختيار المشكلة، وإعداد خطة البحث، وعمل تقرير البحث وفيما يلي عرض لهذه المراحل: </a:t>
            </a:r>
            <a:endParaRPr lang="en-US" dirty="0"/>
          </a:p>
          <a:p>
            <a:r>
              <a:rPr lang="ar-SA" dirty="0"/>
              <a:t> </a:t>
            </a:r>
            <a:endParaRPr lang="en-US" dirty="0"/>
          </a:p>
          <a:p>
            <a:r>
              <a:rPr lang="ar-SA" b="1" dirty="0"/>
              <a:t>المرحلة الأولى: اختيار مشكلة البحث: </a:t>
            </a:r>
            <a:endParaRPr lang="en-US" dirty="0"/>
          </a:p>
          <a:p>
            <a:r>
              <a:rPr lang="ar-SA" dirty="0"/>
              <a:t>	يواجه الباحث ولا سيما المبتدئ صعوبات في هذه المرحلة أكثر من المراحل الأخرى لإعداد البحث، فيبذل قصارى جهوده, ويستغرق أوقاتاً طويلة في جمع الكتابات دونما اختيار للمشكلة التي يراد </a:t>
            </a:r>
            <a:r>
              <a:rPr lang="ar-SA" dirty="0" err="1"/>
              <a:t>دراستها،لذا</a:t>
            </a:r>
            <a:r>
              <a:rPr lang="ar-SA" dirty="0"/>
              <a:t> فالبداية المنطقية لإنتاج بحث علمي أصيل، هو توافر إحساس كامن ملح لدى الباحث بوجود مشكلة جديرة بالدراسة. وهذا الإحساس نتاج قراءات الباحث وملاحظاته الدقيقة .</a:t>
            </a:r>
            <a:endParaRPr lang="en-US" dirty="0"/>
          </a:p>
          <a:p>
            <a:r>
              <a:rPr lang="ar-SA" dirty="0"/>
              <a:t>	ولتوضيح هذه المرحلة، يجب معرفة مصادر اختيار المشكلة، والموضوعات التي يجب على الباحث تجنبها، والاعتبارات التي تراعى عند اختيار مشكلة من بين المشكلات المقترحة وذلك على النحو التالي: </a:t>
            </a:r>
            <a:endParaRPr lang="en-US" dirty="0"/>
          </a:p>
          <a:p>
            <a:r>
              <a:rPr lang="ar-SA" b="1" dirty="0"/>
              <a:t>1ـ مصادر المشكلات البحثية: </a:t>
            </a:r>
            <a:endParaRPr lang="en-US" dirty="0"/>
          </a:p>
          <a:p>
            <a:r>
              <a:rPr lang="ar-SA" dirty="0"/>
              <a:t>	حدد المهتمون بدراسة هذه المرحلة مصادر معينة يمكن للباحث مراجعتها؛ من أجل التعرف على المشكلات المقترحة أو الملحة، وهي: </a:t>
            </a:r>
            <a:endParaRPr lang="en-US" dirty="0"/>
          </a:p>
          <a:p>
            <a:r>
              <a:rPr lang="ar-SA" dirty="0"/>
              <a:t> </a:t>
            </a:r>
            <a:endParaRPr lang="en-US" dirty="0"/>
          </a:p>
          <a:p>
            <a:r>
              <a:rPr lang="ar-SA" dirty="0"/>
              <a:t>أ ــ المصدر الشخصي، ويتمثل في خبرات الباحث، ومعارفه، وإعداده العلمي السابق.</a:t>
            </a:r>
            <a:endParaRPr lang="en-US" dirty="0"/>
          </a:p>
          <a:p>
            <a:r>
              <a:rPr lang="ar-SA" dirty="0"/>
              <a:t>ب ــ المصدر العلمي، ويتمثل في التراث القائم والمتصل بتخصص الباحث من حيث وجود الخبراء، والتخصصات الدقيقة، وتجارب التخصص وخبراته في الأعمال والأنشطة الأكاديمية.</a:t>
            </a:r>
            <a:endParaRPr lang="en-US" dirty="0"/>
          </a:p>
          <a:p>
            <a:r>
              <a:rPr lang="ar-SA" dirty="0"/>
              <a:t>جـ ـــ المصدر المجتمعي، ويتمثل في الظروف التي يعيشها المجتمع الذي يعيش فيه الباحث.</a:t>
            </a:r>
            <a:endParaRPr lang="en-US" dirty="0"/>
          </a:p>
          <a:p>
            <a:r>
              <a:rPr lang="ar-SA" dirty="0"/>
              <a:t>د ــ المصدر الرسمي، ويتمثل في توصيات ومقترحات الأكاديميين والممارسين في مجالي الإدارة والتخطيط بضرورة بحث موضوعات معينة؛ لخدمة المجتمع.</a:t>
            </a:r>
            <a:endParaRPr lang="en-US" dirty="0"/>
          </a:p>
          <a:p>
            <a:endParaRPr lang="ar-IQ" dirty="0"/>
          </a:p>
        </p:txBody>
      </p:sp>
    </p:spTree>
    <p:extLst>
      <p:ext uri="{BB962C8B-B14F-4D97-AF65-F5344CB8AC3E}">
        <p14:creationId xmlns:p14="http://schemas.microsoft.com/office/powerpoint/2010/main" val="1726670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688632"/>
          </a:xfrm>
        </p:spPr>
        <p:txBody>
          <a:bodyPr>
            <a:normAutofit fontScale="25000" lnSpcReduction="20000"/>
          </a:bodyPr>
          <a:lstStyle/>
          <a:p>
            <a:r>
              <a:rPr lang="ar-SA" sz="7200" b="1" dirty="0"/>
              <a:t>2 ـ الموضوعات المحذورة: </a:t>
            </a:r>
            <a:endParaRPr lang="en-US" sz="7200" dirty="0"/>
          </a:p>
          <a:p>
            <a:r>
              <a:rPr lang="ar-SA" sz="7200" dirty="0"/>
              <a:t>	في سبيل اختيار موفق لموضوع ما، فإنه يجب على الباحث أن يتحاشى موضوعات، من مثل: </a:t>
            </a:r>
            <a:endParaRPr lang="en-US" sz="7200" dirty="0"/>
          </a:p>
          <a:p>
            <a:r>
              <a:rPr lang="ar-SA" sz="7200" dirty="0"/>
              <a:t>أ ــ الموضوعات التي يشتد حولها الخلاف؛ لأن غرض البحث هنا ليس لمجرد عرض آراء المخالفين والمؤيدين فقط.</a:t>
            </a:r>
            <a:endParaRPr lang="en-US" sz="7200" dirty="0"/>
          </a:p>
          <a:p>
            <a:r>
              <a:rPr lang="ar-SA" sz="7200" dirty="0"/>
              <a:t>ب ــ الموضوعات العلمية المعقدة التي تحتاج إلى تقنية عالية؛ لأن مثل هذه الموضوعات تكون صعبة على المبتدئ.</a:t>
            </a:r>
            <a:endParaRPr lang="en-US" sz="7200" dirty="0"/>
          </a:p>
          <a:p>
            <a:r>
              <a:rPr lang="ar-SA" sz="7200" dirty="0"/>
              <a:t>جـ ــ الموضوعات الخاملة التي لا تبدو ممتعة، فإذا كانت المادة العلمية المتوافرة في المصادر البحثية غير مشجعة فإنه سيصبح مملاً وعائقاً من التقدم.</a:t>
            </a:r>
            <a:endParaRPr lang="en-US" sz="7200" dirty="0"/>
          </a:p>
          <a:p>
            <a:r>
              <a:rPr lang="ar-SA" sz="7200" dirty="0"/>
              <a:t>د ــ الموضوعات التي يصعب العثور على مادتها العلمية في أوعية المعلومات بصورة كافية.</a:t>
            </a:r>
            <a:endParaRPr lang="en-US" sz="7200" dirty="0"/>
          </a:p>
          <a:p>
            <a:r>
              <a:rPr lang="ar-SA" sz="7200" dirty="0"/>
              <a:t>هـ ــ الموضوعات الواسعة التي يصعب على باحث واحد دراستها، فالأول حصرها أو تحديدها.</a:t>
            </a:r>
            <a:endParaRPr lang="en-US" sz="7200" dirty="0"/>
          </a:p>
          <a:p>
            <a:r>
              <a:rPr lang="ar-SA" sz="7200" dirty="0"/>
              <a:t>و ــ الموضوعات الضيقة جداً ، أي التي لا تقبل البحث أو يصعب على الباحث إعداد رسالة علمية عنها.</a:t>
            </a:r>
            <a:endParaRPr lang="en-US" sz="7200" dirty="0"/>
          </a:p>
          <a:p>
            <a:r>
              <a:rPr lang="ar-SA" sz="7200" dirty="0"/>
              <a:t>ز ــ الموضوعات الغامضة مما يجعل الباحث لا يستطيع تكوين رؤية أو تصور عنها.</a:t>
            </a:r>
            <a:endParaRPr lang="en-US" sz="7200" dirty="0"/>
          </a:p>
          <a:p>
            <a:r>
              <a:rPr lang="ar-SA" sz="7200" b="1" dirty="0"/>
              <a:t>3 ـ اعتبارات هامة في الاختيار: </a:t>
            </a:r>
            <a:endParaRPr lang="en-US" sz="7200" dirty="0"/>
          </a:p>
          <a:p>
            <a:r>
              <a:rPr lang="ar-SA" sz="7200" dirty="0"/>
              <a:t>	إذا وجد الباحث نفسه في حيرة حيال اختيار  موضوع من بين الموضوعات السابقة، عليه أن يراعى الاعتبارات التالية، وهي</a:t>
            </a:r>
            <a:endParaRPr lang="en-US" sz="7200" dirty="0"/>
          </a:p>
          <a:p>
            <a:r>
              <a:rPr lang="ar-SA" sz="7200" dirty="0"/>
              <a:t>أ ــ الاعتبارات الذاتية، من مثل: اهتمام الباحث، وقدرته، وتوافر الإمكانات المادية، وتوافر المعلومات، والمساعدة الإدارية. </a:t>
            </a:r>
            <a:endParaRPr lang="en-US" sz="7200" dirty="0"/>
          </a:p>
          <a:p>
            <a:r>
              <a:rPr lang="ar-SA" sz="7200" dirty="0"/>
              <a:t>ب ــ الاعتبارات العلمية، من مثل: الفائدة العملية والفائدة العلمية للبحث، وتعميم نتائج البحث، ومدى مساهمته في تنمية بحوث أخرى.</a:t>
            </a:r>
            <a:endParaRPr lang="en-US" sz="7200" dirty="0"/>
          </a:p>
          <a:p>
            <a:r>
              <a:rPr lang="ar-SA" sz="7200" dirty="0"/>
              <a:t>جـ ـــ الاعتبارات الاجتماعية، وتعني مناسبة الموضوع لقيم وعادات وتقاليد المجتمع. </a:t>
            </a:r>
            <a:endParaRPr lang="en-US" sz="7200" dirty="0"/>
          </a:p>
          <a:p>
            <a:r>
              <a:rPr lang="ar-SA" sz="7200" dirty="0"/>
              <a:t>د ــ الاعتبارات الأخلاقية، وتعني التزام الباحث بأخلاقيات الباحث المسلم في أثناء اختيار الموضوع، وبعدما يستقر الباحث على موضوع معين تتوافر فيه الاعتبارات السابقة، فإنه يشرع في عمل خطة البحث.</a:t>
            </a:r>
            <a:endParaRPr lang="en-US" sz="7200" dirty="0"/>
          </a:p>
          <a:p>
            <a:r>
              <a:rPr lang="ar-SA" dirty="0"/>
              <a:t> </a:t>
            </a:r>
            <a:endParaRPr lang="en-US" dirty="0"/>
          </a:p>
          <a:p>
            <a:endParaRPr lang="ar-IQ" dirty="0"/>
          </a:p>
        </p:txBody>
      </p:sp>
    </p:spTree>
    <p:extLst>
      <p:ext uri="{BB962C8B-B14F-4D97-AF65-F5344CB8AC3E}">
        <p14:creationId xmlns:p14="http://schemas.microsoft.com/office/powerpoint/2010/main" val="1317244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32500" lnSpcReduction="20000"/>
          </a:bodyPr>
          <a:lstStyle/>
          <a:p>
            <a:r>
              <a:rPr lang="ar-SA" sz="3400" b="1" dirty="0"/>
              <a:t>المرحلة الثانية: إعداد خطة البحث: </a:t>
            </a:r>
            <a:endParaRPr lang="en-US" sz="3400" dirty="0"/>
          </a:p>
          <a:p>
            <a:r>
              <a:rPr lang="ar-SA" sz="3400" dirty="0"/>
              <a:t>	تحتاج دراسة أي موضوع إلى قيام الباحث بعملية التخطيط قبل الشروع في تنفيذ البحث؛ وذلك لتحديد الخطوات والإجراءات اللازمة. وبعد الموافقة النهائية على محتوى الخطة، فإن الباحث ينفذ ما جاء فيها؛ لأن الخطة عندئذٍ تكون بمثابة العقد بين الباحث والجهة العلمية التي ينتمي إليها. </a:t>
            </a:r>
            <a:endParaRPr lang="en-US" sz="3400" dirty="0"/>
          </a:p>
          <a:p>
            <a:r>
              <a:rPr lang="ar-SA" sz="3400" dirty="0"/>
              <a:t>	وليمكن توضيح خطة البحث وعناصرها على النحو التالي: </a:t>
            </a:r>
            <a:endParaRPr lang="en-US" sz="3400" dirty="0"/>
          </a:p>
          <a:p>
            <a:r>
              <a:rPr lang="ar-SA" sz="3400" b="1" dirty="0"/>
              <a:t>1 ـ تعريف خطة البحث: </a:t>
            </a:r>
            <a:endParaRPr lang="en-US" sz="3400" b="1" dirty="0"/>
          </a:p>
          <a:p>
            <a:r>
              <a:rPr lang="ar-SA" sz="3400" dirty="0"/>
              <a:t>	تعني خطة البحث "صورة عن مشروع الدراسة، وتقرير يشتمل على وصف لجميع الإجراءات التي </a:t>
            </a:r>
            <a:r>
              <a:rPr lang="ar-SA" sz="3400" dirty="0" err="1"/>
              <a:t>تتطلبها</a:t>
            </a:r>
            <a:r>
              <a:rPr lang="ar-SA" sz="3400" dirty="0"/>
              <a:t> الدراسة والخطوات التي ينبغي على الباحث اتباعها مرحلة بعد أخرى" </a:t>
            </a:r>
            <a:endParaRPr lang="en-US" sz="3400" dirty="0"/>
          </a:p>
          <a:p>
            <a:pPr lvl="0"/>
            <a:r>
              <a:rPr lang="ar-SA" sz="3400" dirty="0"/>
              <a:t>ومما سبق، يمكن إبراز عناصر هذه الآراء على النحو التالي: </a:t>
            </a:r>
            <a:endParaRPr lang="en-US" sz="3400" dirty="0"/>
          </a:p>
          <a:p>
            <a:pPr lvl="0"/>
            <a:r>
              <a:rPr lang="ar-SA" sz="3400" dirty="0"/>
              <a:t>إن خطة البحث مجهود محكم من قبل الباحث، سواء كان طالبُ دراساتٍ عليا، أم عضو هيئة تدريس.</a:t>
            </a:r>
            <a:endParaRPr lang="en-US" sz="3400" dirty="0"/>
          </a:p>
          <a:p>
            <a:pPr lvl="0"/>
            <a:r>
              <a:rPr lang="ar-SA" sz="3400" dirty="0"/>
              <a:t>إنها بمثابة العقد، يتضمن الإشارة إلى الإجراءات التي يراد اتباعها، ويلتزم بها الباحث مرحلة بعد أخرى. </a:t>
            </a:r>
            <a:endParaRPr lang="en-US" sz="3400" dirty="0"/>
          </a:p>
          <a:p>
            <a:pPr lvl="0"/>
            <a:r>
              <a:rPr lang="ar-SA" sz="3400" dirty="0"/>
              <a:t>إنها تكتب وفق المواصفات العلمية التي تحددها المؤسسة التي ينتمي إليها الباحث .</a:t>
            </a:r>
            <a:endParaRPr lang="en-US" sz="3400" dirty="0"/>
          </a:p>
          <a:p>
            <a:r>
              <a:rPr lang="ar-SA" sz="3400" dirty="0"/>
              <a:t>ويمكن صياغة تعريف آخر لخطة البحث، ومفاده، تقرير محكم يتضمن عناصر الأسلوب العلمي في البحث، والإجراءات اللازمة لها. يعده الباحث وفق المواصفات العلمية التي تحددها المؤسسة التي ينتمي إليها. وتخضع للتحكيم من قبل متخصصين في المجال العلمي للباحث ويلتزم بتنفيذها مرحلة بعد أخرى. </a:t>
            </a:r>
            <a:endParaRPr lang="en-US" sz="3400" dirty="0"/>
          </a:p>
          <a:p>
            <a:r>
              <a:rPr lang="ar-SA" sz="3400" b="1" dirty="0"/>
              <a:t>2 ـ أهداف خطة البحث: </a:t>
            </a:r>
            <a:endParaRPr lang="en-US" sz="3400" b="1" dirty="0"/>
          </a:p>
          <a:p>
            <a:r>
              <a:rPr lang="ar-SA" sz="3400" dirty="0"/>
              <a:t>	يهدف الباحث من إعداد خطة البحث تحقيق التالي: </a:t>
            </a:r>
            <a:endParaRPr lang="en-US" sz="3400" dirty="0"/>
          </a:p>
          <a:p>
            <a:r>
              <a:rPr lang="ar-SA" sz="3400" dirty="0"/>
              <a:t>- يصف الباحث إجراءات القيام بالدراسة ومتطلباتها.</a:t>
            </a:r>
            <a:endParaRPr lang="en-US" sz="3400" dirty="0"/>
          </a:p>
          <a:p>
            <a:pPr lvl="0"/>
            <a:r>
              <a:rPr lang="ar-SA" sz="3400" dirty="0"/>
              <a:t>يوجه الدراسة ومراحل تنفيذها.</a:t>
            </a:r>
            <a:endParaRPr lang="en-US" sz="3400" dirty="0"/>
          </a:p>
          <a:p>
            <a:pPr lvl="0"/>
            <a:r>
              <a:rPr lang="ar-SA" sz="3400" dirty="0"/>
              <a:t>يشكل إطاراً لتقويم الدراسة بعد انتهائها.</a:t>
            </a:r>
            <a:endParaRPr lang="en-US" sz="3400" dirty="0"/>
          </a:p>
          <a:p>
            <a:r>
              <a:rPr lang="ar-SA" sz="3400" b="1" dirty="0"/>
              <a:t> </a:t>
            </a:r>
            <a:endParaRPr lang="en-US" sz="3400" dirty="0"/>
          </a:p>
          <a:p>
            <a:r>
              <a:rPr lang="ar-SA" sz="3400" b="1" dirty="0"/>
              <a:t>3 ـ عناصر خطة البحث: </a:t>
            </a:r>
            <a:endParaRPr lang="en-US" sz="3400" dirty="0"/>
          </a:p>
          <a:p>
            <a:r>
              <a:rPr lang="ar-SA" sz="3400" dirty="0"/>
              <a:t>		تتألف خطة البحث من عناصر متتالية؛ وفيما يلي عرض موجز لهذه العناصر: </a:t>
            </a:r>
            <a:endParaRPr lang="en-US" sz="3400" dirty="0"/>
          </a:p>
          <a:p>
            <a:r>
              <a:rPr lang="ar-SA" sz="3400" b="1" dirty="0"/>
              <a:t>أ ـ العنوان: </a:t>
            </a:r>
            <a:endParaRPr lang="en-US" sz="3400" dirty="0"/>
          </a:p>
          <a:p>
            <a:r>
              <a:rPr lang="ar-SA" sz="3400" dirty="0"/>
              <a:t>		هو واجهة البحث، وأول ما تقع عليه عين القارئ. وتحديده عملية صعبة، حيث يتطلب من الباحث أن يراعي الاعتبارات التالية: </a:t>
            </a:r>
            <a:endParaRPr lang="en-US" sz="3400" dirty="0"/>
          </a:p>
          <a:p>
            <a:pPr lvl="0"/>
            <a:r>
              <a:rPr lang="ar-SA" sz="3400" dirty="0"/>
              <a:t>أن يكون العنوان معبراً تعبيراً دقيقاً عن موضوع البحث دون زيادة أو نقصان.</a:t>
            </a:r>
            <a:endParaRPr lang="en-US" sz="3400" dirty="0"/>
          </a:p>
          <a:p>
            <a:pPr lvl="0"/>
            <a:r>
              <a:rPr lang="ar-SA" sz="3400" dirty="0"/>
              <a:t>أن يكون العنوان محدداً, ليس به إسهاب أو إطناب وليس بالقصير المخل بشكل أو موضوع البحث.</a:t>
            </a:r>
            <a:endParaRPr lang="en-US" sz="3400" dirty="0"/>
          </a:p>
          <a:p>
            <a:pPr lvl="0"/>
            <a:r>
              <a:rPr lang="ar-SA" sz="3400" dirty="0"/>
              <a:t>أن تكون اللغة المستخدمة في العنوان لغة علمية بسيطة وغير معقدة أو استعراضية مفرطة في الجزالة.</a:t>
            </a:r>
            <a:endParaRPr lang="en-US" sz="3400" dirty="0"/>
          </a:p>
          <a:p>
            <a:pPr lvl="0"/>
            <a:r>
              <a:rPr lang="ar-SA" sz="3400" dirty="0"/>
              <a:t>ألا يحتوي العنوان على أي ألفاظ أو مصطلحات تحتمل التأويل أو تفهم بمعنيين، وإذا اضطر الباحث لمثل ذلك فعليه توضيح المقصود من المصطلح المشكوك في فهمه.</a:t>
            </a:r>
            <a:endParaRPr lang="en-US" sz="3400" dirty="0"/>
          </a:p>
          <a:p>
            <a:r>
              <a:rPr lang="ar-SA" sz="3400" b="1" dirty="0"/>
              <a:t>ومثال ذلك: </a:t>
            </a:r>
            <a:endParaRPr lang="en-US" sz="3400" dirty="0"/>
          </a:p>
          <a:p>
            <a:pPr lvl="0"/>
            <a:r>
              <a:rPr lang="ar-SA" sz="3400" dirty="0"/>
              <a:t>المهارات التدريسية اللازمة لمعلم المرحلة الابتدائية في العراق.</a:t>
            </a:r>
            <a:endParaRPr lang="en-US" sz="3400" dirty="0"/>
          </a:p>
          <a:p>
            <a:pPr lvl="0"/>
            <a:r>
              <a:rPr lang="ar-SA" sz="3400" dirty="0"/>
              <a:t>تقويم الإعداد التربوي لمعلم المرحلة الابتدائية في كليات التربية الاساسية بالعراق.</a:t>
            </a:r>
            <a:endParaRPr lang="en-US" sz="3400" dirty="0"/>
          </a:p>
          <a:p>
            <a:endParaRPr lang="ar-IQ" dirty="0"/>
          </a:p>
        </p:txBody>
      </p:sp>
    </p:spTree>
    <p:extLst>
      <p:ext uri="{BB962C8B-B14F-4D97-AF65-F5344CB8AC3E}">
        <p14:creationId xmlns:p14="http://schemas.microsoft.com/office/powerpoint/2010/main" val="1341906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32500" lnSpcReduction="20000"/>
          </a:bodyPr>
          <a:lstStyle/>
          <a:p>
            <a:r>
              <a:rPr lang="ar-SA" sz="3400" b="1" dirty="0"/>
              <a:t>ب ـ المقدمة: </a:t>
            </a:r>
            <a:endParaRPr lang="en-US" sz="3400" dirty="0"/>
          </a:p>
          <a:p>
            <a:r>
              <a:rPr lang="ar-SA" sz="3400" dirty="0"/>
              <a:t>		وهي العنصر الذي يشتمل على البيانات والمعلومات ذات الصلة بمشكلة البحث؛ بقصد تهيئة ذهن القارئ لها.</a:t>
            </a:r>
            <a:endParaRPr lang="en-US" sz="3400" dirty="0"/>
          </a:p>
          <a:p>
            <a:r>
              <a:rPr lang="ar-SA" sz="3400" dirty="0"/>
              <a:t>		ويراعي الباحث الاعتبارات التالية عند إعداد مقدمة البحث:</a:t>
            </a:r>
            <a:endParaRPr lang="en-US" sz="3400" dirty="0"/>
          </a:p>
          <a:p>
            <a:pPr lvl="0"/>
            <a:r>
              <a:rPr lang="ar-SA" sz="3400" dirty="0"/>
              <a:t>تحديد المجال الذي تقع فيه المشكلة. فمثلاً في العنوان الأول، مجال المشكلة، هو المهارات اللازمة لمعلم المرحلة الابتدائية، وفي الثاني برنامج إعداد المعلم في كليات التربية الاساسية .</a:t>
            </a:r>
            <a:endParaRPr lang="en-US" sz="3400" dirty="0"/>
          </a:p>
          <a:p>
            <a:pPr lvl="0"/>
            <a:r>
              <a:rPr lang="ar-SA" sz="3400" dirty="0"/>
              <a:t>تحديد أهمية دراسة المشكلة، وذلك من خلال خطورة استمرارها بدون دراسة علمية تحدد طبيعتها، والحلول المناسبة.</a:t>
            </a:r>
            <a:endParaRPr lang="en-US" sz="3400" dirty="0"/>
          </a:p>
          <a:p>
            <a:pPr lvl="0"/>
            <a:r>
              <a:rPr lang="ar-SA" sz="3400" dirty="0"/>
              <a:t>استعراض بعض الجهود السابقة، سواء أكانت لباحثين أم لمؤسسات علمية في مجال المشكلة، واستعراض نواحي القصور فيها، ونواحي التميز الذي ستضيفه الدراسة المزمع القيام بها.</a:t>
            </a:r>
            <a:endParaRPr lang="en-US" sz="3400" dirty="0"/>
          </a:p>
          <a:p>
            <a:pPr lvl="0"/>
            <a:r>
              <a:rPr lang="ar-SA" sz="3400" dirty="0"/>
              <a:t>بيان الجهات التي يمكن أن تستفيد من نتائج الدراسة سواء أكانت أفراداً أم مؤسساتٍ رسمية عامة أم خاصة إنتاجية أم خدمية.</a:t>
            </a:r>
            <a:endParaRPr lang="en-US" sz="3400" dirty="0"/>
          </a:p>
          <a:p>
            <a:r>
              <a:rPr lang="ar-SA" sz="3400" b="1" dirty="0"/>
              <a:t>جـ ـ مشكلة البحث: </a:t>
            </a:r>
            <a:endParaRPr lang="en-US" sz="3400" dirty="0"/>
          </a:p>
          <a:p>
            <a:r>
              <a:rPr lang="ar-SA" sz="3400" dirty="0"/>
              <a:t>		يقصد بهذا العنصر، صياغة مشكلة البحث في عبارات محددة وواضحة تعبر عن مضمون المشكلة وأبعادها؛ وذلك بهدف توجيه العناية مباشرة بالمشكلة، أي بجمع المعلومات الخاصة بها.</a:t>
            </a:r>
            <a:endParaRPr lang="en-US" sz="3400" dirty="0"/>
          </a:p>
          <a:p>
            <a:r>
              <a:rPr lang="ar-SA" sz="3400" dirty="0"/>
              <a:t>		ويُعرف في أثناء صياغة مشكلة الدراسة طريقتان. الأولى، وهي خاصة بصياغتها على هيئة سؤال رئيس، وقد يتفرع عنه أسئلة جزئية، والثانية، وهي خاصة بصياغتها على هيئة تقرير. فمثلاً في العنوان الأول، يكون تحديد المشكلة بالطريقتين على النحو التالي: </a:t>
            </a:r>
            <a:endParaRPr lang="en-US" sz="3400" dirty="0"/>
          </a:p>
          <a:p>
            <a:pPr lvl="0"/>
            <a:r>
              <a:rPr lang="ar-SA" sz="3400" dirty="0"/>
              <a:t>ما المهارات التدريسية اللازمة لمعلم المرحلة الابتدائية في محافظة ديالى ؟</a:t>
            </a:r>
            <a:endParaRPr lang="en-US" sz="3400" dirty="0"/>
          </a:p>
          <a:p>
            <a:pPr lvl="0"/>
            <a:r>
              <a:rPr lang="ar-SA" sz="3400" dirty="0"/>
              <a:t>المهارات التدريسية اللازمة لمعلم المرحلة الابتدائية في محافظة ديالى </a:t>
            </a:r>
            <a:endParaRPr lang="en-US" sz="3400" dirty="0"/>
          </a:p>
          <a:p>
            <a:r>
              <a:rPr lang="ar-SA" sz="3400" dirty="0"/>
              <a:t>وهناك شروط للصياغة الجيدة، وهي: </a:t>
            </a:r>
            <a:endParaRPr lang="en-US" sz="3400" dirty="0"/>
          </a:p>
          <a:p>
            <a:pPr lvl="0"/>
            <a:r>
              <a:rPr lang="ar-SA" sz="3400" dirty="0"/>
              <a:t>أن تعبر الصياغة عن علاقة بين متغيرين أو أكثر.</a:t>
            </a:r>
            <a:endParaRPr lang="en-US" sz="3400" dirty="0"/>
          </a:p>
          <a:p>
            <a:pPr lvl="0"/>
            <a:r>
              <a:rPr lang="ar-SA" sz="3400" dirty="0"/>
              <a:t>أن تصاغ المشكلة بصيغة سؤال.</a:t>
            </a:r>
            <a:endParaRPr lang="en-US" sz="3400" dirty="0"/>
          </a:p>
          <a:p>
            <a:pPr lvl="0"/>
            <a:r>
              <a:rPr lang="ar-SA" sz="3400" dirty="0"/>
              <a:t>إمكانية اختبارها. </a:t>
            </a:r>
            <a:endParaRPr lang="en-US" sz="3400" dirty="0"/>
          </a:p>
          <a:p>
            <a:r>
              <a:rPr lang="ar-SA" sz="3400" dirty="0"/>
              <a:t>د ـ وضع الفروض : </a:t>
            </a:r>
            <a:endParaRPr lang="en-US" sz="3400" dirty="0"/>
          </a:p>
          <a:p>
            <a:r>
              <a:rPr lang="ar-SA" sz="3400" dirty="0"/>
              <a:t>	الفرض، هو الإجابة المحتملة لأسئلة الدراسة. فالباحث عندما ينتهي من صياغة مشكلة الدراسة بسؤال رئيس أو أسئلة فرعية، فإنه يلجأ إلى وضع الفروض؛ وذلك للإجابة عن سؤال الدراسة أم أسئلتها.</a:t>
            </a:r>
            <a:endParaRPr lang="en-US" sz="3400" dirty="0"/>
          </a:p>
          <a:p>
            <a:r>
              <a:rPr lang="ar-SA" sz="3400" dirty="0"/>
              <a:t>		وتعد هذه الإجابة أولية؛ لأنها قد لا تكون صحيحة بمعنى يمكن قبولها أم ردها حسب ما </a:t>
            </a:r>
            <a:r>
              <a:rPr lang="ar-SA" sz="3400" dirty="0" err="1"/>
              <a:t>تسفرعنه</a:t>
            </a:r>
            <a:r>
              <a:rPr lang="ar-SA" sz="3400" dirty="0"/>
              <a:t> نتائج الدراسة الميدانية.</a:t>
            </a:r>
            <a:endParaRPr lang="en-US" sz="3400" dirty="0"/>
          </a:p>
          <a:p>
            <a:r>
              <a:rPr lang="ar-SA" sz="3400" dirty="0"/>
              <a:t>	وهناك شروط معينة لازمة للفرض الجيد، وهي: </a:t>
            </a:r>
            <a:endParaRPr lang="en-US" sz="3400" dirty="0"/>
          </a:p>
          <a:p>
            <a:pPr lvl="0"/>
            <a:r>
              <a:rPr lang="ar-SA" sz="3400" dirty="0"/>
              <a:t>أن تتضمن الصياغة متغيرين أو أكثر.</a:t>
            </a:r>
            <a:endParaRPr lang="en-US" sz="3400" dirty="0"/>
          </a:p>
          <a:p>
            <a:pPr lvl="0"/>
            <a:r>
              <a:rPr lang="ar-SA" sz="3400" dirty="0"/>
              <a:t>أن يكون الفرض منسجماً مع الحقائق العلمية والنظريات المعروفة أو مكملة لها، وليس خيالياً أو متناقضاً معها.</a:t>
            </a:r>
            <a:endParaRPr lang="en-US" sz="3400" dirty="0"/>
          </a:p>
          <a:p>
            <a:pPr lvl="0"/>
            <a:r>
              <a:rPr lang="ar-SA" sz="3400" dirty="0"/>
              <a:t>مقدرة الباحث على تفسير المشكلة، وهذا مما يزيد من قيمة الفرض.</a:t>
            </a:r>
            <a:endParaRPr lang="en-US" sz="3400" dirty="0"/>
          </a:p>
          <a:p>
            <a:pPr lvl="0"/>
            <a:r>
              <a:rPr lang="ar-SA" sz="3400" dirty="0"/>
              <a:t>بساطة الفرض، أي هو الذي يفسر المشكلة بأقل عدد من الكلمات المعقدة.</a:t>
            </a:r>
            <a:endParaRPr lang="en-US" sz="3400" dirty="0"/>
          </a:p>
          <a:p>
            <a:r>
              <a:rPr lang="ar-SA" sz="3400" dirty="0"/>
              <a:t>وللفرض نوعان، الأول، وهو خاص بالفرض الصفري، ويعني أنه الذي ينفي وجود علاقة بين متغيري الدراسة. </a:t>
            </a:r>
            <a:r>
              <a:rPr lang="ar-SA" sz="3400" b="1" dirty="0"/>
              <a:t>مثال</a:t>
            </a:r>
            <a:r>
              <a:rPr lang="ar-SA" sz="3400" dirty="0"/>
              <a:t>: لا توجد علاقة ذات دلالة إحصائية بين البث المباشر والغياب لطلاب المرحلة الابتدائية في محافظة ديالى.</a:t>
            </a:r>
            <a:endParaRPr lang="en-US" sz="3400" dirty="0"/>
          </a:p>
          <a:p>
            <a:endParaRPr lang="ar-IQ" dirty="0"/>
          </a:p>
        </p:txBody>
      </p:sp>
    </p:spTree>
    <p:extLst>
      <p:ext uri="{BB962C8B-B14F-4D97-AF65-F5344CB8AC3E}">
        <p14:creationId xmlns:p14="http://schemas.microsoft.com/office/powerpoint/2010/main" val="619049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الرابعة</a:t>
            </a:r>
            <a:endParaRPr lang="ar-IQ" dirty="0"/>
          </a:p>
        </p:txBody>
      </p:sp>
      <p:sp>
        <p:nvSpPr>
          <p:cNvPr id="3" name="عنصر نائب للمحتوى 2"/>
          <p:cNvSpPr>
            <a:spLocks noGrp="1"/>
          </p:cNvSpPr>
          <p:nvPr>
            <p:ph idx="1"/>
          </p:nvPr>
        </p:nvSpPr>
        <p:spPr/>
        <p:txBody>
          <a:bodyPr>
            <a:normAutofit fontScale="32500" lnSpcReduction="20000"/>
          </a:bodyPr>
          <a:lstStyle/>
          <a:p>
            <a:r>
              <a:rPr lang="ar-SA" dirty="0"/>
              <a:t>والثاني، وهو خاص بالفرض المباشر (غير الصفري)، ويعني أنه الذي يثبت العلاقة بين متغيري الدراسة. </a:t>
            </a:r>
            <a:r>
              <a:rPr lang="ar-SA" b="1" dirty="0"/>
              <a:t>مثال</a:t>
            </a:r>
            <a:r>
              <a:rPr lang="ar-SA" dirty="0"/>
              <a:t>: توجد علاقة ذات دلالة إحصائية بين البث المباشر والغياب لطلاب المرحلة الابتدائية في محافظة ديالى.</a:t>
            </a:r>
            <a:endParaRPr lang="en-US" dirty="0"/>
          </a:p>
          <a:p>
            <a:r>
              <a:rPr lang="ar-SA" dirty="0"/>
              <a:t>وقد يستغني الباحث عن وضع الفروض في حالة إذا كانت مشكلة البحث تهدف إلى الوصول إلى حقائق. مثال: </a:t>
            </a:r>
            <a:endParaRPr lang="en-US" dirty="0"/>
          </a:p>
          <a:p>
            <a:r>
              <a:rPr lang="ar-SA" dirty="0"/>
              <a:t>إذا كان الباحث يريد معرفة تاريخ الحركة التعليمية في محافظة ديالى، أو حياة أحد رواد التربية فيها. فإن الباحث لا يحتاج إلى فروض؛ لأن المجهود الذي يقوم به معني بجمع الحقائق.</a:t>
            </a:r>
            <a:endParaRPr lang="en-US" dirty="0"/>
          </a:p>
          <a:p>
            <a:r>
              <a:rPr lang="ar-SA" b="1" dirty="0"/>
              <a:t>هـ ـ أهداف البحث: </a:t>
            </a:r>
            <a:endParaRPr lang="en-US" b="1" dirty="0"/>
          </a:p>
          <a:p>
            <a:r>
              <a:rPr lang="ar-SA" dirty="0"/>
              <a:t>	هو العنصر الذي يجيب الباحث عن سؤال مؤداه: لماذا يجري البحث؟. ومن قراءة الأهداف يمكن معرفة مدى مناسبة البحث لحل المشكلة. ونوع الإضافة العلمية لجسم المعرفة في مجال المشكلة. </a:t>
            </a:r>
            <a:endParaRPr lang="en-US" dirty="0"/>
          </a:p>
          <a:p>
            <a:r>
              <a:rPr lang="ar-SA" dirty="0"/>
              <a:t>ويشترط عند تحديد أهداف البحث ما يلي: </a:t>
            </a:r>
            <a:endParaRPr lang="en-US" b="1" dirty="0"/>
          </a:p>
          <a:p>
            <a:pPr lvl="0"/>
            <a:r>
              <a:rPr lang="ar-SA" dirty="0"/>
              <a:t>أن تكون محددة، يمكن قياس مدى تحققها.</a:t>
            </a:r>
            <a:endParaRPr lang="en-US" dirty="0"/>
          </a:p>
          <a:p>
            <a:pPr lvl="0"/>
            <a:r>
              <a:rPr lang="ar-SA" dirty="0"/>
              <a:t>وأن تكون دقيقة، أي وثيقة الصلة بمشكلة البحث.</a:t>
            </a:r>
            <a:endParaRPr lang="en-US" dirty="0"/>
          </a:p>
          <a:p>
            <a:pPr lvl="0"/>
            <a:r>
              <a:rPr lang="ar-SA" dirty="0"/>
              <a:t>وقابلة للتحقيق على ضوء الإمكانات الزمنية والمادية المتاحة .</a:t>
            </a:r>
            <a:endParaRPr lang="en-US" dirty="0"/>
          </a:p>
          <a:p>
            <a:r>
              <a:rPr lang="ar-SA" b="1" dirty="0"/>
              <a:t>و ـ أهمية البحث: </a:t>
            </a:r>
            <a:endParaRPr lang="en-US" dirty="0"/>
          </a:p>
          <a:p>
            <a:r>
              <a:rPr lang="ar-SA" dirty="0"/>
              <a:t>		ومن المرادفات الأخرى لهذه التسمية، مبررات البحث، وخلفيات البحث. وتعني أهمية البحث إبراز القيمة الحقيقية المرجوة من إجراء البحث، ويتطلب هذا العنصر تقديم الأدلة والشواهد التي تقنع القارئ بضرورة إجراء البحث لهذه المشكلة، ومنها: </a:t>
            </a:r>
            <a:endParaRPr lang="en-US" dirty="0"/>
          </a:p>
          <a:p>
            <a:pPr lvl="0"/>
            <a:r>
              <a:rPr lang="ar-SA" dirty="0"/>
              <a:t>توضيح ما يمكن أن يقدمه البحث في حل المشكلة أو إضافة علمية.</a:t>
            </a:r>
            <a:endParaRPr lang="en-US" dirty="0"/>
          </a:p>
          <a:p>
            <a:pPr lvl="0"/>
            <a:r>
              <a:rPr lang="ar-SA" dirty="0"/>
              <a:t>الإحصاءات ذات العلاقة المباشرة بمشكلة البحث.</a:t>
            </a:r>
            <a:endParaRPr lang="en-US" dirty="0"/>
          </a:p>
          <a:p>
            <a:pPr lvl="0"/>
            <a:r>
              <a:rPr lang="ar-SA" dirty="0"/>
              <a:t>الإشارة إلى التوصيات التي وردت في بحوث سابقة، والتي تشير على أهمية دراسة مثل هذه المشكلة.</a:t>
            </a:r>
            <a:endParaRPr lang="en-US" dirty="0"/>
          </a:p>
          <a:p>
            <a:pPr lvl="0"/>
            <a:r>
              <a:rPr lang="ar-SA" dirty="0"/>
              <a:t>الإشارة إلى بعض الأدلة المنقولة للمعنيين بالمشكلة سواء أكانوا متخصصين في مجال المشكلة أم مستفيدين .</a:t>
            </a:r>
            <a:endParaRPr lang="en-US" dirty="0"/>
          </a:p>
          <a:p>
            <a:pPr lvl="0"/>
            <a:r>
              <a:rPr lang="ar-SA" dirty="0"/>
              <a:t>الإشارة إلى المجالات التي يمكن أن تشير إليها دراسة هذه المشكلة. </a:t>
            </a:r>
            <a:endParaRPr lang="en-US" dirty="0"/>
          </a:p>
          <a:p>
            <a:r>
              <a:rPr lang="ar-SA" b="1" dirty="0"/>
              <a:t> </a:t>
            </a:r>
            <a:endParaRPr lang="en-US" dirty="0"/>
          </a:p>
          <a:p>
            <a:r>
              <a:rPr lang="ar-SA" b="1" dirty="0"/>
              <a:t> </a:t>
            </a:r>
            <a:endParaRPr lang="en-US" dirty="0"/>
          </a:p>
          <a:p>
            <a:r>
              <a:rPr lang="ar-SA" b="1" dirty="0"/>
              <a:t> </a:t>
            </a:r>
            <a:endParaRPr lang="en-US" dirty="0"/>
          </a:p>
          <a:p>
            <a:r>
              <a:rPr lang="ar-SA" b="1" dirty="0"/>
              <a:t>ز ـ إجراءات الدراسة: </a:t>
            </a:r>
            <a:endParaRPr lang="en-US" dirty="0"/>
          </a:p>
          <a:p>
            <a:r>
              <a:rPr lang="ar-SA" dirty="0"/>
              <a:t>		يستخدم الباحث مجموعة من الإجراءات؛ للإجابة عن أسئلة الدراسة وإثبات فروضها، ومنها: </a:t>
            </a:r>
            <a:endParaRPr lang="en-US" dirty="0"/>
          </a:p>
          <a:p>
            <a:pPr lvl="0"/>
            <a:r>
              <a:rPr lang="ar-SA" dirty="0"/>
              <a:t>تحديد منهج أو مناهج البحث.</a:t>
            </a:r>
            <a:endParaRPr lang="en-US" dirty="0"/>
          </a:p>
          <a:p>
            <a:pPr lvl="0"/>
            <a:r>
              <a:rPr lang="ar-SA" dirty="0"/>
              <a:t>تحديد مجتمع الدراسة، وطريقة اختياره.</a:t>
            </a:r>
            <a:endParaRPr lang="en-US" dirty="0"/>
          </a:p>
          <a:p>
            <a:pPr lvl="0"/>
            <a:r>
              <a:rPr lang="ar-SA" dirty="0"/>
              <a:t>تحديد عينة البحث من حيث نوعها، وأسباب اختياره، وخصائصها (متغيراتها).</a:t>
            </a:r>
            <a:endParaRPr lang="en-US" dirty="0"/>
          </a:p>
          <a:p>
            <a:pPr lvl="0"/>
            <a:r>
              <a:rPr lang="ar-SA" dirty="0"/>
              <a:t>تحديد أداة أو أدوات البحث، من بيان إجراءات تصميمها، وإجراءات تحكيمها.</a:t>
            </a:r>
            <a:endParaRPr lang="en-US" dirty="0"/>
          </a:p>
          <a:p>
            <a:pPr lvl="0"/>
            <a:r>
              <a:rPr lang="ar-SA" dirty="0"/>
              <a:t>الأساليب الإحصائية للإجابة عن أسئلة الدراسة .</a:t>
            </a:r>
            <a:endParaRPr lang="en-US" dirty="0"/>
          </a:p>
          <a:p>
            <a:endParaRPr lang="ar-IQ" dirty="0"/>
          </a:p>
        </p:txBody>
      </p:sp>
    </p:spTree>
    <p:extLst>
      <p:ext uri="{BB962C8B-B14F-4D97-AF65-F5344CB8AC3E}">
        <p14:creationId xmlns:p14="http://schemas.microsoft.com/office/powerpoint/2010/main" val="40961394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47500" lnSpcReduction="20000"/>
          </a:bodyPr>
          <a:lstStyle/>
          <a:p>
            <a:r>
              <a:rPr lang="ar-SA" b="1" dirty="0"/>
              <a:t>ح ــ حدود البحث: </a:t>
            </a:r>
            <a:endParaRPr lang="en-US" dirty="0"/>
          </a:p>
          <a:p>
            <a:r>
              <a:rPr lang="ar-SA" dirty="0"/>
              <a:t>		للبحث العلمي ثلاثة حدود. الأول، ويسمى بالحد الموضوعي، والثاني، ويسمى بالحد الزمني، والثالث، ويسمى بالحد المكاني. </a:t>
            </a:r>
            <a:endParaRPr lang="en-US" dirty="0"/>
          </a:p>
          <a:p>
            <a:r>
              <a:rPr lang="ar-SA" dirty="0"/>
              <a:t>		</a:t>
            </a:r>
            <a:r>
              <a:rPr lang="ar-SA" b="1" dirty="0"/>
              <a:t>مثال:</a:t>
            </a:r>
            <a:r>
              <a:rPr lang="ar-SA" dirty="0"/>
              <a:t> مشكلات معلم المرحلة الابتدائية في العراق .</a:t>
            </a:r>
            <a:endParaRPr lang="en-US" dirty="0"/>
          </a:p>
          <a:p>
            <a:pPr lvl="0"/>
            <a:r>
              <a:rPr lang="ar-SA" dirty="0"/>
              <a:t>الحد الموضوعي في هذا العنوان، هو مشكلات معلم المرحلة الابتدائية.</a:t>
            </a:r>
            <a:endParaRPr lang="en-US" dirty="0"/>
          </a:p>
          <a:p>
            <a:pPr lvl="0"/>
            <a:r>
              <a:rPr lang="ar-SA" dirty="0"/>
              <a:t>الحد الزمني، كأن يحدد الباحث وقت تطبيق الدراسة في الفصل الدراسي الثاني لعام 2017م ـــ 2018م.</a:t>
            </a:r>
            <a:endParaRPr lang="en-US" dirty="0"/>
          </a:p>
          <a:p>
            <a:pPr lvl="0"/>
            <a:r>
              <a:rPr lang="ar-SA" dirty="0"/>
              <a:t>الحد المكاني، يتمثل في جميع معلمي المرحلة الابتدائية الحكومية والأهلية في العراق، ويحدد المحافظات التي ستطبق عليها الدراسة. </a:t>
            </a:r>
            <a:endParaRPr lang="en-US" dirty="0"/>
          </a:p>
          <a:p>
            <a:r>
              <a:rPr lang="ar-SA" b="1" dirty="0"/>
              <a:t>ط ـ مصطلحات البحث: </a:t>
            </a:r>
            <a:endParaRPr lang="en-US" dirty="0"/>
          </a:p>
          <a:p>
            <a:r>
              <a:rPr lang="ar-SA" dirty="0"/>
              <a:t>في هذا العنصر يلجأ الباحث إلى تعريف بعض المصطلحات التي يمكن الإساءة في فهمها، أو فهمها على نحو مغاير لما أراده الباحث مع الإشارة إلى المراجع التي استقى منها هذه التعاريف، ودعم وجهة نظره حول تبني معنى محدد لمصطلح معين. وهنا من الضروري بمكان أن يتجنب الباحث التعريفات التي هي محل خلاف أو التي تحمل أكثر من معنى. </a:t>
            </a:r>
            <a:endParaRPr lang="en-US" dirty="0"/>
          </a:p>
          <a:p>
            <a:r>
              <a:rPr lang="ar-SA" b="1" dirty="0"/>
              <a:t>ي ــ مسلمات البحث: </a:t>
            </a:r>
            <a:endParaRPr lang="en-US" b="1" dirty="0"/>
          </a:p>
          <a:p>
            <a:r>
              <a:rPr lang="ar-SA" dirty="0"/>
              <a:t>	وهي مجموعة من المقولات التي يعرضها الباحث، ويسلم بصحتها دون الحاجة إلى إثباتها، ويشترط أن تكون ذات علاقة بمشكلة البحث. </a:t>
            </a:r>
            <a:r>
              <a:rPr lang="ar-SA" b="1" dirty="0"/>
              <a:t>مثال</a:t>
            </a:r>
            <a:r>
              <a:rPr lang="ar-SA" dirty="0"/>
              <a:t>: </a:t>
            </a:r>
            <a:endParaRPr lang="en-US" dirty="0"/>
          </a:p>
          <a:p>
            <a:pPr lvl="0"/>
            <a:r>
              <a:rPr lang="ar-SA" dirty="0"/>
              <a:t>تتعدد مشكلات معلم المرحلة الابتدائية. </a:t>
            </a:r>
            <a:endParaRPr lang="en-US" dirty="0"/>
          </a:p>
          <a:p>
            <a:pPr lvl="0"/>
            <a:r>
              <a:rPr lang="ar-SA" dirty="0"/>
              <a:t>تؤثر مشكلات معلم المرحلة الابتدائية على الإنتاجية التربوية. وهذا العنصر أي وضع مسلمات للبحث يمكن للباحث أن يستغني عنه؛ نظراً لعدم تأثيره على سير البحث. وهذا هو الشائع في عدد من البحوث التربوية.</a:t>
            </a:r>
            <a:endParaRPr lang="en-US" dirty="0"/>
          </a:p>
          <a:p>
            <a:r>
              <a:rPr lang="ar-SA" b="1" dirty="0"/>
              <a:t>ك ـ مراجع الخطة: </a:t>
            </a:r>
            <a:endParaRPr lang="en-US" dirty="0"/>
          </a:p>
          <a:p>
            <a:r>
              <a:rPr lang="ar-SA" dirty="0"/>
              <a:t>		يعرض الباحث إذا ما وصل إلى هذا العنصر المراجع التي استعان بها في إعداد خطة البحث، ويوزعها إلى مراجع عربية ومراجع </a:t>
            </a:r>
            <a:r>
              <a:rPr lang="ar-SA" dirty="0" err="1"/>
              <a:t>أجنبية،أو</a:t>
            </a:r>
            <a:r>
              <a:rPr lang="ar-SA" dirty="0"/>
              <a:t> توزيع آخر معروف علمياً، ويراعي الترتيب الألفبائي في كتابتها كما يشير إلى مراجع يمكن للباحث أن يستفيد منها في مرحلة إعداد البحث. </a:t>
            </a:r>
            <a:endParaRPr lang="en-US" dirty="0"/>
          </a:p>
          <a:p>
            <a:endParaRPr lang="ar-IQ" dirty="0"/>
          </a:p>
        </p:txBody>
      </p:sp>
    </p:spTree>
    <p:extLst>
      <p:ext uri="{BB962C8B-B14F-4D97-AF65-F5344CB8AC3E}">
        <p14:creationId xmlns:p14="http://schemas.microsoft.com/office/powerpoint/2010/main" val="1346436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32500" lnSpcReduction="20000"/>
          </a:bodyPr>
          <a:lstStyle/>
          <a:p>
            <a:r>
              <a:rPr lang="ar-SA" b="1" dirty="0"/>
              <a:t>المرحلة الثالثة: إعداد تقرير البحث: </a:t>
            </a:r>
            <a:endParaRPr lang="en-US" b="1" dirty="0"/>
          </a:p>
          <a:p>
            <a:r>
              <a:rPr lang="ar-SA" dirty="0"/>
              <a:t>	بعد الموافقة النهائية على خطة البحث من قبل المؤسسة العلمية التي يدرس بها الباحث إذا كان طالباً أم طالبةً للدراسات العليا، فإنه ينفذ ما أورده في خطة بحثه. </a:t>
            </a:r>
            <a:endParaRPr lang="en-US" dirty="0"/>
          </a:p>
          <a:p>
            <a:r>
              <a:rPr lang="ar-SA" dirty="0"/>
              <a:t>	وتعد هذه المرحلة آخر مراحل إعداد البحث، وأهمها؛ نظراً لأن الباحث يوضح الجهود التي بذلها والإجراءات التي اتبعها في أثناء المراحل السابقة وفق المواصفات العلمية للمؤسسة التي ينتمي إليها.</a:t>
            </a:r>
            <a:endParaRPr lang="en-US" dirty="0"/>
          </a:p>
          <a:p>
            <a:r>
              <a:rPr lang="ar-SA" dirty="0"/>
              <a:t>	وتختلف المؤسسات العلمية والبحثية والمجلات المحكمة في المواصفات الواجب توافرها في تقرير البحث. وتصدر هذه الجهات أدلة خاصة بها وتحدد هذه المواصفات. ويتطلب توضيح تقرير البحث تناول تعريف تقرير البحث، وشروط إعداده، والفرق بينه وبين خطة البحث، وعناصره على النحو التالي: </a:t>
            </a:r>
            <a:endParaRPr lang="en-US" dirty="0"/>
          </a:p>
          <a:p>
            <a:r>
              <a:rPr lang="ar-SA" b="1" dirty="0"/>
              <a:t>1 ـ تعريف تقرير البحث: </a:t>
            </a:r>
            <a:endParaRPr lang="en-US" b="1" dirty="0"/>
          </a:p>
          <a:p>
            <a:r>
              <a:rPr lang="ar-SA" dirty="0"/>
              <a:t>	أورد المهتمون بدراسة تقرير البحث آراء متعددة، ومنها، أن تقرير البحث هو الذي يتكون من فصول (4 ــ 6 عادة) يتم إعدادها على ضوء مبادئ معينة. تختص الفصول الثلاثة الأولى بما جاء في خطة البحث، والرابع يختص بعرض نتائج البحث مع مناقشها وتفسيرها، والخامس يختص بالتوصيات التي يمكن تعميمها أو استخدامها.</a:t>
            </a:r>
            <a:endParaRPr lang="en-US" dirty="0"/>
          </a:p>
          <a:p>
            <a:r>
              <a:rPr lang="ar-SA" dirty="0"/>
              <a:t>كما يعرف تقرير البحث، بأنه "الشكل والمضمون النهائي للعملية بأكملها".</a:t>
            </a:r>
            <a:endParaRPr lang="en-US" dirty="0"/>
          </a:p>
          <a:p>
            <a:r>
              <a:rPr lang="ar-SA" b="1" dirty="0"/>
              <a:t>2 ـ شروط إعداد تقرير البحث: </a:t>
            </a:r>
            <a:endParaRPr lang="en-US" b="1" dirty="0"/>
          </a:p>
          <a:p>
            <a:r>
              <a:rPr lang="ar-SA" dirty="0"/>
              <a:t>	تستهدف الجهات العلمية والبحثية من تحديد شروط أو مواصفات لإعداد تقرير البحث في توصيل المعرفة للقارئ بسهولة ويسر. وتتمثل هذه الشروط أو المواصفات في: </a:t>
            </a:r>
            <a:endParaRPr lang="en-US" dirty="0"/>
          </a:p>
          <a:p>
            <a:pPr lvl="0"/>
            <a:r>
              <a:rPr lang="ar-SA" dirty="0"/>
              <a:t>سلامة اللغة؛ لتجنب الأخطاء الأسلوبية والنحوية.</a:t>
            </a:r>
            <a:endParaRPr lang="en-US" dirty="0"/>
          </a:p>
          <a:p>
            <a:pPr lvl="0"/>
            <a:r>
              <a:rPr lang="ar-SA" dirty="0"/>
              <a:t>صحة المعلومات؛ لتجنب الأخطاء العلمية والطباعية.</a:t>
            </a:r>
            <a:endParaRPr lang="en-US" dirty="0"/>
          </a:p>
          <a:p>
            <a:pPr lvl="0"/>
            <a:r>
              <a:rPr lang="ar-SA" dirty="0"/>
              <a:t>مراعاة التنظيم؛ وذلك لتسلسل المعلومات بصورة منطقية.</a:t>
            </a:r>
            <a:endParaRPr lang="en-US" dirty="0"/>
          </a:p>
          <a:p>
            <a:pPr lvl="0"/>
            <a:r>
              <a:rPr lang="ar-SA" dirty="0"/>
              <a:t>إعداد التقرير في مسودة أولية؛ ليأخذ قدراً من التنقيح وما يتبعه من إضافة أو حذف .</a:t>
            </a:r>
            <a:endParaRPr lang="en-US" dirty="0"/>
          </a:p>
          <a:p>
            <a:pPr lvl="0"/>
            <a:r>
              <a:rPr lang="ar-SA" dirty="0"/>
              <a:t>الابتعاد عن عرض التعليقات الشخصية في محتوى التقرير، وإذا لزم الأمر يمكن عرضها في الخاتمة مقرونة بالأدلة المقنعة. </a:t>
            </a:r>
            <a:endParaRPr lang="en-US" dirty="0"/>
          </a:p>
          <a:p>
            <a:r>
              <a:rPr lang="ar-SA" b="1" dirty="0"/>
              <a:t>3 ـ الفرق بين تقرير البحث وخطة البحث: </a:t>
            </a:r>
            <a:endParaRPr lang="en-US" b="1" dirty="0"/>
          </a:p>
          <a:p>
            <a:r>
              <a:rPr lang="ar-SA" dirty="0"/>
              <a:t>	تبدو الفروق بين خطة البحث وتقرير البحث فيما يلي: </a:t>
            </a:r>
            <a:endParaRPr lang="en-US" dirty="0"/>
          </a:p>
          <a:p>
            <a:r>
              <a:rPr lang="ar-SA" dirty="0"/>
              <a:t>     - يتم إعداد خطة البحث بصيغة المستقبل، بينما يتم إعداد تقرير البحث بصيغة الماضي.</a:t>
            </a:r>
            <a:endParaRPr lang="en-US" dirty="0"/>
          </a:p>
          <a:p>
            <a:pPr lvl="0"/>
            <a:r>
              <a:rPr lang="ar-SA" dirty="0"/>
              <a:t>يتم إعداد خطة البحث بصورة موجزة وفق عدد الصفحات المقررة في أدلة إعداد البحوث في الجهات العلمية التي ينتمي إليها الباحث، بينما يتطلب إعداد تقرير البحث بصورة موسعة، إذ يتوسع الباحث في عرض الجزء النظري للبحث سواء في الإطار النظري أم في مراجعة الدراسات السابقة، كما يتوسع في عرض الجزء الميداني سواء في منهج البحث وإجراءاته أم في تحليل البيانات ومناقشتها وتفسيرها. ويختتم بتقديم ملخص للبحث مع توصياته ومقترحاته.</a:t>
            </a:r>
            <a:endParaRPr lang="en-US" dirty="0"/>
          </a:p>
          <a:p>
            <a:pPr lvl="0"/>
            <a:r>
              <a:rPr lang="ar-SA" dirty="0"/>
              <a:t>يتم إعداد محتوى خطة البحث وفق ترتيب عناصر خطة البحث، بينما يتم إعداد محتوى تقرير البحث، وفق ترتيب فصول ومباحث تقرير البحث الموضحة في أدلة البحوث العلمية التي تصدر عن الجهات العلمية والبحثية التي ينتهي إليها الباحث أو يريد نشر بحثه فيها. </a:t>
            </a:r>
            <a:endParaRPr lang="en-US" dirty="0"/>
          </a:p>
          <a:p>
            <a:r>
              <a:rPr lang="ar-SA" dirty="0"/>
              <a:t> </a:t>
            </a:r>
            <a:endParaRPr lang="en-US" dirty="0"/>
          </a:p>
          <a:p>
            <a:r>
              <a:rPr lang="ar-SA" dirty="0"/>
              <a:t> </a:t>
            </a:r>
            <a:endParaRPr lang="en-US" dirty="0"/>
          </a:p>
          <a:p>
            <a:r>
              <a:rPr lang="ar-SA" dirty="0"/>
              <a:t> </a:t>
            </a:r>
            <a:endParaRPr lang="en-US" dirty="0"/>
          </a:p>
          <a:p>
            <a:r>
              <a:rPr lang="ar-SA" dirty="0"/>
              <a:t> </a:t>
            </a:r>
            <a:endParaRPr lang="en-US" dirty="0"/>
          </a:p>
          <a:p>
            <a:r>
              <a:rPr lang="ar-SA" dirty="0"/>
              <a:t> </a:t>
            </a:r>
            <a:endParaRPr lang="en-US" dirty="0"/>
          </a:p>
          <a:p>
            <a:r>
              <a:rPr lang="ar-SA" dirty="0"/>
              <a:t> </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3430971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47500" lnSpcReduction="20000"/>
          </a:bodyPr>
          <a:lstStyle/>
          <a:p>
            <a:r>
              <a:rPr lang="ar-SA" b="1" dirty="0"/>
              <a:t>4 ـ عناصر تقرير البحث: </a:t>
            </a:r>
            <a:endParaRPr lang="en-US" dirty="0"/>
          </a:p>
          <a:p>
            <a:r>
              <a:rPr lang="ar-SA" dirty="0"/>
              <a:t>		يتألف تقرير البحث من ثلاثة عناصر متتالية، </a:t>
            </a:r>
            <a:endParaRPr lang="en-US" dirty="0"/>
          </a:p>
          <a:p>
            <a:r>
              <a:rPr lang="ar-SA" b="1" dirty="0"/>
              <a:t> </a:t>
            </a:r>
            <a:endParaRPr lang="en-US" dirty="0"/>
          </a:p>
          <a:p>
            <a:r>
              <a:rPr lang="ar-SA" b="1" dirty="0"/>
              <a:t> </a:t>
            </a:r>
            <a:endParaRPr lang="en-US" dirty="0"/>
          </a:p>
          <a:p>
            <a:r>
              <a:rPr lang="ar-SA" b="1" dirty="0"/>
              <a:t>أ ـ الجزء التمهيدي : </a:t>
            </a:r>
            <a:endParaRPr lang="en-US" dirty="0"/>
          </a:p>
          <a:p>
            <a:r>
              <a:rPr lang="ar-SA" dirty="0"/>
              <a:t>		ويتألف الجزء التمهيدي من عدة صفحات مرتبة، تأتي في بداية تقرير البحث، وهي : صفحة العنوان، وصفحة الإجازة (إذا وجدت) وصفحة التمهيد والشكر، وصفحة المحتويات، وصفحة قائمة الجداول (إذا وجدت)، وصفحة قائمة الأشكال (إذا وجدت)، ويمكن أن يضاف إليها صفحة الملاحق (إذا وجدت).</a:t>
            </a:r>
            <a:endParaRPr lang="en-US" dirty="0"/>
          </a:p>
          <a:p>
            <a:r>
              <a:rPr lang="ar-SA" b="1" dirty="0"/>
              <a:t>ب ـ صلب التقرير: </a:t>
            </a:r>
            <a:endParaRPr lang="en-US" dirty="0"/>
          </a:p>
          <a:p>
            <a:r>
              <a:rPr lang="ar-SA" dirty="0"/>
              <a:t>		ويتضمن صلب التقرير عناصر، تدعى بأبواب وفصول البحث وتعرض مرتبة، وهي أربعة عناصر : </a:t>
            </a:r>
            <a:endParaRPr lang="en-US" dirty="0"/>
          </a:p>
          <a:p>
            <a:r>
              <a:rPr lang="ar-SA" b="1" dirty="0"/>
              <a:t>- المقدمة: </a:t>
            </a:r>
            <a:endParaRPr lang="en-US" dirty="0"/>
          </a:p>
          <a:p>
            <a:r>
              <a:rPr lang="ar-SA" dirty="0"/>
              <a:t>		وتتضمن المقدمة عرض المشكلة، وتحليل الدراسات المرتبطة بموضوع البحث، والافتراضات، والفروض، ويضاف إليها أهداف البحث، وأهميته، وحدوده، ومصطلحاته، وجوانب قصوره.</a:t>
            </a:r>
            <a:endParaRPr lang="en-US" dirty="0"/>
          </a:p>
          <a:p>
            <a:r>
              <a:rPr lang="ar-SA" b="1" dirty="0"/>
              <a:t>- أسلوب المعالجة: </a:t>
            </a:r>
            <a:endParaRPr lang="en-US" dirty="0"/>
          </a:p>
          <a:p>
            <a:r>
              <a:rPr lang="ar-SA" dirty="0"/>
              <a:t>		ويتضمن أسلوب المعالجة، الطرق المستخدمة (إجراءات البحث) ومصادر البيانات الميدانية (أنواعها، وتصميمها، وتحكيمها، وثباتها، وصدقها، وتوزيعها، وجمعها).</a:t>
            </a:r>
            <a:endParaRPr lang="en-US" dirty="0"/>
          </a:p>
          <a:p>
            <a:r>
              <a:rPr lang="ar-SA" dirty="0"/>
              <a:t>		الأدلة وتحليلها (تحليل النتائج ومناقشتها وتفسيرها) باستخدام الجداول والأشكال البيانية.</a:t>
            </a:r>
            <a:endParaRPr lang="en-US" dirty="0"/>
          </a:p>
          <a:p>
            <a:r>
              <a:rPr lang="ar-SA" b="1" dirty="0"/>
              <a:t>- الخلاصة والنتائج</a:t>
            </a:r>
            <a:r>
              <a:rPr lang="ar-SA" dirty="0"/>
              <a:t>، ويضاف إليها التوصيات والمقترحات .</a:t>
            </a:r>
            <a:endParaRPr lang="en-US" dirty="0"/>
          </a:p>
          <a:p>
            <a:r>
              <a:rPr lang="ar-SA" dirty="0"/>
              <a:t> </a:t>
            </a:r>
            <a:endParaRPr lang="en-US" dirty="0"/>
          </a:p>
          <a:p>
            <a:r>
              <a:rPr lang="ar-SA" b="1" dirty="0"/>
              <a:t>جـ ـ المراجع والملاحق: </a:t>
            </a:r>
            <a:endParaRPr lang="en-US" dirty="0"/>
          </a:p>
          <a:p>
            <a:r>
              <a:rPr lang="ar-SA" dirty="0"/>
              <a:t>		ويتضمن قائمة بالمراجع، والملاحق (إذا وجدت) والفهرسة </a:t>
            </a:r>
            <a:br>
              <a:rPr lang="ar-SA" dirty="0"/>
            </a:br>
            <a:r>
              <a:rPr lang="ar-SA" dirty="0"/>
              <a:t>(إذا وجدت).</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936589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ar-IQ" dirty="0"/>
          </a:p>
        </p:txBody>
      </p:sp>
      <p:sp>
        <p:nvSpPr>
          <p:cNvPr id="3" name="عنصر نائب للمحتوى 2"/>
          <p:cNvSpPr>
            <a:spLocks noGrp="1"/>
          </p:cNvSpPr>
          <p:nvPr>
            <p:ph idx="1"/>
          </p:nvPr>
        </p:nvSpPr>
        <p:spPr/>
        <p:txBody>
          <a:bodyPr>
            <a:normAutofit fontScale="32500" lnSpcReduction="20000"/>
          </a:bodyPr>
          <a:lstStyle/>
          <a:p>
            <a:r>
              <a:rPr lang="ar-SA" b="1" dirty="0"/>
              <a:t>أدوات البحث التربوي</a:t>
            </a:r>
            <a:endParaRPr lang="en-US" dirty="0"/>
          </a:p>
          <a:p>
            <a:r>
              <a:rPr lang="ar-SA" dirty="0"/>
              <a:t> </a:t>
            </a:r>
            <a:endParaRPr lang="en-US" dirty="0"/>
          </a:p>
          <a:p>
            <a:r>
              <a:rPr lang="ar-SA" dirty="0"/>
              <a:t>	كثيرةً هي الأدوات التي تستخدم في البحث التربوي، ولكن من أكثرها شيوعاً، هي: الاستبانات، والمقابلات، والملاحظات. ويتم اختيار هذه الأدوات وبناءها على ضوء أسس علمية؛ للوصول إلى البيانات المطلوبة، وبالتالي تحقيق أهداف البحث التربوي.</a:t>
            </a:r>
            <a:endParaRPr lang="en-US" dirty="0"/>
          </a:p>
          <a:p>
            <a:r>
              <a:rPr lang="ar-SA" dirty="0"/>
              <a:t>	ويجوز للباحث التربوي أن يستخدم هذه الأدوات منفردة أو مجتمعة، وذلك تبعاً لطبيعة البحث، وأهدافه، وتوجهات الباحث، والإمكانات المتاحة. وفيما يلي عرض مفصل لهذه الأدوات: </a:t>
            </a:r>
            <a:endParaRPr lang="en-US" dirty="0"/>
          </a:p>
          <a:p>
            <a:r>
              <a:rPr lang="ar-SA" dirty="0"/>
              <a:t> </a:t>
            </a:r>
            <a:endParaRPr lang="en-US" dirty="0"/>
          </a:p>
          <a:p>
            <a:r>
              <a:rPr lang="ar-SA" b="1" dirty="0"/>
              <a:t>أولاً: الاستبانة:</a:t>
            </a:r>
            <a:endParaRPr lang="en-US" dirty="0"/>
          </a:p>
          <a:p>
            <a:r>
              <a:rPr lang="ar-SA" dirty="0"/>
              <a:t>	تعد الاستبانة من أكثر أدوات البحث التربوي شيوعاً مقارنة بالأدوات الأخرى؛ ويقصد بالاستبانة "تلك الوسيلة التي تستعمل لجمع بيانات أولية وميدانية حول مشكلة أو ظاهرة البحث العلمي"</a:t>
            </a:r>
            <a:endParaRPr lang="en-US" dirty="0"/>
          </a:p>
          <a:p>
            <a:r>
              <a:rPr lang="ar-SA" dirty="0"/>
              <a:t>       . كما تعني "مجموعة من الأسئلة المكتوبة يقوم المجيب بالإجابة عنها، وهي أداة أكثر استخداماً في الحصول على البيانات من </a:t>
            </a:r>
            <a:r>
              <a:rPr lang="ar-SA" dirty="0" err="1"/>
              <a:t>المبحوثين</a:t>
            </a:r>
            <a:r>
              <a:rPr lang="ar-SA" dirty="0"/>
              <a:t> مباشرة ومعرفة آرائهم واتجاهاتهم" </a:t>
            </a:r>
            <a:endParaRPr lang="en-US" dirty="0"/>
          </a:p>
          <a:p>
            <a:r>
              <a:rPr lang="ar-SA" dirty="0"/>
              <a:t> </a:t>
            </a:r>
            <a:endParaRPr lang="en-US" dirty="0"/>
          </a:p>
          <a:p>
            <a:r>
              <a:rPr lang="ar-SA" sz="3700" b="1" dirty="0"/>
              <a:t>ـ تصميم الاستبانة: </a:t>
            </a:r>
            <a:endParaRPr lang="en-US" sz="3700" b="1" dirty="0"/>
          </a:p>
          <a:p>
            <a:r>
              <a:rPr lang="ar-SA" sz="3700" dirty="0"/>
              <a:t>	يقصد بتصميم الاستبانة، أي إعداد الشكل الأولي أو المظهري للاستبانة. إذ تتألف الاستبانة في صورتها الأولية من صفحات، من مثل: غلاف الاستبانة، والخطاب الذي يوجه للمبحوث، والبيانات الأولية، وفقرات أو أسئلة الاستبانة، والتي تدور حول أهداف البحث. ويتطلب تصميم الاستبانة، مراعاة القواعد التالية، وهي: </a:t>
            </a:r>
            <a:endParaRPr lang="en-US" sz="3700" dirty="0"/>
          </a:p>
          <a:p>
            <a:r>
              <a:rPr lang="ar-SA" sz="3700" dirty="0"/>
              <a:t>أ ـ تحديد الهدف من استخدام الاستبانة. وهو في العادة يدور حول أهداف البحث أو أسئلة البحث.</a:t>
            </a:r>
            <a:endParaRPr lang="en-US" sz="3700" dirty="0"/>
          </a:p>
          <a:p>
            <a:r>
              <a:rPr lang="ar-SA" sz="3700" dirty="0"/>
              <a:t>ب ـ اشتقاق فقرات أو أسئلة فرعية ذات صلة بأهداف أو أسئلة البحث، وذلك بعد مراجعة شاملة للكتابات ذات العلاقة بمشكلة البحث.</a:t>
            </a:r>
            <a:endParaRPr lang="en-US" sz="3700" dirty="0"/>
          </a:p>
          <a:p>
            <a:r>
              <a:rPr lang="ar-SA" sz="3700" dirty="0"/>
              <a:t>جـ ــ مراعاة الإرشادات اللازمة عند صياغة فقرات أو أسئلة الاستبانة، مثل: سهولة الفقرات أو الأسئلة بحيث لا تحتمل أكثر من معنى, ويمكن فهمها بوضوح، والبدء بالفقرات أو الأسئلة السهلة ثم </a:t>
            </a:r>
            <a:r>
              <a:rPr lang="ar-SA" sz="3700" dirty="0" err="1"/>
              <a:t>الصعبة،وتجنب</a:t>
            </a:r>
            <a:r>
              <a:rPr lang="ar-SA" sz="3700" dirty="0"/>
              <a:t> الأسئلة التي توحي بالإجابة، وتجنب الأسئلة المحرجة أو المستفزة، والتحديد الواعي لفقرات أو أسئلة الاستبانة؛ لئلا يشعر المجيب بالضجر منها.</a:t>
            </a:r>
            <a:endParaRPr lang="en-US" sz="3700" dirty="0"/>
          </a:p>
          <a:p>
            <a:r>
              <a:rPr lang="ar-SA" sz="3700" dirty="0"/>
              <a:t>د ــ تجريب الاستبانة في صورتها الأولية، وذلك بعرضها على مجموعتين، الأولى، وتكون من أفراد المجتمع الأصلي للدراسة؛ للتأكد من وضوح فقراتها أو أسئلتها وكفايتها، والثانية، وتكون من المتخصصين في مجال المشكلة سواء من الأكاديميين أو الممارسين، وبالتالي عمل التعديلات اللازمة على ضوء ملحوظاتهم التي يقترحها أفراد المجموعتين .</a:t>
            </a:r>
            <a:endParaRPr lang="en-US" sz="3700" dirty="0"/>
          </a:p>
          <a:p>
            <a:r>
              <a:rPr lang="ar-SA" sz="3700" dirty="0"/>
              <a:t>هـ ــ التأكد من صدق الاستبانة وثباتها، وذلك باستخدام الأساليب الإحصائية المعروفة في هذا الشأن.</a:t>
            </a:r>
            <a:endParaRPr lang="en-US" sz="3700" dirty="0"/>
          </a:p>
          <a:p>
            <a:endParaRPr lang="ar-IQ" sz="3700" dirty="0"/>
          </a:p>
        </p:txBody>
      </p:sp>
    </p:spTree>
    <p:extLst>
      <p:ext uri="{BB962C8B-B14F-4D97-AF65-F5344CB8AC3E}">
        <p14:creationId xmlns:p14="http://schemas.microsoft.com/office/powerpoint/2010/main" val="3316832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40000" lnSpcReduction="20000"/>
          </a:bodyPr>
          <a:lstStyle/>
          <a:p>
            <a:r>
              <a:rPr lang="ar-SA" b="1" dirty="0"/>
              <a:t>ـ صدق الاستجابات: </a:t>
            </a:r>
            <a:endParaRPr lang="en-US" dirty="0"/>
          </a:p>
          <a:p>
            <a:r>
              <a:rPr lang="ar-SA" dirty="0"/>
              <a:t>	إن علاقة الباحث باستبانة بحثه مستمرة، فهي لا تنتهي بمجرد إجرائه لملحوظات المعنيين، بل تستمر حتى بعد تطبيقه وجمعه لنسخ هذه الأداة. إذ عليه واجب في غاية الأهمية، وهو التأكد من صدق </a:t>
            </a:r>
            <a:r>
              <a:rPr lang="ar-SA" dirty="0" err="1"/>
              <a:t>المبحوثين</a:t>
            </a:r>
            <a:r>
              <a:rPr lang="ar-SA" dirty="0"/>
              <a:t> في أثناء إجاباتهم عن فقرات أو أسئلة الاستبانة، وذلك بوضع أسئلة خاصة. فمثلاً يمكن للباحث أن يتأكد من زيف إجابات أحد </a:t>
            </a:r>
            <a:r>
              <a:rPr lang="ar-SA" dirty="0" err="1"/>
              <a:t>المبحوثين</a:t>
            </a:r>
            <a:r>
              <a:rPr lang="ar-SA" dirty="0"/>
              <a:t> عن فقرات أو أسئلة جانب من جوانب المشكلة، وذلك إذا قارن إجاباته عن هذه الفقرات أو الأسئلة بإجابته عن متغير من متغيرات البحث كمتغير الخبرة بأنها حديثة أو قليلة. وهكذا </a:t>
            </a:r>
            <a:endParaRPr lang="en-US" dirty="0"/>
          </a:p>
          <a:p>
            <a:r>
              <a:rPr lang="ar-SA" dirty="0"/>
              <a:t> </a:t>
            </a:r>
            <a:endParaRPr lang="en-US" dirty="0"/>
          </a:p>
          <a:p>
            <a:r>
              <a:rPr lang="ar-SA" b="1" dirty="0"/>
              <a:t>ـ أنواع الاستبانة: </a:t>
            </a:r>
            <a:endParaRPr lang="en-US" dirty="0"/>
          </a:p>
          <a:p>
            <a:r>
              <a:rPr lang="ar-SA" dirty="0"/>
              <a:t>	فيما يلي عرض لأنواع </a:t>
            </a:r>
            <a:r>
              <a:rPr lang="ar-SA" dirty="0" err="1"/>
              <a:t>الأستبانة</a:t>
            </a:r>
            <a:r>
              <a:rPr lang="ar-SA" dirty="0"/>
              <a:t> : </a:t>
            </a:r>
            <a:endParaRPr lang="en-US" dirty="0"/>
          </a:p>
          <a:p>
            <a:r>
              <a:rPr lang="ar-SA" dirty="0"/>
              <a:t>أ ـ الاستبانة المغلقة (أو المقيدة): </a:t>
            </a:r>
            <a:endParaRPr lang="en-US" dirty="0"/>
          </a:p>
          <a:p>
            <a:r>
              <a:rPr lang="ar-SA" dirty="0"/>
              <a:t>	وهذا النوع من الاستبانات يطلب من المبحوث اختيار الإجابة المناسبة من بين الإجابات المعطاة. ويتسم الاستبيان المغلق بسهولة الإجابة عن فقراته، ويساعد على الاحتفاظ بذهن المبحوث مرتبطاً بالموضوع، وسهولة تبويب الإجابات وتحليلها. ويعاب عليه، أنه لا يعط معلومات كافية، وغموض موقف المبحوث، إذ لا يجد الباحث من بين الإجابات ما يعبر عن تردد المبحوث أو وضوح اتجاهاته.</a:t>
            </a:r>
            <a:endParaRPr lang="en-US" dirty="0"/>
          </a:p>
          <a:p>
            <a:r>
              <a:rPr lang="ar-SA" dirty="0"/>
              <a:t>ب ـ الاستبانة المفتوحة (أو الحرة):</a:t>
            </a:r>
            <a:endParaRPr lang="en-US" dirty="0"/>
          </a:p>
          <a:p>
            <a:r>
              <a:rPr lang="ar-SA" dirty="0"/>
              <a:t>	وهذا النوع من الاستبانات يترك للمبحوث فرصة التعبير بحرية تامة عن دوافعه واتجاهاته. ويتسم الاستبيان المفتوح بأنه يتيح للمبحوث حرية التعبير دون قيد. ويعاب عليه أن بعض </a:t>
            </a:r>
            <a:r>
              <a:rPr lang="ar-SA" dirty="0" err="1"/>
              <a:t>المبحوثين</a:t>
            </a:r>
            <a:r>
              <a:rPr lang="ar-SA" dirty="0"/>
              <a:t> قد يحذفون عن غير قصد معلومات هامة. وأنه لا يصلح إلا لذوي التأهيل العلمي، وأنه يتطلب وقتاً للإجابة عن فقرات أو أسئلة الاستبيان، وصعوبة تحليل إجابات </a:t>
            </a:r>
            <a:r>
              <a:rPr lang="ar-SA" dirty="0" err="1"/>
              <a:t>المبحوثين</a:t>
            </a:r>
            <a:r>
              <a:rPr lang="ar-SA" dirty="0"/>
              <a:t>. </a:t>
            </a:r>
            <a:endParaRPr lang="en-US" dirty="0"/>
          </a:p>
          <a:p>
            <a:r>
              <a:rPr lang="ar-SA" dirty="0"/>
              <a:t>جـ ـ الاستبانة المصورة: </a:t>
            </a:r>
            <a:endParaRPr lang="en-US" b="1" dirty="0"/>
          </a:p>
          <a:p>
            <a:r>
              <a:rPr lang="ar-SA" dirty="0"/>
              <a:t>	وهذا النوع يقدم رسوماً أو صوراً بدلاً من الفقرات أو الأسئلة المكتوبة؛ ليختار </a:t>
            </a:r>
            <a:r>
              <a:rPr lang="ar-SA" dirty="0" err="1"/>
              <a:t>المبحثون</a:t>
            </a:r>
            <a:r>
              <a:rPr lang="ar-SA" dirty="0"/>
              <a:t> من بينها الإجابات المناسبة. ويتسم الاستبيان المصور بمناسبته لبعض </a:t>
            </a:r>
            <a:r>
              <a:rPr lang="ar-SA" dirty="0" err="1"/>
              <a:t>المبحوثين</a:t>
            </a:r>
            <a:r>
              <a:rPr lang="ar-SA" dirty="0"/>
              <a:t>، من مثل: الأطفال، أو الراشدين محدودي القدرة على القراءة والكتابة، ومقدرة الرسوم أو الصور في جذب انتباه وإثارة اهتمام </a:t>
            </a:r>
            <a:r>
              <a:rPr lang="ar-SA" dirty="0" err="1"/>
              <a:t>المبحوثين</a:t>
            </a:r>
            <a:r>
              <a:rPr lang="ar-SA" dirty="0"/>
              <a:t> أكثر من الكلمات المكتوبة، وجمع بيانات أو الكشف عن اتجاهات لا يمكن الحصول عليها إلا بهذه الطريقة. </a:t>
            </a:r>
            <a:endParaRPr lang="en-US" dirty="0"/>
          </a:p>
          <a:p>
            <a:r>
              <a:rPr lang="ar-SA" dirty="0"/>
              <a:t>ويعاب على الاستبيان المصور، بأنه يقتصر استخدامه على المواقف التي تتضمن خصائص بصرية يمكن تمييزها وفهمها، ويحتاج إلى تقنين أكثر من أي نوع آخر، وخاصة إذا كانت الرسوم أو الصور لكائنات بشرية. </a:t>
            </a:r>
            <a:endParaRPr lang="en-US" dirty="0"/>
          </a:p>
          <a:p>
            <a:r>
              <a:rPr lang="ar-SA" dirty="0"/>
              <a:t>د ـ الاستبانة المغلقة المفتوحة: </a:t>
            </a:r>
            <a:endParaRPr lang="en-US" b="1" dirty="0"/>
          </a:p>
          <a:p>
            <a:r>
              <a:rPr lang="ar-SA" dirty="0"/>
              <a:t>	وهذا النوع من الاستبانات مرة لا يترك للمبحوث فرصة التعبير في إجاباته، بل عليه اختيار الإجابة المناسبة من بين الإجابات المعطاة. ومرة يتيح له هذه الفرصة. ويتسم هذا النوع بتوافر مزايا الاستبيان المغلق والاستبيان المفتوح، ولهذا يعد هذا النوع من أفضل أنواع الاستبانة.</a:t>
            </a:r>
            <a:endParaRPr lang="en-US" dirty="0"/>
          </a:p>
        </p:txBody>
      </p:sp>
    </p:spTree>
    <p:extLst>
      <p:ext uri="{BB962C8B-B14F-4D97-AF65-F5344CB8AC3E}">
        <p14:creationId xmlns:p14="http://schemas.microsoft.com/office/powerpoint/2010/main" val="995324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الاولى</a:t>
            </a:r>
            <a:endParaRPr lang="ar-IQ" dirty="0"/>
          </a:p>
        </p:txBody>
      </p:sp>
      <p:sp>
        <p:nvSpPr>
          <p:cNvPr id="3" name="عنصر نائب للمحتوى 2"/>
          <p:cNvSpPr>
            <a:spLocks noGrp="1"/>
          </p:cNvSpPr>
          <p:nvPr>
            <p:ph idx="1"/>
          </p:nvPr>
        </p:nvSpPr>
        <p:spPr/>
        <p:txBody>
          <a:bodyPr>
            <a:normAutofit fontScale="47500" lnSpcReduction="20000"/>
          </a:bodyPr>
          <a:lstStyle/>
          <a:p>
            <a:r>
              <a:rPr lang="ar-SA" b="1" dirty="0"/>
              <a:t>مفهوم منهج البحث التربوي :-</a:t>
            </a:r>
            <a:endParaRPr lang="en-US" dirty="0"/>
          </a:p>
          <a:p>
            <a:r>
              <a:rPr lang="ar-SA" dirty="0"/>
              <a:t> </a:t>
            </a:r>
            <a:endParaRPr lang="en-US" dirty="0"/>
          </a:p>
          <a:p>
            <a:r>
              <a:rPr lang="ar-SA" dirty="0"/>
              <a:t>	البحث التربوي، هو فرع من فروع علم التربية، له بنية تميزه عن بنية أي فرع آخر من فروع العلم ذاته. لذا فإن هذه المحاضرة تتضمن موضوعات أولية عن البحث التربوي.</a:t>
            </a:r>
            <a:endParaRPr lang="en-US" dirty="0"/>
          </a:p>
          <a:p>
            <a:r>
              <a:rPr lang="ar-SA" dirty="0"/>
              <a:t> </a:t>
            </a:r>
            <a:endParaRPr lang="en-US" dirty="0"/>
          </a:p>
          <a:p>
            <a:r>
              <a:rPr lang="ar-SA" b="1" dirty="0"/>
              <a:t>1 ـــ تعريف البحث التربوي: </a:t>
            </a:r>
            <a:endParaRPr lang="en-US" dirty="0"/>
          </a:p>
          <a:p>
            <a:r>
              <a:rPr lang="ar-SA" dirty="0"/>
              <a:t>	باستقراء تعريفات البحث التربوي، يلاحظ أنها نوعان، الأول منهما، يصف مهمة البحث التربوي، والثاني منهما، يشير إلى خطوات الأسلوب العلمي في دراسة الظاهرة التربوية, وكما يلي </a:t>
            </a:r>
            <a:endParaRPr lang="en-US" dirty="0"/>
          </a:p>
          <a:p>
            <a:r>
              <a:rPr lang="ar-SA" dirty="0"/>
              <a:t>أ ــ التعريفات الوصفية: </a:t>
            </a:r>
            <a:endParaRPr lang="en-US" b="1" dirty="0"/>
          </a:p>
          <a:p>
            <a:r>
              <a:rPr lang="ar-SA" dirty="0"/>
              <a:t>	وفكرتها تتأسس على ضوء تحديد موقف الباحث من الظاهرة التربوية. ومن هذه التعريفات: </a:t>
            </a:r>
            <a:endParaRPr lang="en-US" dirty="0"/>
          </a:p>
          <a:p>
            <a:r>
              <a:rPr lang="ar-SA" dirty="0"/>
              <a:t>	"وتستخدم عبارة البحث التربوي؛ لتشير إلى النشاط الذي يوجه نحو تنمية علم السلوك في المواقف التعليمية"</a:t>
            </a:r>
            <a:endParaRPr lang="en-US" dirty="0"/>
          </a:p>
          <a:p>
            <a:r>
              <a:rPr lang="ar-SA" dirty="0"/>
              <a:t>	وهو أيضاً "يكون موجهاً في العادة نحو تطوير العملية التعليمية في المجالات التربوية والنفسية ونحو حل المشكلات التي </a:t>
            </a:r>
            <a:r>
              <a:rPr lang="ar-SA" dirty="0" err="1"/>
              <a:t>يواجهها</a:t>
            </a:r>
            <a:r>
              <a:rPr lang="ar-SA" dirty="0"/>
              <a:t> الممارسون في عملهم" </a:t>
            </a:r>
            <a:endParaRPr lang="en-US" dirty="0"/>
          </a:p>
          <a:p>
            <a:r>
              <a:rPr lang="ar-SA" dirty="0"/>
              <a:t>ب ـ التعريفات المعيارية: </a:t>
            </a:r>
            <a:endParaRPr lang="en-US" b="1" dirty="0"/>
          </a:p>
          <a:p>
            <a:r>
              <a:rPr lang="ar-SA" dirty="0"/>
              <a:t>	وتتأسس فكرتها على الإشارة إلى خطوات الأسلوب العلمي في دراسة الظاهرة التربوية، ومن هذه التعريفات: </a:t>
            </a:r>
            <a:endParaRPr lang="en-US" dirty="0"/>
          </a:p>
          <a:p>
            <a:r>
              <a:rPr lang="ar-SA" dirty="0"/>
              <a:t>	 هو "... سعي منظم نحو فهم ظواهر تربوية معينة يتجاوز الاهتمام بها الاهتمام الشخصي ويشمل استقصاءً دقيقاً نافذاً شاملاً للظاهرة بعد تحديد ما يراد بحثه منها في صورة  مشكلة أو تساؤلات يرجى من البحث الإجابة عنها" </a:t>
            </a:r>
            <a:endParaRPr lang="en-US" dirty="0"/>
          </a:p>
          <a:p>
            <a:r>
              <a:rPr lang="ar-SA" dirty="0"/>
              <a:t>	كما يعرف البحث التربوي، بأنه "تطبيق نسقي للطريقة العلمية في دراسة مشكلات تربوية" </a:t>
            </a:r>
            <a:endParaRPr lang="en-US"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3256504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47500" lnSpcReduction="20000"/>
          </a:bodyPr>
          <a:lstStyle/>
          <a:p>
            <a:r>
              <a:rPr lang="ar-SA" b="1" dirty="0"/>
              <a:t>5 ـ تطبيق الاستبانة: </a:t>
            </a:r>
            <a:endParaRPr lang="en-US" b="1" dirty="0"/>
          </a:p>
          <a:p>
            <a:r>
              <a:rPr lang="ar-SA" dirty="0"/>
              <a:t>	يستخدم الباحث أسلوباً أو أكثر في توزيع نسخ من استبانة دراسته. فقد يستخدم الاتصال المباشر، أو البريد، أو يجمع بين الأسلوبين معاً. ويؤثر في عملية اختيار أسلوب التوزيع حرص الباحث وجديته، والمواقع الجغرافية لتواجد أفراد العينة، والمدة الزمنية المقررة لجمع البيانات الميدانية. وفيما يلي عرض لأساليب توزيع أو تطبيق الاستبانة: </a:t>
            </a:r>
            <a:endParaRPr lang="en-US" dirty="0"/>
          </a:p>
          <a:p>
            <a:r>
              <a:rPr lang="ar-SA" dirty="0"/>
              <a:t>أ ـ أسلوب الاتصال المباشر : </a:t>
            </a:r>
            <a:endParaRPr lang="en-US" b="1" dirty="0"/>
          </a:p>
          <a:p>
            <a:r>
              <a:rPr lang="ar-SA" dirty="0"/>
              <a:t>	وهو أن يقابل الباحث أفراد العينة فرداً فرداً. ويحقق هذا الأسلوب مزايا، من مثل: معرفة الباحث بانفعالات </a:t>
            </a:r>
            <a:r>
              <a:rPr lang="ar-SA" dirty="0" err="1"/>
              <a:t>المبحوثين</a:t>
            </a:r>
            <a:r>
              <a:rPr lang="ar-SA" dirty="0"/>
              <a:t> مما يساعده على فهم استجاباتهم وتحليلها، ويجيب الباحث عن بعض أسئلة </a:t>
            </a:r>
            <a:r>
              <a:rPr lang="ar-SA" dirty="0" err="1"/>
              <a:t>المبحوثين</a:t>
            </a:r>
            <a:r>
              <a:rPr lang="ar-SA" dirty="0"/>
              <a:t> المتعلقة بالاستبانة، ويشعر </a:t>
            </a:r>
            <a:r>
              <a:rPr lang="ar-SA" dirty="0" err="1"/>
              <a:t>المبحوثون</a:t>
            </a:r>
            <a:r>
              <a:rPr lang="ar-SA" dirty="0"/>
              <a:t> بجدية الباحث وحرصه على إجابات دقيقة وصادقة.</a:t>
            </a:r>
            <a:endParaRPr lang="en-US" dirty="0"/>
          </a:p>
          <a:p>
            <a:r>
              <a:rPr lang="ar-SA" dirty="0"/>
              <a:t> </a:t>
            </a:r>
            <a:endParaRPr lang="en-US" dirty="0"/>
          </a:p>
          <a:p>
            <a:r>
              <a:rPr lang="ar-SA" dirty="0"/>
              <a:t>ب ـ أسلوب الاتصال بالبريد: </a:t>
            </a:r>
            <a:endParaRPr lang="en-US" b="1" dirty="0"/>
          </a:p>
          <a:p>
            <a:r>
              <a:rPr lang="ar-SA" dirty="0"/>
              <a:t>	وهو أن يستعين الباحث بالبريد لإرسال نسخ من الاستبانة </a:t>
            </a:r>
            <a:r>
              <a:rPr lang="ar-SA" dirty="0" err="1"/>
              <a:t>للمبحوثين</a:t>
            </a:r>
            <a:r>
              <a:rPr lang="ar-SA" dirty="0"/>
              <a:t> في مواقعهم السكنية  والوظيفية. ويحقق استخدام هذا الأسلوب مزايا، من مثل: إمكانية الاتصال بإعداد كبيرة من </a:t>
            </a:r>
            <a:r>
              <a:rPr lang="ar-SA" dirty="0" err="1"/>
              <a:t>المبحوثين</a:t>
            </a:r>
            <a:r>
              <a:rPr lang="ar-SA" dirty="0"/>
              <a:t> الذين يعيشون في مناطق جغرافية متباعدة، وتوفير الكثير من الجهود والأوقات والنفقات على الباحث.</a:t>
            </a:r>
            <a:endParaRPr lang="en-US" dirty="0"/>
          </a:p>
          <a:p>
            <a:r>
              <a:rPr lang="ar-SA" dirty="0"/>
              <a:t>جـ ـ أسلوب الاتصال المباشر والاتصال بالبريد: </a:t>
            </a:r>
            <a:endParaRPr lang="en-US" b="1" dirty="0"/>
          </a:p>
          <a:p>
            <a:r>
              <a:rPr lang="ar-SA" dirty="0"/>
              <a:t>	وهو أن يقابل الباحث </a:t>
            </a:r>
            <a:r>
              <a:rPr lang="ar-SA" dirty="0" err="1"/>
              <a:t>المبحوثين</a:t>
            </a:r>
            <a:r>
              <a:rPr lang="ar-SA" dirty="0"/>
              <a:t>، ويوضح لهم الهدف من الاستبانة، ثم يسلمه لهم، وبعد الفراغ من الإجابة عنه، يضعه </a:t>
            </a:r>
            <a:r>
              <a:rPr lang="ar-SA" dirty="0" err="1"/>
              <a:t>المبحوثون</a:t>
            </a:r>
            <a:r>
              <a:rPr lang="ar-SA" dirty="0"/>
              <a:t> في صندوق يحمله الباحث دون أي علامة تميزهم وتدل على شخصياتهم، ثم يكرر عرض الاستفتاء مرة أخرى على المجموعة ذاتها باستخدام, المقابلة أو البريد. ويتسم هذا الأسلوب بتحقيقه درجة من طمأنينة المبحوث على سرية الإجابة وثقته بأنها لن تعرضه لضرر أو نقد، كما أنه يشعر المبحوث بأهمية الاستبانة، وأهمية التعبير عن رأيه.</a:t>
            </a:r>
            <a:endParaRPr lang="en-US" dirty="0"/>
          </a:p>
          <a:p>
            <a:r>
              <a:rPr lang="ar-SA" b="1" dirty="0"/>
              <a:t>ـ عيوب الاستبانة: </a:t>
            </a:r>
            <a:endParaRPr lang="en-US" dirty="0"/>
          </a:p>
          <a:p>
            <a:r>
              <a:rPr lang="ar-SA" dirty="0"/>
              <a:t>	بعدما تمت معرفة مزايا أنواع الاستبيان في جزء سابق من هذا الموضوع يمكن عرض أبرز عيوب الاستبيان، وهي: </a:t>
            </a:r>
            <a:endParaRPr lang="en-US" dirty="0"/>
          </a:p>
          <a:p>
            <a:r>
              <a:rPr lang="ar-SA" dirty="0"/>
              <a:t>أ ــ احتمال تأثر إجابات بعض </a:t>
            </a:r>
            <a:r>
              <a:rPr lang="ar-SA" dirty="0" err="1"/>
              <a:t>المبحوثين</a:t>
            </a:r>
            <a:r>
              <a:rPr lang="ar-SA" dirty="0"/>
              <a:t> بطريقة وضع الأسئلة أو الفقرات، ولاسيما إذا كانت الأسئلة أو الفقرات تعطي </a:t>
            </a:r>
            <a:r>
              <a:rPr lang="ar-SA" dirty="0" err="1"/>
              <a:t>إيحاءاً</a:t>
            </a:r>
            <a:r>
              <a:rPr lang="ar-SA" dirty="0"/>
              <a:t> بالإجابة.</a:t>
            </a:r>
            <a:endParaRPr lang="en-US" dirty="0"/>
          </a:p>
          <a:p>
            <a:r>
              <a:rPr lang="ar-SA" dirty="0"/>
              <a:t>ب ــ اختلاف تأثر إجابات </a:t>
            </a:r>
            <a:r>
              <a:rPr lang="ar-SA" dirty="0" err="1"/>
              <a:t>المبحوثين</a:t>
            </a:r>
            <a:r>
              <a:rPr lang="ar-SA" dirty="0"/>
              <a:t> باختلاف مؤهلاتهم وخبراتهم واهتمامهم بمشكلة أو موضوع الاستبيان.</a:t>
            </a:r>
            <a:endParaRPr lang="en-US" dirty="0"/>
          </a:p>
          <a:p>
            <a:r>
              <a:rPr lang="ar-SA" dirty="0"/>
              <a:t>جـ ــ ميل بعض </a:t>
            </a:r>
            <a:r>
              <a:rPr lang="ar-SA" dirty="0" err="1"/>
              <a:t>المبحوثين</a:t>
            </a:r>
            <a:r>
              <a:rPr lang="ar-SA" dirty="0"/>
              <a:t> إلى تقديم بيانات غير دقيقة أو بيانات جزئية؛ نظراً لأنه يخشى الضرر أو النقد. </a:t>
            </a:r>
            <a:endParaRPr lang="en-US" dirty="0"/>
          </a:p>
          <a:p>
            <a:r>
              <a:rPr lang="ar-SA" dirty="0"/>
              <a:t>د ــ اختلاف مستوى الجدية لدى </a:t>
            </a:r>
            <a:r>
              <a:rPr lang="ar-SA" dirty="0" err="1"/>
              <a:t>المبحوثين</a:t>
            </a:r>
            <a:r>
              <a:rPr lang="ar-SA" dirty="0"/>
              <a:t> في أثناء الإجابة مما يدفع بعضهم إلى التسرع في الإجابة.</a:t>
            </a:r>
            <a:endParaRPr lang="en-US" dirty="0"/>
          </a:p>
          <a:p>
            <a:endParaRPr lang="ar-IQ" dirty="0"/>
          </a:p>
        </p:txBody>
      </p:sp>
    </p:spTree>
    <p:extLst>
      <p:ext uri="{BB962C8B-B14F-4D97-AF65-F5344CB8AC3E}">
        <p14:creationId xmlns:p14="http://schemas.microsoft.com/office/powerpoint/2010/main" val="2038486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40000" lnSpcReduction="20000"/>
          </a:bodyPr>
          <a:lstStyle/>
          <a:p>
            <a:r>
              <a:rPr lang="ar-SA" b="1" dirty="0"/>
              <a:t> ثانياً: المقابلة: </a:t>
            </a:r>
            <a:endParaRPr lang="en-US" dirty="0"/>
          </a:p>
          <a:p>
            <a:r>
              <a:rPr lang="ar-SA" dirty="0"/>
              <a:t>	تعد المقابلة أداة فعالة في حالات </a:t>
            </a:r>
            <a:r>
              <a:rPr lang="ar-SA" dirty="0" err="1"/>
              <a:t>معينة،من</a:t>
            </a:r>
            <a:r>
              <a:rPr lang="ar-SA" dirty="0"/>
              <a:t> مثل: أن يكون </a:t>
            </a:r>
            <a:r>
              <a:rPr lang="ar-SA" dirty="0" err="1"/>
              <a:t>المبحوثون</a:t>
            </a:r>
            <a:r>
              <a:rPr lang="ar-SA" dirty="0"/>
              <a:t> من الأطفال أو الكبار الأميين الذين لا يستطيعوا كتابة إجاباتهم بأنفسهم كما هو الحال في الاستبانة. بالإضافة إلى نوع مشكلة البحث التي تحتم قيام الباحث بمقابلة أفراد عينة الدراسة وطرح الأسئلة عليهم مباشرة </a:t>
            </a:r>
            <a:endParaRPr lang="en-US" dirty="0"/>
          </a:p>
          <a:p>
            <a:r>
              <a:rPr lang="ar-SA" dirty="0"/>
              <a:t>	وتختلف المقابلة العلمية عن المقابلة العرضية. ويحتاج توضيح طبيعة المقابلة العلمية تناول تعريف المقابلة، وأنواعها، وإجراءات المقابلة، وعوامل نجاحها، ومزاياها وعيوبها على النحو التالي: </a:t>
            </a:r>
            <a:endParaRPr lang="en-US" dirty="0"/>
          </a:p>
          <a:p>
            <a:r>
              <a:rPr lang="ar-SA" b="1" dirty="0"/>
              <a:t>1 ـ تعريف المقابلة: </a:t>
            </a:r>
            <a:endParaRPr lang="en-US" b="1" dirty="0"/>
          </a:p>
          <a:p>
            <a:r>
              <a:rPr lang="ar-SA" dirty="0"/>
              <a:t>	يقصد بالمقابلة "تفاعل لفظي يتم بين شخصين في موقف مواجهة، حيث يحاول أحدهما وهو القائم بالمقابلة أن يستثير بعض المعلومات أو التغيرات لدى المبحوث والتي تدور حول آرائه ومعتقداته" .</a:t>
            </a:r>
            <a:endParaRPr lang="en-US" dirty="0"/>
          </a:p>
          <a:p>
            <a:r>
              <a:rPr lang="ar-SA" dirty="0"/>
              <a:t>	كما تعرف المقابلة، بأنها "محادثة بين شخصين، يبدأها الشخص الذي يجري المقابلة ــ الباحث لأهداف معينة ــ وتهدف إلى الحصول على معلومات وثيقة الصلة بالبحث" </a:t>
            </a:r>
            <a:endParaRPr lang="en-US" dirty="0"/>
          </a:p>
          <a:p>
            <a:r>
              <a:rPr lang="ar-SA" b="1" dirty="0"/>
              <a:t>2 ـ أنواع المقابلة: </a:t>
            </a:r>
            <a:endParaRPr lang="en-US" b="1" dirty="0"/>
          </a:p>
          <a:p>
            <a:r>
              <a:rPr lang="ar-SA" dirty="0"/>
              <a:t>	تتنوع المقابلات. كأداة للبحث التربوي، وتصنف بطرق عديدة، وهي: </a:t>
            </a:r>
            <a:endParaRPr lang="en-US" dirty="0"/>
          </a:p>
          <a:p>
            <a:r>
              <a:rPr lang="ar-SA" dirty="0"/>
              <a:t>أ ـ تصنيف المقابلات وفقاً للموضوع: </a:t>
            </a:r>
            <a:endParaRPr lang="en-US" dirty="0"/>
          </a:p>
          <a:p>
            <a:r>
              <a:rPr lang="ar-SA" dirty="0"/>
              <a:t>- مقابلات بؤرية، وتركز على خبرات معينة أو مواقف محددة وتجارب مر فيها المبحوث، من مثل: حدث معين أو المرور بتجربة معينة.</a:t>
            </a:r>
            <a:endParaRPr lang="en-US" dirty="0"/>
          </a:p>
          <a:p>
            <a:r>
              <a:rPr lang="ar-SA" dirty="0"/>
              <a:t>- مقابلات إكلينيكية، وتركز على المشاعر والدوافع والحوافز المرتبطة بمشكلة معينة، من مثل: مقابلات الطبيب للمرضى.</a:t>
            </a:r>
            <a:endParaRPr lang="en-US" dirty="0"/>
          </a:p>
          <a:p>
            <a:r>
              <a:rPr lang="ar-SA" dirty="0"/>
              <a:t>ب ـ تصنيف المقابلات وفقاً لعدد الأشخاص: </a:t>
            </a:r>
            <a:endParaRPr lang="en-US" b="1" dirty="0"/>
          </a:p>
          <a:p>
            <a:r>
              <a:rPr lang="ar-SA" dirty="0"/>
              <a:t>- مقابلة فردية أو ثنائية، ويلجأ الباحث لهذا النوع إذا كان موضوع المقابلة يتطلب السرية، أي عدم إحراج المبحوث  أمام الآخرين.</a:t>
            </a:r>
            <a:endParaRPr lang="en-US" dirty="0"/>
          </a:p>
          <a:p>
            <a:r>
              <a:rPr lang="ar-SA" dirty="0"/>
              <a:t>- مقابلة جماعية، وتتم في زمن واحد ومكان واحد، حيث يطرح الباحث الأسئلة وينتظر الإجابة من أحدهم، وتمثل إجابته إجابة المجموعة التي ينتهي إليها. كما أنه في بعض الأحيان يطلب من كل فرد في المجموعة الإجابة بنفسه، وبالتالي يكون رأي المجموعة عبارة عن مجموع استجابات أفرادها.</a:t>
            </a:r>
            <a:endParaRPr lang="en-US" dirty="0"/>
          </a:p>
          <a:p>
            <a:r>
              <a:rPr lang="ar-SA" dirty="0"/>
              <a:t>جـ ـ تصنيف المقابلات وفقاً لعامل التنظيم: </a:t>
            </a:r>
            <a:endParaRPr lang="en-US" b="1" dirty="0"/>
          </a:p>
          <a:p>
            <a:r>
              <a:rPr lang="ar-SA" dirty="0"/>
              <a:t>- مقابلة بسيطة أو غير موجهة أو غير مقننة، وتمتاز بأنها مرنة، بمقدور المبحوث التحدث في أي جزئية تتعلق بمشكلة البحث دون قيد، كما أن للباحث الحرية في تعديل أسئلته التي سبق وأن أعدها.</a:t>
            </a:r>
            <a:endParaRPr lang="en-US" dirty="0"/>
          </a:p>
          <a:p>
            <a:r>
              <a:rPr lang="ar-SA" dirty="0"/>
              <a:t>- مقابلة موجهة أو مقننة من حيث الأهداف والأسئلة والأشخاص والزمن والمكان. حيث تتم في زمن واحد ومكان واحد، وتطرح الأسئلة بالترتيب وبطريقة واحدة.</a:t>
            </a:r>
            <a:endParaRPr lang="en-US" dirty="0"/>
          </a:p>
          <a:p>
            <a:r>
              <a:rPr lang="ar-SA" dirty="0"/>
              <a:t>د ــ تصنيف المقابلات وفقاً لطبيعة الأسئلة: </a:t>
            </a:r>
            <a:endParaRPr lang="en-US" b="1" dirty="0"/>
          </a:p>
          <a:p>
            <a:r>
              <a:rPr lang="ar-SA" dirty="0"/>
              <a:t>- مقابلات ذات أسئلة مقفلة وإجابات </a:t>
            </a:r>
            <a:r>
              <a:rPr lang="ar-SA" dirty="0" err="1"/>
              <a:t>محددة،من</a:t>
            </a:r>
            <a:r>
              <a:rPr lang="ar-SA" dirty="0"/>
              <a:t> مثل: (نعم/ لا) أو اختيار من متعدد.</a:t>
            </a:r>
            <a:endParaRPr lang="en-US" dirty="0"/>
          </a:p>
          <a:p>
            <a:r>
              <a:rPr lang="ar-SA" dirty="0"/>
              <a:t>- مقابلات ذات أسئلة مفتوحة، تحتاج للشرح والتعبير عن الرأي دون قيود أو إجابات محددة سلفاً. </a:t>
            </a:r>
            <a:endParaRPr lang="en-US" dirty="0"/>
          </a:p>
          <a:p>
            <a:r>
              <a:rPr lang="ar-SA" dirty="0"/>
              <a:t>- مقابلات ذات أسئلة مقفلة مفتوحة، وهي تمزج بين النوعين السابقين .</a:t>
            </a:r>
            <a:endParaRPr lang="ar-IQ" dirty="0"/>
          </a:p>
        </p:txBody>
      </p:sp>
    </p:spTree>
    <p:extLst>
      <p:ext uri="{BB962C8B-B14F-4D97-AF65-F5344CB8AC3E}">
        <p14:creationId xmlns:p14="http://schemas.microsoft.com/office/powerpoint/2010/main" val="3784908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32500" lnSpcReduction="20000"/>
          </a:bodyPr>
          <a:lstStyle/>
          <a:p>
            <a:r>
              <a:rPr lang="ar-SA" dirty="0"/>
              <a:t>د ــ تصنيف المقابلات وفقاً لطبيعة الأسئلة: </a:t>
            </a:r>
            <a:endParaRPr lang="en-US" b="1" dirty="0"/>
          </a:p>
          <a:p>
            <a:r>
              <a:rPr lang="ar-SA" dirty="0"/>
              <a:t>- مقابلات ذات أسئلة مقفلة وإجابات </a:t>
            </a:r>
            <a:r>
              <a:rPr lang="ar-SA" dirty="0" err="1"/>
              <a:t>محددة،من</a:t>
            </a:r>
            <a:r>
              <a:rPr lang="ar-SA" dirty="0"/>
              <a:t> مثل: (نعم/ لا) أو اختيار من متعدد.</a:t>
            </a:r>
            <a:endParaRPr lang="en-US" dirty="0"/>
          </a:p>
          <a:p>
            <a:r>
              <a:rPr lang="ar-SA" dirty="0"/>
              <a:t>- مقابلات ذات أسئلة مفتوحة، تحتاج للشرح والتعبير عن الرأي دون قيود أو إجابات محددة سلفاً. </a:t>
            </a:r>
            <a:endParaRPr lang="en-US" dirty="0"/>
          </a:p>
          <a:p>
            <a:r>
              <a:rPr lang="ar-SA" dirty="0"/>
              <a:t>- مقابلات ذات أسئلة مقفلة مفتوحة، وهي تمزج بين النوعين السابقين .</a:t>
            </a:r>
            <a:endParaRPr lang="en-US" dirty="0"/>
          </a:p>
          <a:p>
            <a:r>
              <a:rPr lang="ar-SA" dirty="0"/>
              <a:t>هـ ـ تصنيف المقابلات وفقاً للغرض منها: </a:t>
            </a:r>
            <a:endParaRPr lang="en-US" b="1" dirty="0"/>
          </a:p>
          <a:p>
            <a:r>
              <a:rPr lang="ar-SA" dirty="0"/>
              <a:t>- مقابلة استطلاعية مسحية، بهدف جمع بيانات أولية حول المشكلة.</a:t>
            </a:r>
            <a:endParaRPr lang="en-US" dirty="0"/>
          </a:p>
          <a:p>
            <a:r>
              <a:rPr lang="ar-SA" dirty="0"/>
              <a:t>- مقابلة تشخيصية، أي تحديد طبيعة المشكلة، والتعرف على أسبابها ورأي المبحوث حولها.</a:t>
            </a:r>
            <a:endParaRPr lang="en-US" dirty="0"/>
          </a:p>
          <a:p>
            <a:r>
              <a:rPr lang="ar-SA" dirty="0"/>
              <a:t>- مقابلة علاجية، أي تقديم حلول لمشكلة معينة.</a:t>
            </a:r>
            <a:endParaRPr lang="en-US" dirty="0"/>
          </a:p>
          <a:p>
            <a:r>
              <a:rPr lang="ar-SA" dirty="0"/>
              <a:t>- مقابلة استشارية، بهدف الحصول على المشورة في موضوع معين</a:t>
            </a:r>
            <a:endParaRPr lang="en-US" dirty="0"/>
          </a:p>
          <a:p>
            <a:r>
              <a:rPr lang="ar-SA" b="1" dirty="0"/>
              <a:t>3 ـ إجراءات المقابلة: </a:t>
            </a:r>
            <a:endParaRPr lang="en-US" b="1" dirty="0"/>
          </a:p>
          <a:p>
            <a:r>
              <a:rPr lang="ar-SA" dirty="0"/>
              <a:t>	يتبع الباحث إجراءات معينة عند استخدامه المقابلة كأداة لجمع البيانات المطلوبة من المبحوث، وهي: </a:t>
            </a:r>
            <a:endParaRPr lang="en-US" dirty="0"/>
          </a:p>
          <a:p>
            <a:r>
              <a:rPr lang="ar-SA" dirty="0"/>
              <a:t>أ ــ الإعداد السابق للمقابلة، من حيث تحديد المجالات الأساسية التي تدور حولها، وإعداد الأسئلة المناسبة، والأداة التي تستخدم في تسجيل البيانات، وتحديد مكان المقابلة وزمنها، وتحديد أفراد المقابلة.</a:t>
            </a:r>
            <a:endParaRPr lang="en-US" dirty="0"/>
          </a:p>
          <a:p>
            <a:r>
              <a:rPr lang="ar-SA" dirty="0"/>
              <a:t>ب ــ تكوين علاقة مع المبحوث، وكسب ثقته، وذلك عن طريق تعريف الباحث بنفسه، وشرح هدف المقابلة، وتوضيح سبب اختيار المبحوث، وإقناع المبحوث بأن البيانات التي يدلي بها، هي لغرض البحث وتكون محل سرية الباحث، وإقناعه بأهمية مشاركته في البحث.</a:t>
            </a:r>
            <a:endParaRPr lang="en-US" dirty="0"/>
          </a:p>
          <a:p>
            <a:r>
              <a:rPr lang="ar-SA" dirty="0"/>
              <a:t>جـ ـ استدعاء البيانات من المبحوث بالأساليب المناسبة وتشجيعه على الاستجابة.</a:t>
            </a:r>
            <a:endParaRPr lang="en-US" dirty="0"/>
          </a:p>
          <a:p>
            <a:r>
              <a:rPr lang="ar-SA" dirty="0"/>
              <a:t>د ــ تسجيل إجابات المبحوث، وأية ملاحظات إضافية وذلك بإتباع أحد أساليب التسجيل المعروفة، من مثل: الكتابة من الذاكرة بعد الانتهاء من </a:t>
            </a:r>
            <a:r>
              <a:rPr lang="ar-SA" dirty="0" err="1"/>
              <a:t>المقابلة،تقدير</a:t>
            </a:r>
            <a:r>
              <a:rPr lang="ar-SA" dirty="0"/>
              <a:t> إجابات المبحوث على مقياس للتقدير سبق إعداده والتدرب على استخدامه من جانب الباحث، التسجيل الحرفي لكل ما يقوله المبحوث، أو لكل ما يمكن أن يسجل من أقوال، استخدام أجهزة التسجيل الصوتي، وذلك بعد موافقة المبحوث.</a:t>
            </a:r>
            <a:endParaRPr lang="en-US" dirty="0"/>
          </a:p>
          <a:p>
            <a:r>
              <a:rPr lang="ar-SA" b="1" dirty="0"/>
              <a:t>4 ـ عوامل نجاح المقابلة:</a:t>
            </a:r>
            <a:endParaRPr lang="en-US" dirty="0"/>
          </a:p>
          <a:p>
            <a:r>
              <a:rPr lang="ar-SA" dirty="0"/>
              <a:t>		إن حرص الباحث على استخدام المقابلة باعتبارها أنسب أدوات البحث التربوي لنوع </a:t>
            </a:r>
            <a:r>
              <a:rPr lang="ar-SA" dirty="0" err="1"/>
              <a:t>المبحوثين</a:t>
            </a:r>
            <a:r>
              <a:rPr lang="ar-SA" dirty="0"/>
              <a:t> عمل غير كافٍ على الرغم من أهميته إذا لم يراعِ عدداً من العوامل المسؤولة عن إنجاح المقابلة، وبالتالي تحقق الهدف من استخدامها، ولعل منها: </a:t>
            </a:r>
            <a:endParaRPr lang="en-US" dirty="0"/>
          </a:p>
          <a:p>
            <a:r>
              <a:rPr lang="ar-SA" dirty="0"/>
              <a:t>أ ــ أن يتم التدريب السابق على إجراء المقابلة، وذلك بعمل تدريبات تمثيلية مع زملاء الباحث أو غيرهم؛ بقصد التدرب على طرح الأسئلة، وتسجيل الإجابات، وتعرف أنواع الاستجابات المتوقع الحصول عليها.</a:t>
            </a:r>
            <a:endParaRPr lang="en-US" dirty="0"/>
          </a:p>
          <a:p>
            <a:r>
              <a:rPr lang="ar-SA" dirty="0"/>
              <a:t>ب ــ إعداد مخطط للمقابلة، يتضمن قائمة الأسئلة التي ستوجه إلى </a:t>
            </a:r>
            <a:r>
              <a:rPr lang="ar-SA" dirty="0" err="1"/>
              <a:t>المبحوثين</a:t>
            </a:r>
            <a:r>
              <a:rPr lang="ar-SA" dirty="0"/>
              <a:t> كل على حده.</a:t>
            </a:r>
            <a:endParaRPr lang="en-US" dirty="0"/>
          </a:p>
          <a:p>
            <a:r>
              <a:rPr lang="ar-SA" dirty="0"/>
              <a:t>جـ ــ أن تكون الأسئلة واضحة وقصيرة. </a:t>
            </a:r>
            <a:endParaRPr lang="en-US" dirty="0"/>
          </a:p>
          <a:p>
            <a:r>
              <a:rPr lang="ar-SA" dirty="0"/>
              <a:t>د ــ أن ينفرد الباحث بالمبحوث في حدود ما يسمح به الشرع والتقاليد، وأن يعمل على كسب ثقته وعلى حثه على التعاون معه.</a:t>
            </a:r>
            <a:endParaRPr lang="en-US" dirty="0"/>
          </a:p>
          <a:p>
            <a:r>
              <a:rPr lang="ar-SA" dirty="0"/>
              <a:t>هـ ــ أن يشرح الباحث معنى أي سؤال للمبحوث، حتى تكون الإجابة مناسبة لغرض الباحث من السؤال.</a:t>
            </a:r>
            <a:endParaRPr lang="en-US" dirty="0"/>
          </a:p>
          <a:p>
            <a:r>
              <a:rPr lang="ar-SA" dirty="0"/>
              <a:t>و ــ أن يتأكد الباحث من صدق المبحوث وإخلاصه؛ وذلك بأن يوجه إليه في أثناء المقابلة أسئلة أخرى، يقصد التأكد من ذلك. وبإمكان الباحث أن يطمئن إلى صدق المبحوث من خلال ملاحظة طريقة إجابته، وما يظهر على وجهه من تعبيرات.</a:t>
            </a:r>
            <a:endParaRPr lang="en-US" dirty="0"/>
          </a:p>
          <a:p>
            <a:r>
              <a:rPr lang="ar-SA" dirty="0"/>
              <a:t>ز ــ أن يتجنب الباحث التأثير على المبحوث، فلا يوحي إليه بوجهات نظره أو آرائه وميوله.</a:t>
            </a:r>
            <a:endParaRPr lang="en-US" dirty="0"/>
          </a:p>
          <a:p>
            <a:r>
              <a:rPr lang="ar-SA" dirty="0"/>
              <a:t>ح ــ أن يسجل الباحث إجابات المبحوث بدقة وبسرعة. </a:t>
            </a:r>
            <a:endParaRPr lang="en-US" dirty="0"/>
          </a:p>
          <a:p>
            <a:r>
              <a:rPr lang="ar-SA" dirty="0"/>
              <a:t>ط ــ ألا تتم المقابلة في صورة تحقيق أو محاكمة للمبحوث؛ حتى لا يشعر بالضيق والسأم، وبالتالي رفض التجاوب مع الباحث.</a:t>
            </a:r>
            <a:endParaRPr lang="en-US" dirty="0"/>
          </a:p>
          <a:p>
            <a:endParaRPr lang="ar-IQ" dirty="0"/>
          </a:p>
        </p:txBody>
      </p:sp>
    </p:spTree>
    <p:extLst>
      <p:ext uri="{BB962C8B-B14F-4D97-AF65-F5344CB8AC3E}">
        <p14:creationId xmlns:p14="http://schemas.microsoft.com/office/powerpoint/2010/main" val="2284485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55000" lnSpcReduction="20000"/>
          </a:bodyPr>
          <a:lstStyle/>
          <a:p>
            <a:r>
              <a:rPr lang="ar-SA" b="1" dirty="0"/>
              <a:t>5 ــ مزايا وعيوب المقابلة: </a:t>
            </a:r>
            <a:endParaRPr lang="en-US" dirty="0"/>
          </a:p>
          <a:p>
            <a:r>
              <a:rPr lang="ar-SA" dirty="0"/>
              <a:t>	تتسم المقابلة العلمية بعدد من المزايا، وفي الوقت ذاته لها بعض العيوب. ومن مزايا وعيوب المقابلة ما يلي: </a:t>
            </a:r>
            <a:endParaRPr lang="en-US" dirty="0"/>
          </a:p>
          <a:p>
            <a:r>
              <a:rPr lang="ar-SA" dirty="0"/>
              <a:t>أ ـ مزايا المقابلة: </a:t>
            </a:r>
            <a:endParaRPr lang="en-US" dirty="0"/>
          </a:p>
          <a:p>
            <a:pPr lvl="0"/>
            <a:r>
              <a:rPr lang="ar-SA" dirty="0"/>
              <a:t>إمكانية استخدامها في الحالات التي يصعب فيها استخدام الاستبيان؛ من مثل: أن يكون المبحوث صغيراً، أو أمياً. </a:t>
            </a:r>
            <a:endParaRPr lang="en-US" dirty="0"/>
          </a:p>
          <a:p>
            <a:pPr lvl="0"/>
            <a:r>
              <a:rPr lang="ar-SA" dirty="0"/>
              <a:t>تُوفر عمقاً في الاستجابات؛ وذلك بسبب إمكانية توضيح الأسئلة، وتكرر طرحها.</a:t>
            </a:r>
            <a:endParaRPr lang="en-US" dirty="0"/>
          </a:p>
          <a:p>
            <a:pPr lvl="0"/>
            <a:r>
              <a:rPr lang="ar-SA" dirty="0"/>
              <a:t>تستدعي البيانات من المبحوث أيسر من أي طريقة أخرى؛ لأن الناس بشكل عام يميلون إلى الكلام أكثر من الكتابة.</a:t>
            </a:r>
            <a:endParaRPr lang="en-US" dirty="0"/>
          </a:p>
          <a:p>
            <a:pPr lvl="0"/>
            <a:r>
              <a:rPr lang="ar-SA" dirty="0"/>
              <a:t>تُوفر إجابات متكاملة من معظم من تتم مقابلتهم. </a:t>
            </a:r>
            <a:endParaRPr lang="en-US" dirty="0"/>
          </a:p>
          <a:p>
            <a:pPr lvl="0"/>
            <a:r>
              <a:rPr lang="ar-SA" dirty="0"/>
              <a:t>تُوفر مؤشرات غير لفظية تعزز الاستجابات وتوضح المشاعر، من مثل: نبرة الصوت، وملامح الوجه، وحركة الرأس واليدين.</a:t>
            </a:r>
            <a:endParaRPr lang="en-US" dirty="0"/>
          </a:p>
          <a:p>
            <a:pPr lvl="0"/>
            <a:r>
              <a:rPr lang="ar-SA" dirty="0"/>
              <a:t>تشعر المبحوث بقيمته الاجتماعية أكثر من مجرد تسلمه استبانة لملئها وإعادتها مرة أخرى.</a:t>
            </a:r>
            <a:endParaRPr lang="en-US" dirty="0"/>
          </a:p>
          <a:p>
            <a:r>
              <a:rPr lang="ar-SA" dirty="0"/>
              <a:t>ب ـ عيوب المقابلة: </a:t>
            </a:r>
            <a:endParaRPr lang="en-US" dirty="0"/>
          </a:p>
          <a:p>
            <a:pPr lvl="0"/>
            <a:r>
              <a:rPr lang="ar-SA" dirty="0"/>
              <a:t>يصعب مقابلة عدد كبير نسبياً من </a:t>
            </a:r>
            <a:r>
              <a:rPr lang="ar-SA" dirty="0" err="1"/>
              <a:t>المبحوثين</a:t>
            </a:r>
            <a:r>
              <a:rPr lang="ar-SA" dirty="0"/>
              <a:t>؛ لأن مقابلة الفرد الواحد تتطلب وقتاً طويلاً وجهداً كبيراً من الباحث.</a:t>
            </a:r>
            <a:endParaRPr lang="en-US" dirty="0"/>
          </a:p>
          <a:p>
            <a:pPr lvl="0"/>
            <a:r>
              <a:rPr lang="ar-SA" dirty="0"/>
              <a:t>تتطلب مساعدين مدربين على تنفيذها؛ وذلك لتوفير الجو الملائم للمقابلة.</a:t>
            </a:r>
            <a:endParaRPr lang="en-US" dirty="0"/>
          </a:p>
          <a:p>
            <a:pPr lvl="0"/>
            <a:r>
              <a:rPr lang="ar-SA" dirty="0"/>
              <a:t>صعوبة التقدير الكمي للاستجابات، وإخضاعها إلى تحليلات كمية خاصة في المقابلة المفتوحة. </a:t>
            </a:r>
            <a:endParaRPr lang="en-US" dirty="0"/>
          </a:p>
          <a:p>
            <a:pPr lvl="0"/>
            <a:r>
              <a:rPr lang="ar-SA" dirty="0"/>
              <a:t>تتطلب مهارة عالية من الباحث؛ وذلك لضبط سير فعاليات المقابلة، وتتجه نحو الهدف منها.</a:t>
            </a:r>
            <a:endParaRPr lang="en-US" dirty="0"/>
          </a:p>
          <a:p>
            <a:endParaRPr lang="ar-IQ" dirty="0"/>
          </a:p>
        </p:txBody>
      </p:sp>
    </p:spTree>
    <p:extLst>
      <p:ext uri="{BB962C8B-B14F-4D97-AF65-F5344CB8AC3E}">
        <p14:creationId xmlns:p14="http://schemas.microsoft.com/office/powerpoint/2010/main" val="9014502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IQ" dirty="0" smtClean="0"/>
              <a:t>المحاضرة السادسة</a:t>
            </a:r>
            <a:endParaRPr lang="ar-IQ" dirty="0"/>
          </a:p>
        </p:txBody>
      </p:sp>
      <p:sp>
        <p:nvSpPr>
          <p:cNvPr id="3" name="عنصر نائب للمحتوى 2"/>
          <p:cNvSpPr>
            <a:spLocks noGrp="1"/>
          </p:cNvSpPr>
          <p:nvPr>
            <p:ph idx="1"/>
          </p:nvPr>
        </p:nvSpPr>
        <p:spPr/>
        <p:txBody>
          <a:bodyPr>
            <a:normAutofit fontScale="32500" lnSpcReduction="20000"/>
          </a:bodyPr>
          <a:lstStyle/>
          <a:p>
            <a:r>
              <a:rPr lang="ar-SA" b="1" dirty="0"/>
              <a:t>ثالثاً: الملاحظة:</a:t>
            </a:r>
            <a:endParaRPr lang="en-US" dirty="0"/>
          </a:p>
          <a:p>
            <a:r>
              <a:rPr lang="ar-SA" dirty="0"/>
              <a:t>	يلجأ الباحث إلى استخدام الملاحظة دون غيرها من أدوات البحث التربوي، وذلك إذا أراد جمع بيانات مباشرة وعلى الطبيعة عن المبحوث والمتعلقة بمشكلة البحث. فقد يخفي المبحوث بعض الانفعالات أو ردود الأفعال عن الباحث في حالة استخدام أدوات، من مثل: الاستبانة أو المقابلة. ولكن المبحوث يخفق في حالة استخدام الباحث هذه الأداة </a:t>
            </a:r>
            <a:endParaRPr lang="en-US" dirty="0"/>
          </a:p>
          <a:p>
            <a:r>
              <a:rPr lang="ar-SA" dirty="0"/>
              <a:t>	والملاحظة العلمية لها مقومات متفق عليها من قبل المتخصصين في منهجية البحث العلمي. وتتضمن هذه المقومات: تعريف الملاحظة، وأنواعها، وخطواتها، وأدواتها، ومزاياها وعيوبها، وهي على النحو التالي: </a:t>
            </a:r>
            <a:endParaRPr lang="en-US" dirty="0"/>
          </a:p>
          <a:p>
            <a:r>
              <a:rPr lang="ar-SA" b="1" dirty="0"/>
              <a:t>1 ـ تعريف الملاحظة: </a:t>
            </a:r>
            <a:endParaRPr lang="en-US" dirty="0"/>
          </a:p>
          <a:p>
            <a:r>
              <a:rPr lang="ar-SA" dirty="0"/>
              <a:t>		يقصد بالملاحظة "الانتباه المقصود والموجه نحو سلوك فردي أو جماعي معين؛ بقصد متابعته ورصد تغيراته ليتمكن الباحث من وصف السلوك فقط، أو وصفه وتحليله، أو وصفه وتقويمه" </a:t>
            </a:r>
            <a:endParaRPr lang="en-US" dirty="0"/>
          </a:p>
          <a:p>
            <a:r>
              <a:rPr lang="ar-SA" dirty="0"/>
              <a:t>        كما تعني أيضاً معاينة منهجية لسلوك المبحوث ــ أو أكثر ــ يقوم بها الباحث مستخدماً بعض الحواس وأدوات معينة؛ بقصد رصد انفعالات المبحوث وردود فعله نحو جوانب متعلقة بمشكلة البحث، وتشخيصها وتنظيمها وإدراك العلاقات فيما بينها.</a:t>
            </a:r>
            <a:endParaRPr lang="en-US" dirty="0"/>
          </a:p>
          <a:p>
            <a:r>
              <a:rPr lang="ar-SA" sz="3700" b="1" dirty="0"/>
              <a:t>2 ـ أنواع الملاحظة: </a:t>
            </a:r>
            <a:endParaRPr lang="en-US" sz="3700" dirty="0"/>
          </a:p>
          <a:p>
            <a:r>
              <a:rPr lang="ar-SA" sz="3700" dirty="0"/>
              <a:t>		للملاحظة العلمية أنواع، تصنف إلى فئات، هي: </a:t>
            </a:r>
            <a:endParaRPr lang="en-US" sz="3700" dirty="0"/>
          </a:p>
          <a:p>
            <a:r>
              <a:rPr lang="ar-SA" sz="3700" dirty="0"/>
              <a:t>أ ــ أنواع الملاحظة وفق التنظيم: </a:t>
            </a:r>
            <a:endParaRPr lang="en-US" sz="3700" dirty="0"/>
          </a:p>
          <a:p>
            <a:pPr lvl="0"/>
            <a:r>
              <a:rPr lang="ar-SA" sz="3700" dirty="0"/>
              <a:t>ملاحظة بسيطة، وهي غير منظمة، وتعد بمثابة استطلاع أولي للظاهرة. </a:t>
            </a:r>
            <a:endParaRPr lang="en-US" sz="3700" dirty="0"/>
          </a:p>
          <a:p>
            <a:pPr lvl="0"/>
            <a:r>
              <a:rPr lang="ar-SA" sz="3700" dirty="0"/>
              <a:t>ملاحظة منظمة، وهي المخطط لها من حيث الأهداف، والمكان والزمن، </a:t>
            </a:r>
            <a:r>
              <a:rPr lang="ar-SA" sz="3700" dirty="0" err="1"/>
              <a:t>والمبحوثين</a:t>
            </a:r>
            <a:r>
              <a:rPr lang="ar-SA" sz="3700" dirty="0"/>
              <a:t>، والظروف، والأدوات اللازمة .</a:t>
            </a:r>
            <a:endParaRPr lang="en-US" sz="3700" dirty="0"/>
          </a:p>
          <a:p>
            <a:r>
              <a:rPr lang="ar-SA" sz="3700" dirty="0"/>
              <a:t>ب ــ أنواع الملاحظة وفق دور الباحث: </a:t>
            </a:r>
            <a:endParaRPr lang="en-US" sz="3700" dirty="0"/>
          </a:p>
          <a:p>
            <a:pPr lvl="0"/>
            <a:r>
              <a:rPr lang="ar-SA" sz="3700" dirty="0"/>
              <a:t>ملاحظة بالمشاركة، وهي التي يكون الباحث فيها عضواً فعلياً أو صورياً في الجماعة التي يجري عليها البحث.</a:t>
            </a:r>
            <a:endParaRPr lang="en-US" sz="3700" dirty="0"/>
          </a:p>
          <a:p>
            <a:pPr lvl="0"/>
            <a:r>
              <a:rPr lang="ar-SA" sz="3700" dirty="0"/>
              <a:t>ملاحظة بدون مشاركة، وهي التي يكون الباحث فيها بمثابة المراقب الخارجي، يشاهد سلوك الجماعة دون أن يلعب دور العضو فيها.</a:t>
            </a:r>
            <a:endParaRPr lang="en-US" sz="3700" dirty="0"/>
          </a:p>
          <a:p>
            <a:r>
              <a:rPr lang="ar-SA" sz="3700" dirty="0"/>
              <a:t>جـ ـ أنواع الملاحظة وفق الهدف: </a:t>
            </a:r>
            <a:endParaRPr lang="en-US" sz="3700" b="1" dirty="0"/>
          </a:p>
          <a:p>
            <a:pPr lvl="0"/>
            <a:r>
              <a:rPr lang="ar-SA" sz="3700" dirty="0"/>
              <a:t>ملاحظة محددة، وهي التي يكون لدى الباحث تصور مسبق عن نوع البيانات التي يلاحظها أو نوع السلوك الذي يراقبه.</a:t>
            </a:r>
            <a:endParaRPr lang="en-US" sz="3700" dirty="0"/>
          </a:p>
          <a:p>
            <a:pPr lvl="0"/>
            <a:r>
              <a:rPr lang="ar-SA" sz="3700" dirty="0"/>
              <a:t>ملاحظة غير محددة، وهي التي لا يكون لدى الباحث تصور مسبق عن المطلوب من البيانات ذات الصلة بالسلوك الملاحظ، وإنما يقوم بدراسة مسحية؛ للتعرف على واقع معين.</a:t>
            </a:r>
            <a:endParaRPr lang="en-US" sz="3700" dirty="0"/>
          </a:p>
          <a:p>
            <a:r>
              <a:rPr lang="ar-SA" sz="3700" dirty="0"/>
              <a:t>د ـ أنواع الملاحظة وفق قرب الباحث من </a:t>
            </a:r>
            <a:r>
              <a:rPr lang="ar-SA" sz="3700" dirty="0" err="1"/>
              <a:t>المبحوثين</a:t>
            </a:r>
            <a:r>
              <a:rPr lang="ar-SA" sz="3700" dirty="0"/>
              <a:t>:</a:t>
            </a:r>
            <a:endParaRPr lang="en-US" sz="3700" dirty="0"/>
          </a:p>
          <a:p>
            <a:pPr lvl="0"/>
            <a:r>
              <a:rPr lang="ar-SA" sz="3700" dirty="0"/>
              <a:t>ملاحظة مباشرة، وهي التي تتطلب اتصال مباشر </a:t>
            </a:r>
            <a:r>
              <a:rPr lang="ar-SA" sz="3700" dirty="0" err="1"/>
              <a:t>بالمبحوثين</a:t>
            </a:r>
            <a:r>
              <a:rPr lang="ar-SA" sz="3700" dirty="0"/>
              <a:t>؛ بقصد ملاحظة سلوك معين.</a:t>
            </a:r>
            <a:endParaRPr lang="en-US" sz="3700" dirty="0"/>
          </a:p>
          <a:p>
            <a:pPr lvl="0"/>
            <a:r>
              <a:rPr lang="ar-SA" sz="3700" dirty="0"/>
              <a:t>ملاحظة غير مباشرة، وهي التي لا تتطلب اتصال مباشر </a:t>
            </a:r>
            <a:r>
              <a:rPr lang="ar-SA" sz="3700" dirty="0" err="1"/>
              <a:t>بالمبحوثين</a:t>
            </a:r>
            <a:r>
              <a:rPr lang="ar-SA" sz="3700" dirty="0"/>
              <a:t>، وإنما يكتفي الباحث بمراجعة السجلات والتقارير ذات الصلة بالسلوك المراقب </a:t>
            </a:r>
            <a:r>
              <a:rPr lang="ar-SA" sz="3700" dirty="0" err="1"/>
              <a:t>للمبحوثين</a:t>
            </a:r>
            <a:r>
              <a:rPr lang="ar-SA" sz="3700" dirty="0"/>
              <a:t>.</a:t>
            </a:r>
            <a:endParaRPr lang="en-US" sz="3700" dirty="0"/>
          </a:p>
          <a:p>
            <a:endParaRPr lang="ar-IQ" dirty="0"/>
          </a:p>
        </p:txBody>
      </p:sp>
    </p:spTree>
    <p:extLst>
      <p:ext uri="{BB962C8B-B14F-4D97-AF65-F5344CB8AC3E}">
        <p14:creationId xmlns:p14="http://schemas.microsoft.com/office/powerpoint/2010/main" val="3575735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40000" lnSpcReduction="20000"/>
          </a:bodyPr>
          <a:lstStyle/>
          <a:p>
            <a:r>
              <a:rPr lang="ar-SA" b="1" dirty="0"/>
              <a:t>3 ــ خطوات الملاحظة: </a:t>
            </a:r>
            <a:endParaRPr lang="en-US" dirty="0"/>
          </a:p>
          <a:p>
            <a:r>
              <a:rPr lang="ar-SA" dirty="0"/>
              <a:t>		يتبع الباحث الذي يستخدم الملاحظة العلمية كأداة لجمع البيانات المطلوبة الخطوات التالية: </a:t>
            </a:r>
            <a:endParaRPr lang="en-US" dirty="0"/>
          </a:p>
          <a:p>
            <a:r>
              <a:rPr lang="ar-SA" dirty="0"/>
              <a:t>أ ــ تحديد أهداف الملاحظة، فقد تكون لأجل وصف السلوك أو تحليله أو تقويمه.</a:t>
            </a:r>
            <a:endParaRPr lang="en-US" dirty="0"/>
          </a:p>
          <a:p>
            <a:r>
              <a:rPr lang="ar-SA" dirty="0"/>
              <a:t>ب ــ تحديد السلوك المراد ملاحظته، لئلا يتشتت انتباه الملاحظ إلى أنماط سلوكية غير مرغوب في ملاحظتها .</a:t>
            </a:r>
            <a:endParaRPr lang="en-US" dirty="0"/>
          </a:p>
          <a:p>
            <a:r>
              <a:rPr lang="ar-SA" dirty="0"/>
              <a:t>جـ ــ تصميم استمارة الملاحظة على ضوء أهداف الملاحظة والسلوك المراد ملاحظته، والتأكد من صدقها وثباتها. </a:t>
            </a:r>
            <a:endParaRPr lang="en-US" dirty="0"/>
          </a:p>
          <a:p>
            <a:r>
              <a:rPr lang="ar-SA" dirty="0"/>
              <a:t>د ــ تدريب الملاحظ في مواقف مشابهة للموقف الذي سيجري فيه الملاحظة فعلاً، وبعد ذلك يقوم الملاحظ بتقويم تجربته في الملاحظة واستمارة الملاحظة .</a:t>
            </a:r>
            <a:endParaRPr lang="en-US" dirty="0"/>
          </a:p>
          <a:p>
            <a:r>
              <a:rPr lang="ar-SA" dirty="0"/>
              <a:t>هـ ــ تحديد الوقت اللازم لإجراء الملاحظة، ولاسيما في تلك الدراسات التي يسمح فيها المبحوث بإجراء الملاحظة أو يكون على علم بإجرائها.</a:t>
            </a:r>
            <a:endParaRPr lang="en-US" dirty="0"/>
          </a:p>
          <a:p>
            <a:r>
              <a:rPr lang="ar-SA" dirty="0"/>
              <a:t>و ــ عمل الإجراءات اللازمة لإنجاح الملاحظة.</a:t>
            </a:r>
            <a:endParaRPr lang="en-US" dirty="0"/>
          </a:p>
          <a:p>
            <a:r>
              <a:rPr lang="ar-SA" dirty="0"/>
              <a:t>ز ــ إجراء الملاحظة في الوقت المحدد مع استخدام أداة معينة في تسجيل البيانات.</a:t>
            </a:r>
            <a:endParaRPr lang="en-US" dirty="0"/>
          </a:p>
          <a:p>
            <a:r>
              <a:rPr lang="ar-SA" b="1" dirty="0"/>
              <a:t>5 ــ مزايا وعيوب الملاحظة: </a:t>
            </a:r>
            <a:endParaRPr lang="en-US" dirty="0"/>
          </a:p>
          <a:p>
            <a:r>
              <a:rPr lang="ar-SA" dirty="0"/>
              <a:t>للملاحظة عدد من المزايا التي تجعلها أداة فعّالة قياساً إلى غيرها من أدوات البحث التربوي. وفي الوقت ذاته لها عيوب، وهي على النحو التالي: </a:t>
            </a:r>
            <a:endParaRPr lang="en-US" dirty="0"/>
          </a:p>
          <a:p>
            <a:r>
              <a:rPr lang="ar-SA" dirty="0"/>
              <a:t>أ ـ مزايا الملاحظة : </a:t>
            </a:r>
            <a:endParaRPr lang="en-US" dirty="0"/>
          </a:p>
          <a:p>
            <a:pPr lvl="0"/>
            <a:r>
              <a:rPr lang="ar-SA" dirty="0"/>
              <a:t>درجة الثقة في البيانات التي يحصل عليها الباحث بواسطة الملاحظة أكبر منها في بقية أدوات البحث؛ وذلك لأن البيانات يتم </a:t>
            </a:r>
            <a:r>
              <a:rPr lang="ar-SA" dirty="0" err="1"/>
              <a:t>التحصل</a:t>
            </a:r>
            <a:r>
              <a:rPr lang="ar-SA" dirty="0"/>
              <a:t> عليها من سلوك طبيعي غير متكلف.</a:t>
            </a:r>
            <a:endParaRPr lang="en-US" dirty="0"/>
          </a:p>
          <a:p>
            <a:pPr lvl="0"/>
            <a:r>
              <a:rPr lang="ar-SA" dirty="0"/>
              <a:t>كمية البيانات التي يحصل عليها الباحث بواسطة الملاحظة أكثر منها في بقية أدوات البحث؛ وذلك لأن الباحث يراقب بنفسه سلوك </a:t>
            </a:r>
            <a:r>
              <a:rPr lang="ar-SA" dirty="0" err="1"/>
              <a:t>المبحوثين</a:t>
            </a:r>
            <a:r>
              <a:rPr lang="ar-SA" dirty="0"/>
              <a:t> ويقوم بتسجيل مشاهداته التي تشتمل على كل ما يمكن أن يصف الواقع ويشخصه.</a:t>
            </a:r>
            <a:endParaRPr lang="en-US" dirty="0"/>
          </a:p>
          <a:p>
            <a:r>
              <a:rPr lang="ar-SA" dirty="0"/>
              <a:t>ب ـ عيوب الملاحظة: </a:t>
            </a:r>
            <a:endParaRPr lang="en-US" dirty="0"/>
          </a:p>
          <a:p>
            <a:pPr lvl="0"/>
            <a:r>
              <a:rPr lang="ar-SA" dirty="0"/>
              <a:t>تواجد الباحث بين </a:t>
            </a:r>
            <a:r>
              <a:rPr lang="ar-SA" dirty="0" err="1"/>
              <a:t>المبحوثين</a:t>
            </a:r>
            <a:r>
              <a:rPr lang="ar-SA" dirty="0"/>
              <a:t> له أثر سلبي، يتمثل في إمكانية تعديل سلوكهم من سلوك طبيعي إلى سلوك مصطنع أو متكلف.</a:t>
            </a:r>
            <a:endParaRPr lang="en-US" dirty="0"/>
          </a:p>
          <a:p>
            <a:pPr lvl="0"/>
            <a:r>
              <a:rPr lang="ar-SA" dirty="0"/>
              <a:t>ثقل قيمة الملاحظة في حالة رصد الظواهر المعقدة حتى وإن استخدم الباحث أدوات الملاحظة.</a:t>
            </a:r>
            <a:endParaRPr lang="en-US" dirty="0"/>
          </a:p>
          <a:p>
            <a:pPr lvl="0"/>
            <a:r>
              <a:rPr lang="ar-SA" dirty="0"/>
              <a:t>إمكانية تحيز الباحث عند تسجيله جوانب السلوك المطلوب.</a:t>
            </a:r>
            <a:endParaRPr lang="en-US" dirty="0"/>
          </a:p>
          <a:p>
            <a:pPr lvl="0"/>
            <a:r>
              <a:rPr lang="ar-SA" dirty="0"/>
              <a:t>تأثر السلوك المراد ملاحظته بالعوامل المحيطة به، الأمر الذي يجعل </a:t>
            </a:r>
            <a:r>
              <a:rPr lang="ar-SA" dirty="0" err="1"/>
              <a:t>المبحوثين</a:t>
            </a:r>
            <a:r>
              <a:rPr lang="ar-SA" dirty="0"/>
              <a:t> ينهجون سلوكاً غير سلوكهم الطبيعي.</a:t>
            </a:r>
            <a:endParaRPr lang="en-US" dirty="0"/>
          </a:p>
          <a:p>
            <a:pPr lvl="0"/>
            <a:r>
              <a:rPr lang="ar-SA" dirty="0"/>
              <a:t>حاجة الملاحظة إلى الوقت الطويل عند تطبيقها.</a:t>
            </a:r>
            <a:endParaRPr lang="en-US" dirty="0"/>
          </a:p>
          <a:p>
            <a:endParaRPr lang="ar-IQ" dirty="0"/>
          </a:p>
        </p:txBody>
      </p:sp>
    </p:spTree>
    <p:extLst>
      <p:ext uri="{BB962C8B-B14F-4D97-AF65-F5344CB8AC3E}">
        <p14:creationId xmlns:p14="http://schemas.microsoft.com/office/powerpoint/2010/main" val="38797854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a:t>
            </a:r>
            <a:endParaRPr lang="ar-IQ" dirty="0"/>
          </a:p>
        </p:txBody>
      </p:sp>
      <p:sp>
        <p:nvSpPr>
          <p:cNvPr id="3" name="عنصر نائب للمحتوى 2"/>
          <p:cNvSpPr>
            <a:spLocks noGrp="1"/>
          </p:cNvSpPr>
          <p:nvPr>
            <p:ph idx="1"/>
          </p:nvPr>
        </p:nvSpPr>
        <p:spPr/>
        <p:txBody>
          <a:bodyPr>
            <a:normAutofit fontScale="32500" lnSpcReduction="20000"/>
          </a:bodyPr>
          <a:lstStyle/>
          <a:p>
            <a:r>
              <a:rPr lang="ar-SA" b="1" dirty="0"/>
              <a:t> أنواع مناهج البحث التربوي </a:t>
            </a:r>
            <a:endParaRPr lang="en-US" dirty="0"/>
          </a:p>
          <a:p>
            <a:r>
              <a:rPr lang="ar-SA" dirty="0"/>
              <a:t> </a:t>
            </a:r>
            <a:endParaRPr lang="en-US" dirty="0"/>
          </a:p>
          <a:p>
            <a:r>
              <a:rPr lang="ar-SA" dirty="0"/>
              <a:t>	</a:t>
            </a:r>
            <a:endParaRPr lang="en-US" dirty="0"/>
          </a:p>
          <a:p>
            <a:r>
              <a:rPr lang="ar-SA" dirty="0"/>
              <a:t>فيما يلي عرض مفصل لأنواع مناهج البحث التربوي :-</a:t>
            </a:r>
            <a:endParaRPr lang="en-US" dirty="0"/>
          </a:p>
          <a:p>
            <a:r>
              <a:rPr lang="ar-SA" b="1" dirty="0"/>
              <a:t>أولاً: المنهج التاريخي:</a:t>
            </a:r>
            <a:endParaRPr lang="en-US" dirty="0"/>
          </a:p>
          <a:p>
            <a:r>
              <a:rPr lang="ar-SA" dirty="0"/>
              <a:t>	يعد المنهج التاريخي من المناهج العامة، حيث يستخدمه بعض الباحثين الذين يجدون ميلاً لدراسة الأحداث التي وقعت في الماضي القريب أو البعيد، وذلك من خلال الرجوع إلى مصادر معينة.</a:t>
            </a:r>
            <a:endParaRPr lang="en-US" dirty="0"/>
          </a:p>
          <a:p>
            <a:r>
              <a:rPr lang="ar-SA" dirty="0"/>
              <a:t>	ولتوضيح المنهج التاريخي يتطلب الأمر الوقوف على موضوعات، وهي كما يلي:</a:t>
            </a:r>
            <a:endParaRPr lang="en-US" dirty="0"/>
          </a:p>
          <a:p>
            <a:r>
              <a:rPr lang="ar-SA" b="1" dirty="0"/>
              <a:t>1 ـ تعريف المنهج التاريخي: </a:t>
            </a:r>
            <a:endParaRPr lang="en-US" b="1" dirty="0"/>
          </a:p>
          <a:p>
            <a:r>
              <a:rPr lang="ar-SA" dirty="0"/>
              <a:t>	يقصد بالمنهج التاريخي، </a:t>
            </a:r>
            <a:r>
              <a:rPr lang="ar-SA" dirty="0" err="1"/>
              <a:t>هو"عبارة</a:t>
            </a:r>
            <a:r>
              <a:rPr lang="ar-SA" dirty="0"/>
              <a:t> عن إعادة للماضي بواسطة جمع الأدلة وتقويمها، ومن ثم تمحيصها وأخيراً تأليفها؛ ليتم عرض الحقائق أولاً عرضاً صحيحاً في مدلولاتها وفي تأليفها، وحتى يتم التوصل حينئذٍ إلى استنتاج مجموعة من النتائج ذات البراهين العلمية الواضحة" </a:t>
            </a:r>
            <a:endParaRPr lang="en-US" dirty="0"/>
          </a:p>
          <a:p>
            <a:r>
              <a:rPr lang="ar-SA" dirty="0"/>
              <a:t>	وهو أيضاً "ذلك البحث الذي يصف ويسجل ما مضى من وقائع وأحداث الماضي ويدرسها ويفسرها ويحللها على أسس علمية منهجية ودقيقة؛ بقصد التوصل إلى حقائق وتعميمات تساعدنا في فهم الحاضر على ضوء الماضي والتنبؤ بالمستقبل" </a:t>
            </a:r>
            <a:endParaRPr lang="en-US" dirty="0"/>
          </a:p>
          <a:p>
            <a:r>
              <a:rPr lang="ar-SA" b="1" dirty="0"/>
              <a:t>2 ـ أهمية المنهج التاريخي: </a:t>
            </a:r>
            <a:endParaRPr lang="en-US" dirty="0"/>
          </a:p>
          <a:p>
            <a:r>
              <a:rPr lang="ar-SA" dirty="0"/>
              <a:t>	على ضوء التعاريف السابقة للمنهج التاريخي، يمكن إبراز أهمية هذا المنهج: </a:t>
            </a:r>
            <a:endParaRPr lang="en-US" dirty="0"/>
          </a:p>
          <a:p>
            <a:r>
              <a:rPr lang="ar-SA" dirty="0"/>
              <a:t>أ ــ يمكّن استخدام المنهج التاريخي في حل مشكلات معاصرة على ضوء خبرات الماضي.</a:t>
            </a:r>
            <a:endParaRPr lang="en-US" dirty="0"/>
          </a:p>
          <a:p>
            <a:r>
              <a:rPr lang="ar-SA" dirty="0"/>
              <a:t>ب ــ يساعد على إلقاء الضوء على اتجاهات حاضرة ومستقبلية .</a:t>
            </a:r>
            <a:endParaRPr lang="en-US" dirty="0"/>
          </a:p>
          <a:p>
            <a:r>
              <a:rPr lang="ar-SA" dirty="0"/>
              <a:t>جـ ــ يؤكد الأهمية النسبية للتفاعلات المختلفة التي توجد في الأزمنة الماضية وتأثيرها.</a:t>
            </a:r>
            <a:endParaRPr lang="en-US" dirty="0"/>
          </a:p>
          <a:p>
            <a:r>
              <a:rPr lang="ar-SA" dirty="0"/>
              <a:t>د ــ يتيح الفرصة لإعادة تقييم البيانات بالنسبة لفروض معينة أو نظريات أو تعميمات ظهرت في الزمن الحاضر دون الماضي.</a:t>
            </a:r>
            <a:endParaRPr lang="en-US" dirty="0"/>
          </a:p>
          <a:p>
            <a:r>
              <a:rPr lang="ar-SA" dirty="0"/>
              <a:t> </a:t>
            </a:r>
            <a:endParaRPr lang="en-US" dirty="0"/>
          </a:p>
          <a:p>
            <a:r>
              <a:rPr lang="ar-SA" dirty="0"/>
              <a:t> </a:t>
            </a:r>
            <a:endParaRPr lang="en-US" dirty="0"/>
          </a:p>
          <a:p>
            <a:r>
              <a:rPr lang="ar-SA" b="1" dirty="0"/>
              <a:t>3 ـ خطوات تطبيق المنهج التاريخي: </a:t>
            </a:r>
            <a:endParaRPr lang="en-US" dirty="0"/>
          </a:p>
          <a:p>
            <a:r>
              <a:rPr lang="ar-SA" dirty="0"/>
              <a:t>	يتبع الباحث الذي يريد دراسة ظاهرة حدثت في الماضي بواسطة المنهج التاريخي الخطوات التالية:-</a:t>
            </a:r>
            <a:endParaRPr lang="en-US" dirty="0"/>
          </a:p>
          <a:p>
            <a:r>
              <a:rPr lang="ar-SA" dirty="0"/>
              <a:t>أ ــ توضيح ماهية مشكلة البحث: </a:t>
            </a:r>
            <a:endParaRPr lang="en-US" dirty="0"/>
          </a:p>
          <a:p>
            <a:r>
              <a:rPr lang="ar-SA" dirty="0"/>
              <a:t>	يتطلب توضيح ماهية مشكلة البحث تناول خطوات الأسلوب العلمي في البحث، وهي: التمهيد للموضوع، وتحديده، وصياغة أسئلة له، وفرض الفروض، وأهداف البحث، وأهمية البحث، والإطار النظري للبحث، وحدوده، وجوانب القصور فيه، ومصطلحات البحث.</a:t>
            </a:r>
            <a:endParaRPr lang="en-US" dirty="0"/>
          </a:p>
          <a:p>
            <a:r>
              <a:rPr lang="ar-SA" dirty="0"/>
              <a:t>	ويشترط في مشكلة البحث توافر شروط، من مثل: أهميتها، ومناسبة المنهج التاريخي لها، وتوافر الإمكانات اللازمة. وأهمية النتائج التي سيتوصل إليها الباحث. </a:t>
            </a:r>
            <a:endParaRPr lang="en-US" dirty="0"/>
          </a:p>
          <a:p>
            <a:endParaRPr lang="ar-IQ" dirty="0"/>
          </a:p>
        </p:txBody>
      </p:sp>
    </p:spTree>
    <p:extLst>
      <p:ext uri="{BB962C8B-B14F-4D97-AF65-F5344CB8AC3E}">
        <p14:creationId xmlns:p14="http://schemas.microsoft.com/office/powerpoint/2010/main" val="2229698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25000" lnSpcReduction="20000"/>
          </a:bodyPr>
          <a:lstStyle/>
          <a:p>
            <a:r>
              <a:rPr lang="ar-SA" sz="3600" dirty="0"/>
              <a:t>ب ــ جمع البيانات اللازمة: </a:t>
            </a:r>
            <a:endParaRPr lang="en-US" sz="3600" dirty="0"/>
          </a:p>
          <a:p>
            <a:r>
              <a:rPr lang="ar-SA" sz="3600" dirty="0"/>
              <a:t>وهذه الخطوة تتطلب مراجعة المصادر الأولية والثانوية، واختيار البيانات التي ترتبط بمشكلة بحثه. ومما تجدر الإشارة إليه هنا، أن على الباحث التمييز بين نوعي المصادر. إذ تتمثل المصادر الأولية في السجلات والوثائق، والآثار. وتتمثل المصادر الثانوية في الصحف والمجلات، وشهود العيان، والمذكرات والسير الذاتية، والدراسات السابقة، والكتابات الأدبية، والأعمال الفنية، والقصص، والقصائد، والأمثال، والأعمال والألعاب والرقصات المتوارثة، والتسجيلات الإذاعية، والتلفزيونية، وأشرطة التسجيل، وأشرطة الفيديو، والنشرات، والكتب، والدوريات، والرسومات التوضيحية، والخرائط.</a:t>
            </a:r>
            <a:endParaRPr lang="en-US" sz="3600" dirty="0"/>
          </a:p>
          <a:p>
            <a:r>
              <a:rPr lang="ar-SA" sz="3600" dirty="0"/>
              <a:t>جـ ـ نقد مصادر البيانات: </a:t>
            </a:r>
            <a:endParaRPr lang="en-US" sz="3600" dirty="0"/>
          </a:p>
          <a:p>
            <a:r>
              <a:rPr lang="ar-SA" sz="3600" dirty="0"/>
              <a:t>وتتطلب هذه الخطوة فحص الباحث للبيانات التي جمعها بواسطة نقدها، والتأكد من مدى فائدتها لبحثه. ويوجد نوعان للنقد، الأول، ويسمى بالنقد الخارجي، والثاني، ويسمى بالنقد الداخلي. ولكل منهما توصيف خاص به على النحو التالي: </a:t>
            </a:r>
            <a:endParaRPr lang="en-US" sz="3600" dirty="0"/>
          </a:p>
          <a:p>
            <a:pPr lvl="0"/>
            <a:r>
              <a:rPr lang="ar-SA" sz="3600" b="1" dirty="0"/>
              <a:t>النقد الخارجي</a:t>
            </a:r>
            <a:r>
              <a:rPr lang="ar-SA" sz="3600" dirty="0"/>
              <a:t>: ويتمثل في إجابة الباحث عن الأسئلة التالية: </a:t>
            </a:r>
            <a:endParaRPr lang="en-US" sz="3600" dirty="0"/>
          </a:p>
          <a:p>
            <a:pPr lvl="0"/>
            <a:r>
              <a:rPr lang="ar-SA" sz="3600" dirty="0"/>
              <a:t>هل كتبت الوثيقة بعد الحادث مباشرة أم بعد مرور فترة زمنية؟ </a:t>
            </a:r>
            <a:endParaRPr lang="en-US" sz="3600" dirty="0"/>
          </a:p>
          <a:p>
            <a:pPr lvl="0"/>
            <a:r>
              <a:rPr lang="ar-SA" sz="3600" dirty="0"/>
              <a:t>هل هناك ما يشير إلى عدم موضوعية كاتب الوثيقة ؟ </a:t>
            </a:r>
            <a:endParaRPr lang="en-US" sz="3600" dirty="0"/>
          </a:p>
          <a:p>
            <a:pPr lvl="0"/>
            <a:r>
              <a:rPr lang="ar-SA" sz="3600" dirty="0"/>
              <a:t>هل كان الكاتب في صحة جيدة في أثناء كتابة الوثيقة؟ </a:t>
            </a:r>
            <a:endParaRPr lang="en-US" sz="3600" dirty="0"/>
          </a:p>
          <a:p>
            <a:pPr lvl="0"/>
            <a:r>
              <a:rPr lang="ar-SA" sz="3600" dirty="0"/>
              <a:t>هل كانت الظروف التي تمت فيها كتابة الوثيقة تسمح بحرية الكتابة؟ </a:t>
            </a:r>
            <a:endParaRPr lang="en-US" sz="3600" dirty="0"/>
          </a:p>
          <a:p>
            <a:pPr lvl="0"/>
            <a:r>
              <a:rPr lang="ar-SA" sz="3600" dirty="0"/>
              <a:t>هل هناك تناقض في محتويات الوثيقة؟ </a:t>
            </a:r>
            <a:endParaRPr lang="en-US" sz="3600" dirty="0"/>
          </a:p>
          <a:p>
            <a:pPr lvl="0"/>
            <a:r>
              <a:rPr lang="ar-SA" sz="3600" dirty="0"/>
              <a:t>هل تتفق الوثيقة في معلوماتها مع وثائق أخرى صادقة؟ </a:t>
            </a:r>
            <a:endParaRPr lang="en-US" sz="3600" dirty="0"/>
          </a:p>
          <a:p>
            <a:r>
              <a:rPr lang="ar-SA" sz="3600" b="1" dirty="0"/>
              <a:t>- النقد الداخلي</a:t>
            </a:r>
            <a:r>
              <a:rPr lang="ar-SA" sz="3600" dirty="0"/>
              <a:t>: ويتمثل في إجابة الباحث عن الأسئلة التالية: </a:t>
            </a:r>
            <a:endParaRPr lang="en-US" sz="3600" dirty="0"/>
          </a:p>
          <a:p>
            <a:pPr lvl="0"/>
            <a:r>
              <a:rPr lang="ar-SA" sz="3600" dirty="0"/>
              <a:t>هل تمت كتابة الوثيقة بخط صاحبها أم بخط شخص آخر؟ </a:t>
            </a:r>
            <a:endParaRPr lang="en-US" sz="3600" dirty="0"/>
          </a:p>
          <a:p>
            <a:pPr lvl="0"/>
            <a:r>
              <a:rPr lang="ar-SA" sz="3600" dirty="0"/>
              <a:t>هل تتحدث الوثيقة بلغة العصر الذي كتب فيه؟ أم تتحدث بمفاهيم ولغة مختلفة؟ </a:t>
            </a:r>
            <a:endParaRPr lang="en-US" sz="3600" dirty="0"/>
          </a:p>
          <a:p>
            <a:pPr lvl="0"/>
            <a:r>
              <a:rPr lang="ar-SA" sz="3600" dirty="0"/>
              <a:t>هل كتبت الوثيقة على مواد مرتبطة بالعصر أم على ورق حديث؟ </a:t>
            </a:r>
            <a:endParaRPr lang="en-US" sz="3600" dirty="0"/>
          </a:p>
          <a:p>
            <a:pPr lvl="0"/>
            <a:r>
              <a:rPr lang="ar-SA" sz="3600" dirty="0"/>
              <a:t>هل هناك تغيير أم شطب أم إضافات في الوثيقة ؟ </a:t>
            </a:r>
            <a:endParaRPr lang="en-US" sz="3600" dirty="0"/>
          </a:p>
          <a:p>
            <a:pPr lvl="0"/>
            <a:r>
              <a:rPr lang="ar-SA" sz="3600" dirty="0"/>
              <a:t>هل تتحدث الوثيقة عن أشياء لم تكن معروفة في ذلك العصر؟ </a:t>
            </a:r>
            <a:endParaRPr lang="en-US" sz="3600" dirty="0"/>
          </a:p>
          <a:p>
            <a:pPr lvl="0"/>
            <a:r>
              <a:rPr lang="ar-SA" sz="3600" dirty="0"/>
              <a:t>هل يعتبر المؤلف مؤهلاً للكتابة في موضوع الوثيقة؟ </a:t>
            </a:r>
            <a:endParaRPr lang="en-US" sz="3600" dirty="0"/>
          </a:p>
          <a:p>
            <a:r>
              <a:rPr lang="ar-SA" sz="3600" b="1" dirty="0"/>
              <a:t>د ـ تسجيل نتائج البحث وتفسيرها: </a:t>
            </a:r>
            <a:endParaRPr lang="en-US" sz="3600" b="1" dirty="0"/>
          </a:p>
          <a:p>
            <a:r>
              <a:rPr lang="ar-SA" sz="3600" dirty="0"/>
              <a:t>	وهذه الخطوة تتطلب من الباحث أن يعرض النتائج التي توصل إليها البحث تبعاً لأهداف أو أسئلة البحث مع مناقشتها وتفسيرها. وغالباً ما يتبع الباحث عند كتابة نتائج بحثه ترتيب زمني أو جغرافي أو موضوعي يتناسب ومشكلة البحث محل الدراسة. </a:t>
            </a:r>
            <a:endParaRPr lang="en-US" sz="3600" dirty="0"/>
          </a:p>
          <a:p>
            <a:r>
              <a:rPr lang="ar-SA" sz="3600" b="1" dirty="0"/>
              <a:t>هـ ـ ملخص البحث: </a:t>
            </a:r>
            <a:endParaRPr lang="en-US" sz="3600" dirty="0"/>
          </a:p>
          <a:p>
            <a:r>
              <a:rPr lang="ar-SA" sz="3600" dirty="0"/>
              <a:t>	وهذه هي الخطوة الأخيرة من خطوات المنهج التاريخي، وتتطلب أن يعرض الباحث ملخصاً لما تم عرضه في الجزء النظري والميداني في البحث، كما يقدم توصيات البحث التي توصل إليها، ومقترحات لبحوث مستقبلية.</a:t>
            </a:r>
            <a:endParaRPr lang="en-US" sz="3600" dirty="0"/>
          </a:p>
          <a:p>
            <a:r>
              <a:rPr lang="ar-SA" sz="3600" b="1" dirty="0"/>
              <a:t>4 ـ مزايا وعيوب المنهج التاريخي: </a:t>
            </a:r>
            <a:endParaRPr lang="en-US" sz="3600" dirty="0"/>
          </a:p>
          <a:p>
            <a:r>
              <a:rPr lang="ar-SA" sz="3600" dirty="0"/>
              <a:t>أ ـ مزايا المنهج التاريخي: </a:t>
            </a:r>
            <a:endParaRPr lang="en-US" sz="3600" b="1" dirty="0"/>
          </a:p>
          <a:p>
            <a:r>
              <a:rPr lang="ar-SA" sz="3600" dirty="0"/>
              <a:t>		من مزايا المنهج التاريخي:-</a:t>
            </a:r>
            <a:endParaRPr lang="en-US" sz="3600" dirty="0"/>
          </a:p>
          <a:p>
            <a:pPr lvl="0"/>
            <a:r>
              <a:rPr lang="ar-SA" sz="3600" dirty="0"/>
              <a:t>يعتمد المنهج التاريخي الأسلوب العلمي في البحث. فالباحث يتبع خطوات الأسلوب العلمي مرتبة، وهي: الشعور بالمشكلة، وتحديدها، وصياغة الفروض المناسبة، ومراجعة الكتابات السابقة، وتحليل النتائج وتفسيرها وتعميمها.</a:t>
            </a:r>
            <a:endParaRPr lang="en-US" sz="3600" dirty="0"/>
          </a:p>
          <a:p>
            <a:pPr lvl="0"/>
            <a:r>
              <a:rPr lang="ar-SA" sz="3600" dirty="0"/>
              <a:t>اعتماد الباحث على المصادر الأولية والثانوية لجمع البيانات ذات الصلة بمشكلة البحث لا يمثل نقطة ضعف في البحث إذا ما تم القيام بالنقد الداخلي والنقد الخارجي لهذه المصادر.</a:t>
            </a:r>
            <a:endParaRPr lang="en-US" sz="3600" dirty="0"/>
          </a:p>
          <a:p>
            <a:r>
              <a:rPr lang="ar-SA" sz="3600" dirty="0"/>
              <a:t>ب ـ عيوب المنهج التاريخي: </a:t>
            </a:r>
            <a:endParaRPr lang="en-US" sz="3600" dirty="0"/>
          </a:p>
          <a:p>
            <a:r>
              <a:rPr lang="ar-SA" sz="3600" dirty="0"/>
              <a:t>		من عيوب المنهج التاريخي: </a:t>
            </a:r>
            <a:endParaRPr lang="en-US" sz="3600" dirty="0"/>
          </a:p>
          <a:p>
            <a:pPr lvl="0"/>
            <a:r>
              <a:rPr lang="ar-SA" sz="3600" dirty="0"/>
              <a:t>أن المعرفة التاريخية ليست كاملة، بل تقدم صورة جزئية للماضي؛ نظراً لطبيعة هذه المعرفة المتعلقة بالماضي، ولطبيعة المصادر التاريخية وتعرضها للعوامل التي تقلل من درجة الثقة بها، من مثل: التلف والتزوير والتحيز .</a:t>
            </a:r>
            <a:endParaRPr lang="en-US" sz="3600" dirty="0"/>
          </a:p>
          <a:p>
            <a:pPr lvl="0"/>
            <a:r>
              <a:rPr lang="ar-SA" sz="3600" dirty="0"/>
              <a:t>صعوبة تطبيق الأسلوب العلمي في البحث في الظاهرة التاريخية محل الدراسة؛ نظراً لأن دراستها بواسطة المنهج التاريخي يتطلب أسلوباً مختلفاً وتفسيراً مختلفاً.</a:t>
            </a:r>
            <a:endParaRPr lang="en-US" sz="3600" dirty="0"/>
          </a:p>
          <a:p>
            <a:pPr lvl="0"/>
            <a:r>
              <a:rPr lang="ar-SA" sz="3600" dirty="0"/>
              <a:t>صعوبة تكوين الفروض والتحقق من صحتها؛ وذلك لأن البيانات التاريخية معقدة، إذ يصعب تحديد علاقة السبب بالنتيجة على غرار ما يحدث في العلوم الطبيعية.</a:t>
            </a:r>
            <a:endParaRPr lang="en-US" sz="3600" dirty="0"/>
          </a:p>
          <a:p>
            <a:pPr lvl="0"/>
            <a:r>
              <a:rPr lang="ar-SA" sz="3600" dirty="0"/>
              <a:t>صعوبة إخضاع البيانات التاريخية للتجريب، الأمر الذي يجعل الباحث يكتفي بإجراء النقد بنوعية الداخلي والخارجي.</a:t>
            </a:r>
            <a:endParaRPr lang="en-US" sz="3600" dirty="0"/>
          </a:p>
          <a:p>
            <a:pPr lvl="0"/>
            <a:r>
              <a:rPr lang="ar-SA" sz="3600" dirty="0"/>
              <a:t>صعوبة التعميم والتنبؤ؛ وذلك لارتباط الظواهر التاريخية بظروف زمنية ومكانية محددة يصعب تكرارها مرة أخرى من جهة، كما يصعب على المؤرخين توقع المستقبل.</a:t>
            </a:r>
            <a:endParaRPr lang="en-US" sz="3600" dirty="0"/>
          </a:p>
          <a:p>
            <a:endParaRPr lang="ar-IQ" dirty="0"/>
          </a:p>
        </p:txBody>
      </p:sp>
    </p:spTree>
    <p:extLst>
      <p:ext uri="{BB962C8B-B14F-4D97-AF65-F5344CB8AC3E}">
        <p14:creationId xmlns:p14="http://schemas.microsoft.com/office/powerpoint/2010/main" val="25298800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الثامنة</a:t>
            </a:r>
            <a:endParaRPr lang="ar-IQ" dirty="0"/>
          </a:p>
        </p:txBody>
      </p:sp>
      <p:sp>
        <p:nvSpPr>
          <p:cNvPr id="3" name="عنصر نائب للمحتوى 2"/>
          <p:cNvSpPr>
            <a:spLocks noGrp="1"/>
          </p:cNvSpPr>
          <p:nvPr>
            <p:ph idx="1"/>
          </p:nvPr>
        </p:nvSpPr>
        <p:spPr/>
        <p:txBody>
          <a:bodyPr>
            <a:normAutofit fontScale="40000" lnSpcReduction="20000"/>
          </a:bodyPr>
          <a:lstStyle/>
          <a:p>
            <a:r>
              <a:rPr lang="ar-SA" b="1" dirty="0"/>
              <a:t>ثانياً: المنهج الوصفي:</a:t>
            </a:r>
            <a:endParaRPr lang="en-US" dirty="0"/>
          </a:p>
          <a:p>
            <a:r>
              <a:rPr lang="ar-SA" dirty="0"/>
              <a:t>		يواجه المتخصصون في المنهجية العلمية صعوبة في تحديد مفهوم للمنهج الوصفي أكثر من غيره من مناهج البحث؛ وذلك بسبب اختلافهم في تحديد الهدف الذي يحققه هذا المنهج: ما بين وصف الظاهرة إلى توضيح العلاقة ومقدارها، واكتشاف الأسباب الداعية لنشوئها		وعلى الرغم من هذا إلا إن المنهج الوصفي شائع الاستخدام في البحوث التربوية إذا ما قورن بالمنهج التاريخي والمنهج التجريبي؛ نظراً لارتباط المنهج الوصفي بالظواهر الإنسانية، والتي تتسم في العادة بالتبدل أو التحول </a:t>
            </a:r>
            <a:endParaRPr lang="en-US" dirty="0"/>
          </a:p>
          <a:p>
            <a:r>
              <a:rPr lang="ar-SA" dirty="0"/>
              <a:t>	وعلى ضوء ما سبق فإن ماهية المنهج الوصفي تدور حول تعريف المنهج الوصفي، وأهميته، وأنواعه على النحو التالي: </a:t>
            </a:r>
            <a:endParaRPr lang="en-US" dirty="0"/>
          </a:p>
          <a:p>
            <a:r>
              <a:rPr lang="ar-SA" b="1" dirty="0"/>
              <a:t>1ـ تعريف المنهج الوصفي: </a:t>
            </a:r>
            <a:endParaRPr lang="en-US" dirty="0"/>
          </a:p>
          <a:p>
            <a:r>
              <a:rPr lang="ar-SA" dirty="0"/>
              <a:t>		يقصد بالمنهج الوصفي، هو "أحد أشكال التحليل والتفسير العلمي المنظم؛ لوصف ظاهرة أو مشكلة محددة وتصويرها كمياً عن طريق جمع بيانات ومعلومات مقننة عن الظاهرة أو المشكلة وتصنيفها وتحليلها وإخضاعها للدراسة الدقيقة".</a:t>
            </a:r>
            <a:endParaRPr lang="en-US" dirty="0"/>
          </a:p>
          <a:p>
            <a:r>
              <a:rPr lang="ar-SA" dirty="0"/>
              <a:t>	كما يعرف المنهج الوصفي، "بأنه مجموعة الإجراءات البحثية التي تتكامل لوصف الظاهرة أو الموضوع اعتماداً على جمع الحقائق والبيانات وتصنيفها ومعالجتها وتحليلها تحليلاً كافياً ودقيقاً؛ لاستخلاص دلالتها والوصول إلى نتائج أو تعميمات عن الظاهرة أو الموضوع محل البحث" </a:t>
            </a:r>
            <a:endParaRPr lang="en-US" dirty="0"/>
          </a:p>
          <a:p>
            <a:r>
              <a:rPr lang="ar-SA" b="1" dirty="0"/>
              <a:t>2 ـ أهمية المنهج الوصفي: </a:t>
            </a:r>
            <a:endParaRPr lang="en-US" dirty="0"/>
          </a:p>
          <a:p>
            <a:r>
              <a:rPr lang="ar-SA" dirty="0"/>
              <a:t>	تتضح أهمية المنهج الوصفي فيما يلي: </a:t>
            </a:r>
            <a:endParaRPr lang="en-US" dirty="0"/>
          </a:p>
          <a:p>
            <a:pPr lvl="0"/>
            <a:r>
              <a:rPr lang="ar-SA" dirty="0"/>
              <a:t>يوفر المنهج الوصفي بيانات عن واقع الظاهرة المراد دراستها، مع تفسير لهذه البيانات، وذلك في حدود الإجراءات المنهجية المتبعة، وقدرة الباحث على التفسير.</a:t>
            </a:r>
            <a:endParaRPr lang="en-US" dirty="0"/>
          </a:p>
          <a:p>
            <a:pPr lvl="0"/>
            <a:r>
              <a:rPr lang="ar-SA" dirty="0"/>
              <a:t>يحلل البيانات وينظمها بصورة كمية أو كيفية، واستخراج الاستنتاجات التي تساعد على فهم الظاهرة المطروحة للدراسة وتطويرها.</a:t>
            </a:r>
            <a:endParaRPr lang="en-US" dirty="0"/>
          </a:p>
          <a:p>
            <a:pPr lvl="0"/>
            <a:r>
              <a:rPr lang="ar-SA" dirty="0"/>
              <a:t>معني بعمل مقارنات؛ وذلك لتحديد العلاقات بين الظاهرة محل الدراسة والظواهر الأخرى ذات الصلة. </a:t>
            </a:r>
            <a:endParaRPr lang="en-US" dirty="0"/>
          </a:p>
          <a:p>
            <a:pPr lvl="0"/>
            <a:r>
              <a:rPr lang="ar-SA" dirty="0"/>
              <a:t>يمكن استخدام المنهج الوصفي لدراسة الظواهر الإنسانية والطبيعية على حد سواء.</a:t>
            </a:r>
            <a:endParaRPr lang="en-US" dirty="0"/>
          </a:p>
          <a:p>
            <a:r>
              <a:rPr lang="ar-SA" b="1" dirty="0"/>
              <a:t>3 ـ أنواع المنهج الوصفي: </a:t>
            </a:r>
            <a:endParaRPr lang="en-US" dirty="0"/>
          </a:p>
          <a:p>
            <a:r>
              <a:rPr lang="ar-SA" dirty="0"/>
              <a:t>	         تتعدد أنواع المنهج الوصفي، وتتمثل في: البحث المسحي، وبحث العلاقة المتبادلة، والبحث </a:t>
            </a:r>
            <a:r>
              <a:rPr lang="ar-SA" dirty="0" err="1"/>
              <a:t>النمائي</a:t>
            </a:r>
            <a:r>
              <a:rPr lang="ar-SA" dirty="0"/>
              <a:t>، ويتفرع عن كل نوع فروع تحتية، 	وفيما يلي عرض مفصل لماهية هذه الأنواع:</a:t>
            </a:r>
            <a:r>
              <a:rPr lang="ar-SA" b="1" dirty="0"/>
              <a:t> </a:t>
            </a:r>
            <a:endParaRPr lang="en-US" dirty="0"/>
          </a:p>
          <a:p>
            <a:endParaRPr lang="ar-IQ" dirty="0"/>
          </a:p>
        </p:txBody>
      </p:sp>
    </p:spTree>
    <p:extLst>
      <p:ext uri="{BB962C8B-B14F-4D97-AF65-F5344CB8AC3E}">
        <p14:creationId xmlns:p14="http://schemas.microsoft.com/office/powerpoint/2010/main" val="1715337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40000" lnSpcReduction="20000"/>
          </a:bodyPr>
          <a:lstStyle/>
          <a:p>
            <a:r>
              <a:rPr lang="ar-SA" b="1" dirty="0"/>
              <a:t>أولاً: البحث المسحي : </a:t>
            </a:r>
            <a:endParaRPr lang="en-US" dirty="0"/>
          </a:p>
          <a:p>
            <a:r>
              <a:rPr lang="ar-SA" dirty="0"/>
              <a:t>		يقصد بالبحث المسحي "ذلك النوع من البحث الذي يتم بواسطة استجواب جميع أفراد مجتمع البحث أو عينة كبيرة منهم؛ وذلك بقصد وصف الظاهرة المدروسة من حيث طبيعتها ودرجة وجودها فقط، دون أن يتجاوز ذلك إلى دراسة العلاقة أو استنتاج الأسباب"		</a:t>
            </a:r>
            <a:endParaRPr lang="en-US" dirty="0"/>
          </a:p>
          <a:p>
            <a:r>
              <a:rPr lang="ar-SA" b="1" dirty="0"/>
              <a:t>ـ حالات استخدام البحث المسحي: </a:t>
            </a:r>
            <a:endParaRPr lang="en-US" dirty="0"/>
          </a:p>
          <a:p>
            <a:r>
              <a:rPr lang="ar-SA" dirty="0"/>
              <a:t>		يختار الباحث التربوي البحث المسحي عندما يريد ما يلي: </a:t>
            </a:r>
            <a:endParaRPr lang="en-US" dirty="0"/>
          </a:p>
          <a:p>
            <a:r>
              <a:rPr lang="ar-SA" dirty="0"/>
              <a:t>- جمع البيانات ذات الصلة بالظاهرة، الأمر الذي يعين الباحث على وصف الظاهرة بصورة دقيقة كما هي في الواقع.</a:t>
            </a:r>
            <a:endParaRPr lang="en-US" dirty="0"/>
          </a:p>
          <a:p>
            <a:pPr lvl="0"/>
            <a:r>
              <a:rPr lang="ar-SA" dirty="0"/>
              <a:t>تحديد المشكلات أو الظواهر التي تحتاج إلى بحث علمي.</a:t>
            </a:r>
            <a:endParaRPr lang="en-US" dirty="0"/>
          </a:p>
          <a:p>
            <a:pPr lvl="0"/>
            <a:r>
              <a:rPr lang="ar-SA" dirty="0"/>
              <a:t>عمل مقارنات بين ظاهرتين أو مشكلتين أو أكثر .</a:t>
            </a:r>
            <a:endParaRPr lang="en-US" dirty="0"/>
          </a:p>
          <a:p>
            <a:pPr lvl="0"/>
            <a:r>
              <a:rPr lang="ar-SA" dirty="0"/>
              <a:t>تقويم ظاهرة أو مشكلة معينة. </a:t>
            </a:r>
            <a:endParaRPr lang="en-US" dirty="0"/>
          </a:p>
          <a:p>
            <a:pPr lvl="0"/>
            <a:r>
              <a:rPr lang="ar-SA" dirty="0"/>
              <a:t>تحليل تجارب وخبرات معينة؛ بقصد الاستفادة منها عند اتخاذ قرار بشأن أمور مشابهة لها.</a:t>
            </a:r>
            <a:endParaRPr lang="en-US" dirty="0"/>
          </a:p>
          <a:p>
            <a:r>
              <a:rPr lang="ar-SA" b="1" dirty="0"/>
              <a:t> </a:t>
            </a:r>
            <a:endParaRPr lang="en-US" b="1" dirty="0"/>
          </a:p>
          <a:p>
            <a:r>
              <a:rPr lang="ar-SA" b="1" dirty="0"/>
              <a:t>ـ خطوات تطبيق البحث المسحي: </a:t>
            </a:r>
            <a:endParaRPr lang="en-US" b="1" dirty="0"/>
          </a:p>
          <a:p>
            <a:r>
              <a:rPr lang="ar-SA" dirty="0"/>
              <a:t>	تتمثل خطوات البحث المسحي مرتبة فيما يلي: </a:t>
            </a:r>
            <a:endParaRPr lang="en-US" dirty="0"/>
          </a:p>
          <a:p>
            <a:r>
              <a:rPr lang="ar-SA" dirty="0"/>
              <a:t>أ ـ توضيح ماهية مشكلة البحث: </a:t>
            </a:r>
            <a:endParaRPr lang="en-US" dirty="0"/>
          </a:p>
          <a:p>
            <a:r>
              <a:rPr lang="ar-SA" dirty="0"/>
              <a:t>	وتتطلب هذه الخطوة تناول عناصر، من مثل: مقدمة، وتحديد المشكلة، وصياغة أسئلة فرعية، وفرض الفروض، وتحديد أهمية البحث، وتحديد أهداف البحث، وتحديد حدوده، وجوانب قصوره، ومصطلحاته.</a:t>
            </a:r>
            <a:endParaRPr lang="en-US" dirty="0"/>
          </a:p>
          <a:p>
            <a:r>
              <a:rPr lang="ar-SA" dirty="0"/>
              <a:t>ب ـ مراجعة الكتابات السابقة: </a:t>
            </a:r>
            <a:endParaRPr lang="en-US" dirty="0"/>
          </a:p>
          <a:p>
            <a:r>
              <a:rPr lang="ar-SA" dirty="0"/>
              <a:t>	وتتطلب هذه الخطوة تناول عنصرين هامين، هما الإطار النظري، والدراسات السابقة.</a:t>
            </a:r>
            <a:endParaRPr lang="en-US" dirty="0"/>
          </a:p>
          <a:p>
            <a:r>
              <a:rPr lang="ar-SA" dirty="0"/>
              <a:t>جـ ـ تحديد إجراءات البحث: </a:t>
            </a:r>
            <a:endParaRPr lang="en-US" dirty="0"/>
          </a:p>
          <a:p>
            <a:r>
              <a:rPr lang="ar-SA" dirty="0"/>
              <a:t>	وتتطلب هذه الخطوة تحديد مجتمع البحث، وتحديد عينته وطريقة اختيارها، والأدوات المراد استخدامها وتناول إجراءات: تصميمها، وتحكيمها، وتطبيقها، وجمعها، وإجراء صدقها، وثباتها، وأساليب تحليل بيانات الدراسة.</a:t>
            </a:r>
            <a:endParaRPr lang="en-US" dirty="0"/>
          </a:p>
          <a:p>
            <a:r>
              <a:rPr lang="ar-SA" dirty="0"/>
              <a:t>د ـ تحليل البيانات وتفسيرها: </a:t>
            </a:r>
            <a:endParaRPr lang="en-US" dirty="0"/>
          </a:p>
          <a:p>
            <a:r>
              <a:rPr lang="ar-SA" dirty="0"/>
              <a:t>		وتتطلب هذه الخطوة تحليل البيانات بصورة كمية وعرضها بواسطة جداول إحصائية أو رسوم بيانية، ثم يناقشها ــ أي البيانات ــ ويفسرها. </a:t>
            </a:r>
            <a:endParaRPr lang="en-US" dirty="0"/>
          </a:p>
          <a:p>
            <a:r>
              <a:rPr lang="ar-SA" dirty="0"/>
              <a:t>هـ ـ  عمل ملخص للبحث وتوصياته: </a:t>
            </a:r>
            <a:endParaRPr lang="en-US" dirty="0"/>
          </a:p>
          <a:p>
            <a:r>
              <a:rPr lang="ar-SA" dirty="0"/>
              <a:t>		وتتطلب هذه الخطوة عرضاً لما تم في الجزء النظري والميداني للبحث، كما تتطلب عرضاً للتوصيات التي قدمها الباحث، والمقترحات بشأن دراسات أو بحوث مستقبلية. </a:t>
            </a:r>
            <a:endParaRPr lang="en-US" dirty="0"/>
          </a:p>
          <a:p>
            <a:endParaRPr lang="ar-IQ" dirty="0"/>
          </a:p>
        </p:txBody>
      </p:sp>
    </p:spTree>
    <p:extLst>
      <p:ext uri="{BB962C8B-B14F-4D97-AF65-F5344CB8AC3E}">
        <p14:creationId xmlns:p14="http://schemas.microsoft.com/office/powerpoint/2010/main" val="729694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468313" y="476250"/>
            <a:ext cx="8229600" cy="5832475"/>
          </a:xfrm>
        </p:spPr>
        <p:txBody>
          <a:bodyPr>
            <a:normAutofit fontScale="85000" lnSpcReduction="20000"/>
          </a:bodyPr>
          <a:lstStyle/>
          <a:p>
            <a:r>
              <a:rPr lang="ar-SA" b="1" dirty="0"/>
              <a:t>2ــــ  أهداف البحث التربوي: </a:t>
            </a:r>
            <a:endParaRPr lang="en-US" dirty="0"/>
          </a:p>
          <a:p>
            <a:r>
              <a:rPr lang="ar-SA" dirty="0"/>
              <a:t>	يسعى البحث التربوي من دراسة أي موضوع تربوي تحقيق عدد من الأهداف، ومنها: </a:t>
            </a:r>
            <a:endParaRPr lang="en-US" dirty="0"/>
          </a:p>
          <a:p>
            <a:r>
              <a:rPr lang="ar-SA" dirty="0"/>
              <a:t>أ ـ الكشف عن المعرفة الجديدة، ومن خلال ذلك يمكن تقديم الحلول والبدائل التي تساعد في تعميق الفهم للأبعاد المختلفة للعملية التعليمية.</a:t>
            </a:r>
            <a:endParaRPr lang="en-US" dirty="0"/>
          </a:p>
          <a:p>
            <a:r>
              <a:rPr lang="ar-SA" dirty="0"/>
              <a:t>ب ـ دراسة واقع النظم التربوية؛ لمعرفة خصائصها، ومشكلاتها البارزة، والعمل على تقديم الحلول المناسبة؛ بقصد زيادة كفاءتها الداخلية والخارجية.</a:t>
            </a:r>
            <a:endParaRPr lang="en-US" dirty="0"/>
          </a:p>
          <a:p>
            <a:r>
              <a:rPr lang="ar-SA" dirty="0"/>
              <a:t>جـ ـ المساعدة في تحديد فاعلية الطرق والأساليب المستخدمة في حجرة الدراسة، والعمل على تطويرها.</a:t>
            </a:r>
            <a:endParaRPr lang="en-US" dirty="0"/>
          </a:p>
          <a:p>
            <a:r>
              <a:rPr lang="ar-SA" dirty="0"/>
              <a:t>د ـ التدريب على أخلاقيات البحث التربوي في أثناء إعداد الأعمال الكتابية، من مثل البحوث، أوراق العمل ونحوها.</a:t>
            </a:r>
            <a:endParaRPr lang="en-US" dirty="0"/>
          </a:p>
          <a:p>
            <a:r>
              <a:rPr lang="ar-SA" dirty="0"/>
              <a:t>هـ ـ مساعدة التربويين على معرفة الطبيعة الإنسانية، الأمر الذي يسهل التعامل الاجتماعي معها بصورة أفضل.</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30677986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549275"/>
            <a:ext cx="8229600" cy="5576888"/>
          </a:xfrm>
        </p:spPr>
        <p:txBody>
          <a:bodyPr>
            <a:normAutofit fontScale="32500" lnSpcReduction="20000"/>
          </a:bodyPr>
          <a:lstStyle/>
          <a:p>
            <a:r>
              <a:rPr lang="ar-SA" b="1" dirty="0"/>
              <a:t>4 ـ أنماط البحث المسحي: </a:t>
            </a:r>
            <a:endParaRPr lang="en-US" dirty="0"/>
          </a:p>
          <a:p>
            <a:r>
              <a:rPr lang="ar-SA" dirty="0"/>
              <a:t>		للبحث المسحي أنماط، هي: </a:t>
            </a:r>
            <a:endParaRPr lang="en-US" dirty="0"/>
          </a:p>
          <a:p>
            <a:r>
              <a:rPr lang="ar-SA" dirty="0"/>
              <a:t>أ ـ المسح المدرسي: </a:t>
            </a:r>
            <a:endParaRPr lang="en-US" dirty="0"/>
          </a:p>
          <a:p>
            <a:r>
              <a:rPr lang="ar-SA" dirty="0"/>
              <a:t>		ويهتم هذا النمط بدراسة المشكلات المتعلقة بالمجال التربوي، والتي تدور حول: المعلم، والمتعلم، وأهداف التربية، والمنهج المدرسي بمفهومه الواسع.</a:t>
            </a:r>
            <a:endParaRPr lang="en-US" dirty="0"/>
          </a:p>
          <a:p>
            <a:r>
              <a:rPr lang="ar-SA" dirty="0"/>
              <a:t>ب ـ المسح الاجتماعي: </a:t>
            </a:r>
            <a:endParaRPr lang="en-US" dirty="0"/>
          </a:p>
          <a:p>
            <a:r>
              <a:rPr lang="ar-SA" dirty="0"/>
              <a:t>		ويهتم هذا النمط بدراسة المشكلات أو الظواهر المتعلقة بالمجال الاجتماعي. ويعد هذا المسح وسيلة فعالة في رصد الواقع الحالي للظاهرة؛ لتطوير هذا الواقع. </a:t>
            </a:r>
            <a:endParaRPr lang="en-US" dirty="0"/>
          </a:p>
          <a:p>
            <a:r>
              <a:rPr lang="ar-SA" dirty="0"/>
              <a:t> </a:t>
            </a:r>
            <a:endParaRPr lang="en-US" dirty="0"/>
          </a:p>
          <a:p>
            <a:r>
              <a:rPr lang="ar-SA" dirty="0"/>
              <a:t> </a:t>
            </a:r>
            <a:endParaRPr lang="en-US" dirty="0"/>
          </a:p>
          <a:p>
            <a:r>
              <a:rPr lang="ar-SA" dirty="0"/>
              <a:t> </a:t>
            </a:r>
            <a:endParaRPr lang="en-US" dirty="0"/>
          </a:p>
          <a:p>
            <a:r>
              <a:rPr lang="ar-SA" dirty="0"/>
              <a:t>جـ ـ دراسات الرأي العام: </a:t>
            </a:r>
            <a:endParaRPr lang="en-US" dirty="0"/>
          </a:p>
          <a:p>
            <a:r>
              <a:rPr lang="ar-SA" dirty="0"/>
              <a:t>		وتهتم هذه الدراسات بموقف الرأي العام أو الجماعات إزاء مشكلة معينة في زمن معين.</a:t>
            </a:r>
            <a:endParaRPr lang="en-US" dirty="0"/>
          </a:p>
          <a:p>
            <a:r>
              <a:rPr lang="ar-SA" dirty="0"/>
              <a:t>د ـ تحليل العمل: </a:t>
            </a:r>
            <a:endParaRPr lang="en-US" dirty="0"/>
          </a:p>
          <a:p>
            <a:r>
              <a:rPr lang="ar-SA" dirty="0"/>
              <a:t>		ويهتم هذا النمط بدراسة المعلومات المرتبطة بعمل معين، بحيث تتضمن وصفاً دقيقاً وشاملاً للواجبات المنوطة بهذا العمل.</a:t>
            </a:r>
            <a:endParaRPr lang="en-US" dirty="0"/>
          </a:p>
          <a:p>
            <a:r>
              <a:rPr lang="ar-SA" dirty="0"/>
              <a:t>هـ ـ تحليل المضمون: </a:t>
            </a:r>
            <a:endParaRPr lang="en-US" dirty="0"/>
          </a:p>
          <a:p>
            <a:r>
              <a:rPr lang="ar-SA" dirty="0"/>
              <a:t>		ويهتم هذا النمط بتحديد اتجاهات الأفراد والجماعات نحو موضوع محدد من خلال الرجوع إلى كتابات محددة ذات صلة بهم.</a:t>
            </a:r>
            <a:endParaRPr lang="en-US" dirty="0"/>
          </a:p>
          <a:p>
            <a:r>
              <a:rPr lang="ar-SA" dirty="0"/>
              <a:t> </a:t>
            </a:r>
            <a:endParaRPr lang="en-US" dirty="0"/>
          </a:p>
          <a:p>
            <a:r>
              <a:rPr lang="ar-SA" b="1" dirty="0"/>
              <a:t>ثانياً: بحث العلاقات المتبادلة:</a:t>
            </a:r>
            <a:endParaRPr lang="en-US" dirty="0"/>
          </a:p>
          <a:p>
            <a:r>
              <a:rPr lang="ar-SA" dirty="0"/>
              <a:t>	 </a:t>
            </a:r>
            <a:endParaRPr lang="en-US" dirty="0"/>
          </a:p>
          <a:p>
            <a:r>
              <a:rPr lang="ar-SA" dirty="0"/>
              <a:t>	يقصد ببحث العلاقات المتبادلة ذلك النوع من البحوث الذي يهتم بدراسة العلاقات بين جزئيات الظاهرة المدروسة من خلال البيانات التي تم جمعها؛ بغية الوصول إلى فهم عميق لهذه الظاهرة </a:t>
            </a:r>
            <a:endParaRPr lang="en-US" dirty="0"/>
          </a:p>
          <a:p>
            <a:r>
              <a:rPr lang="ar-SA" b="1" dirty="0"/>
              <a:t>ـ أنماط بحث العلاقات المتبادلة: </a:t>
            </a:r>
            <a:endParaRPr lang="en-US" dirty="0"/>
          </a:p>
          <a:p>
            <a:r>
              <a:rPr lang="ar-SA" dirty="0"/>
              <a:t>	يتخذ بحث العلاقات المتبادلة ثلاثة أنماط، هي دراسة الحالة، والدراسة السببية المقارنة، والدراسة الارتباطية: </a:t>
            </a:r>
            <a:endParaRPr lang="en-US" dirty="0"/>
          </a:p>
          <a:p>
            <a:r>
              <a:rPr lang="ar-SA" dirty="0"/>
              <a:t>أ ـ دراسة الحالة: </a:t>
            </a:r>
            <a:endParaRPr lang="en-US" b="1" dirty="0"/>
          </a:p>
          <a:p>
            <a:r>
              <a:rPr lang="ar-SA" dirty="0"/>
              <a:t>	هي عبارة عن البحث المتعمق لحالة فرد ما أو جماعة ما، أو مؤسسة أو مجتمع عن طريق جمع البيانات عن الوضع الحالي للحالة، وخبراتها الماضية، وعلاقتها بالبيئة باستخدام أدوات معينة؛ بغية معرفة العوامل المؤثرة في الحالة، وإدراك العلاقات بينها.</a:t>
            </a:r>
            <a:endParaRPr lang="en-US" dirty="0"/>
          </a:p>
          <a:p>
            <a:r>
              <a:rPr lang="ar-SA" dirty="0"/>
              <a:t>وتتحدد خطوات دراسة الحالة فيما يلي: </a:t>
            </a:r>
            <a:endParaRPr lang="en-US" dirty="0"/>
          </a:p>
          <a:p>
            <a:pPr lvl="0"/>
            <a:r>
              <a:rPr lang="ar-SA" dirty="0"/>
              <a:t>تحديد الحالة المراد دراستها. </a:t>
            </a:r>
            <a:endParaRPr lang="en-US" dirty="0"/>
          </a:p>
          <a:p>
            <a:pPr lvl="0"/>
            <a:r>
              <a:rPr lang="ar-SA" dirty="0"/>
              <a:t>جمع البيانات المتصلة بالحالة؛ لفهم الحالة ويمكن الاستعانة باستمارات جاهزة مقننة، ومطبقة لدراسة حالات معينة؛ بغية الاستفادة منها في أثناء دراسة الحالة محل البحث.</a:t>
            </a:r>
            <a:endParaRPr lang="en-US" dirty="0"/>
          </a:p>
          <a:p>
            <a:pPr lvl="0"/>
            <a:r>
              <a:rPr lang="ar-SA" dirty="0"/>
              <a:t>صياغة الفروض، ويعتمد الباحث في إعداد هذه الخطوة على خبرته بالحالة، والعوامل المؤثرة فيها، كما يمكن للباحث أن يستفيد من خبرات الآخرين .</a:t>
            </a:r>
            <a:endParaRPr lang="en-US" dirty="0"/>
          </a:p>
          <a:p>
            <a:pPr lvl="0"/>
            <a:r>
              <a:rPr lang="ar-SA" dirty="0"/>
              <a:t>إثبات الفروض، وذلك من خلال جمع البيانات، ومراجعتها، وتحليلها، وتفسيرها، وبالتالي الوصول إلى النتائج .</a:t>
            </a:r>
            <a:endParaRPr lang="en-US" dirty="0"/>
          </a:p>
          <a:p>
            <a:endParaRPr lang="ar-IQ" dirty="0"/>
          </a:p>
        </p:txBody>
      </p:sp>
    </p:spTree>
    <p:extLst>
      <p:ext uri="{BB962C8B-B14F-4D97-AF65-F5344CB8AC3E}">
        <p14:creationId xmlns:p14="http://schemas.microsoft.com/office/powerpoint/2010/main" val="38518191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32500" lnSpcReduction="20000"/>
          </a:bodyPr>
          <a:lstStyle/>
          <a:p>
            <a:r>
              <a:rPr lang="ar-SA" dirty="0"/>
              <a:t>ب ـ الدراسة السببية المقارنة: </a:t>
            </a:r>
            <a:endParaRPr lang="en-US" dirty="0"/>
          </a:p>
          <a:p>
            <a:r>
              <a:rPr lang="ar-SA" dirty="0"/>
              <a:t>		ويقصد بهذا النمط، ذلك البحث الذي يتعدى حدود وصف الظاهرة محل الدراسة إلى معرفة أسباب حدوثها، من خلال إجراء مقارنات بين الظواهر المختلفة؛ بغية التعرف على العوامل المسؤولة التي تصاحب حدثاً معيناً.</a:t>
            </a:r>
            <a:endParaRPr lang="en-US" dirty="0"/>
          </a:p>
          <a:p>
            <a:r>
              <a:rPr lang="ar-SA" dirty="0"/>
              <a:t>		وللدراسة السببية المقارنة خطوات، يتبعها الباحث على النحو التالي: توضيح ماهية المشكلة. وقد سبق الإشارة إلى عناصر هذه الخطوة.</a:t>
            </a:r>
            <a:endParaRPr lang="en-US" dirty="0"/>
          </a:p>
          <a:p>
            <a:pPr lvl="0"/>
            <a:r>
              <a:rPr lang="ar-SA" dirty="0"/>
              <a:t>مراجعة الكتابات ذات الصلة.</a:t>
            </a:r>
            <a:endParaRPr lang="en-US" dirty="0"/>
          </a:p>
          <a:p>
            <a:pPr lvl="0"/>
            <a:r>
              <a:rPr lang="ar-SA" dirty="0"/>
              <a:t>تصميم البحث وتحديد خطواته الإجرائية، من مثل: </a:t>
            </a:r>
            <a:endParaRPr lang="en-US" dirty="0"/>
          </a:p>
          <a:p>
            <a:pPr lvl="0"/>
            <a:r>
              <a:rPr lang="ar-SA" dirty="0"/>
              <a:t>تحديد مجتمع البحث، واختيار عينته، أي يختار الباحث مجموعتين متشابهتين تماماً في معظم الخصائص ما عدا الخاصية المراد دراستها وتسمى (المتغير المستقل). بحيث تسمى الأولى مجموعة تجريبية، أي توجد فيها الخاصية المطلوبة، وتسمى الثانية مجموعة ضابطة، أي لا توجد فيها الخاصية المطلوبة.</a:t>
            </a:r>
            <a:endParaRPr lang="en-US" dirty="0"/>
          </a:p>
          <a:p>
            <a:pPr lvl="0"/>
            <a:r>
              <a:rPr lang="ar-SA" dirty="0"/>
              <a:t>تصميم أو اختيار أداة البحث المناسبة؛ لجمع البيانات اللازمة.</a:t>
            </a:r>
            <a:endParaRPr lang="en-US" dirty="0"/>
          </a:p>
          <a:p>
            <a:pPr lvl="0"/>
            <a:r>
              <a:rPr lang="ar-SA" dirty="0"/>
              <a:t>تحليل البيانات وتفسيرها.</a:t>
            </a:r>
            <a:endParaRPr lang="en-US" dirty="0"/>
          </a:p>
          <a:p>
            <a:pPr lvl="0"/>
            <a:r>
              <a:rPr lang="ar-SA" dirty="0"/>
              <a:t>إعداد ملخص للبحث وتوصياته.</a:t>
            </a:r>
            <a:endParaRPr lang="en-US" dirty="0"/>
          </a:p>
          <a:p>
            <a:r>
              <a:rPr lang="ar-SA" dirty="0"/>
              <a:t>جـ ـ الدراسة الارتباطية: </a:t>
            </a:r>
            <a:endParaRPr lang="en-US" dirty="0"/>
          </a:p>
          <a:p>
            <a:r>
              <a:rPr lang="ar-SA" dirty="0"/>
              <a:t>		يقصد بالدراسة الارتباطية "دراسة وتحليل الارتباط بين المتغيرات في إطار الظاهرة أو الموضوع مجال البحث" (الرشيدي، 2000م، ص67).</a:t>
            </a:r>
            <a:endParaRPr lang="en-US" dirty="0"/>
          </a:p>
          <a:p>
            <a:r>
              <a:rPr lang="ar-SA" dirty="0"/>
              <a:t>		ويتبع الباحث التربوي خطوات مرتبة عند استخدام الأسلوب الارتباطي، وهي: (عدس، 1997م)</a:t>
            </a:r>
            <a:endParaRPr lang="en-US" dirty="0"/>
          </a:p>
          <a:p>
            <a:pPr lvl="0"/>
            <a:r>
              <a:rPr lang="ar-SA" dirty="0"/>
              <a:t>توضيح ماهية المشكلة.</a:t>
            </a:r>
            <a:endParaRPr lang="en-US" dirty="0"/>
          </a:p>
          <a:p>
            <a:pPr lvl="0"/>
            <a:r>
              <a:rPr lang="ar-SA" dirty="0"/>
              <a:t>مراجعة الكتابات ذات الصلة.</a:t>
            </a:r>
            <a:endParaRPr lang="en-US" dirty="0"/>
          </a:p>
          <a:p>
            <a:pPr lvl="0"/>
            <a:r>
              <a:rPr lang="ar-SA" dirty="0"/>
              <a:t>تصميم البحث الارتباطي، وتتطلب هذه الخطوة تحديد المتغيرات المراد دراستها، واختيار العينة، وتصميم أداة البحث، واختيار مقياس الارتباط الذي يلائم مشكلة البحث، وتفسير البيانات.</a:t>
            </a:r>
            <a:endParaRPr lang="en-US" dirty="0"/>
          </a:p>
          <a:p>
            <a:pPr lvl="0"/>
            <a:r>
              <a:rPr lang="ar-SA" dirty="0"/>
              <a:t>ملخص البحث وتوصياته. </a:t>
            </a:r>
            <a:endParaRPr lang="en-US" dirty="0"/>
          </a:p>
          <a:p>
            <a:r>
              <a:rPr lang="ar-SA" b="1" dirty="0"/>
              <a:t>ثالثاً: البحث </a:t>
            </a:r>
            <a:r>
              <a:rPr lang="ar-SA" b="1" dirty="0" err="1"/>
              <a:t>النمائي</a:t>
            </a:r>
            <a:r>
              <a:rPr lang="ar-SA" b="1" dirty="0"/>
              <a:t>: </a:t>
            </a:r>
            <a:endParaRPr lang="en-US" dirty="0"/>
          </a:p>
          <a:p>
            <a:r>
              <a:rPr lang="ar-SA" dirty="0"/>
              <a:t>		يعرف البحث </a:t>
            </a:r>
            <a:r>
              <a:rPr lang="ar-SA" dirty="0" err="1"/>
              <a:t>النمائي</a:t>
            </a:r>
            <a:r>
              <a:rPr lang="ar-SA" dirty="0"/>
              <a:t>، بأنه ذلك النوع الذي "يهتم بدراسة العلاقات الحالية بين بعض المتغيرات في موقف أو ظرف معين ووصفها، وتفسير التغيرات الحادثة في تلك العلاقات كنتيجة لعامل الزمن" </a:t>
            </a:r>
            <a:endParaRPr lang="en-US" dirty="0"/>
          </a:p>
          <a:p>
            <a:r>
              <a:rPr lang="ar-SA" dirty="0"/>
              <a:t> </a:t>
            </a:r>
            <a:endParaRPr lang="en-US" dirty="0"/>
          </a:p>
          <a:p>
            <a:r>
              <a:rPr lang="ar-SA" dirty="0"/>
              <a:t> </a:t>
            </a:r>
            <a:endParaRPr lang="en-US" dirty="0"/>
          </a:p>
          <a:p>
            <a:r>
              <a:rPr lang="ar-SA" b="1" dirty="0"/>
              <a:t>ـ خطوات تطبيق البحث </a:t>
            </a:r>
            <a:r>
              <a:rPr lang="ar-SA" b="1" dirty="0" err="1"/>
              <a:t>النمائي</a:t>
            </a:r>
            <a:r>
              <a:rPr lang="ar-SA" b="1" dirty="0"/>
              <a:t>: </a:t>
            </a:r>
            <a:endParaRPr lang="en-US" dirty="0"/>
          </a:p>
          <a:p>
            <a:r>
              <a:rPr lang="ar-SA" dirty="0"/>
              <a:t>		يتبع الباحث التربوي الذي يستخدم الدراسة النمائية الخطوات التالية: </a:t>
            </a:r>
            <a:endParaRPr lang="en-US" dirty="0"/>
          </a:p>
          <a:p>
            <a:r>
              <a:rPr lang="ar-SA" dirty="0"/>
              <a:t>	أ ــ توضيح ماهية المشكلة: </a:t>
            </a:r>
            <a:endParaRPr lang="en-US" dirty="0"/>
          </a:p>
          <a:p>
            <a:r>
              <a:rPr lang="ar-SA" dirty="0"/>
              <a:t>		وتتطلب هذه الخطوة تناول عناصر، من مثل: التمهيد للمشكلة، وتحديدها، ووضع أسئلة فرعية، وفرض الفروض، وتحديد أهمية البحث، وتحديد أهداف البحث.</a:t>
            </a:r>
            <a:endParaRPr lang="en-US" dirty="0"/>
          </a:p>
          <a:p>
            <a:r>
              <a:rPr lang="ar-SA" dirty="0"/>
              <a:t>ب ــ جمع البيانات: </a:t>
            </a:r>
            <a:endParaRPr lang="en-US" dirty="0"/>
          </a:p>
          <a:p>
            <a:r>
              <a:rPr lang="ar-SA" dirty="0"/>
              <a:t>		وتكرر هذه الخطوة بعد كل مرة تطبق فيها الدراسة. لمعرفة مقدار التغيرات الحاصلة بفعل مرور الزمن .</a:t>
            </a:r>
            <a:endParaRPr lang="en-US" dirty="0"/>
          </a:p>
          <a:p>
            <a:r>
              <a:rPr lang="ar-SA" dirty="0"/>
              <a:t>جـ ــ تحليل البيانات وتفسيرها: </a:t>
            </a:r>
            <a:endParaRPr lang="en-US" dirty="0"/>
          </a:p>
          <a:p>
            <a:r>
              <a:rPr lang="ar-SA" dirty="0"/>
              <a:t>		وتكرار هذه الخطوة تالية لتكرار الخطوة السابقة. حيث يعرض الباحث البيانات المتغيرة تبعاً لأسئلة البحث بواسطة الجداول الإحصائية والرسوم البيانية مع مناقشتها وتفسيرها. </a:t>
            </a:r>
            <a:endParaRPr lang="en-US" dirty="0"/>
          </a:p>
          <a:p>
            <a:r>
              <a:rPr lang="ar-SA" dirty="0"/>
              <a:t>د ــ عرض النتائج والتوصيات والمقترحات: </a:t>
            </a:r>
            <a:endParaRPr lang="en-US" dirty="0"/>
          </a:p>
          <a:p>
            <a:r>
              <a:rPr lang="ar-SA" dirty="0"/>
              <a:t>		وتتطلب هذه الخطوة عرض ملخصاً للنتائج التي توصل إليها البحث، والتوصيات والمقترحات بشأن بحوث مستقبلية .</a:t>
            </a:r>
            <a:endParaRPr lang="en-US" dirty="0"/>
          </a:p>
          <a:p>
            <a:endParaRPr lang="ar-IQ" dirty="0"/>
          </a:p>
        </p:txBody>
      </p:sp>
    </p:spTree>
    <p:extLst>
      <p:ext uri="{BB962C8B-B14F-4D97-AF65-F5344CB8AC3E}">
        <p14:creationId xmlns:p14="http://schemas.microsoft.com/office/powerpoint/2010/main" val="10681051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32500" lnSpcReduction="20000"/>
          </a:bodyPr>
          <a:lstStyle/>
          <a:p>
            <a:r>
              <a:rPr lang="ar-SA" b="1" dirty="0"/>
              <a:t>3 ـ أنماط البحث </a:t>
            </a:r>
            <a:r>
              <a:rPr lang="ar-SA" b="1" dirty="0" err="1"/>
              <a:t>النمائي</a:t>
            </a:r>
            <a:r>
              <a:rPr lang="ar-SA" b="1" dirty="0"/>
              <a:t>: </a:t>
            </a:r>
            <a:endParaRPr lang="en-US" dirty="0"/>
          </a:p>
          <a:p>
            <a:r>
              <a:rPr lang="ar-SA" dirty="0"/>
              <a:t>		للدراسة النمائية نمطان، هما</a:t>
            </a:r>
            <a:endParaRPr lang="en-US" dirty="0"/>
          </a:p>
          <a:p>
            <a:r>
              <a:rPr lang="ar-SA" dirty="0"/>
              <a:t>أ ـ النمط </a:t>
            </a:r>
            <a:r>
              <a:rPr lang="ar-SA" dirty="0" err="1"/>
              <a:t>النمائي</a:t>
            </a:r>
            <a:r>
              <a:rPr lang="ar-SA" dirty="0"/>
              <a:t> : </a:t>
            </a:r>
            <a:endParaRPr lang="en-US" dirty="0"/>
          </a:p>
          <a:p>
            <a:r>
              <a:rPr lang="ar-SA" dirty="0"/>
              <a:t>		وهذا النمط معني بالتغيرات التي تحصل للظواهر، ومعدل هذه التغيرات، والعوامل المؤثرة فيها، ولاسيما ما يتعلق منها بالنمو الإنساني في مختلف جوانبه. ويتضمن هذا النمط نوعين من الدراسات:</a:t>
            </a:r>
            <a:endParaRPr lang="en-US" dirty="0"/>
          </a:p>
          <a:p>
            <a:pPr lvl="0"/>
            <a:r>
              <a:rPr lang="ar-SA" dirty="0"/>
              <a:t>الدراسات الطولية: </a:t>
            </a:r>
            <a:endParaRPr lang="en-US" dirty="0"/>
          </a:p>
          <a:p>
            <a:r>
              <a:rPr lang="ar-SA" dirty="0"/>
              <a:t>وتعني إجراء دراسة لظاهرة معينة خلال فترة زمنية محددة. كأن يدرس الباحث النمو العقلي أو النمو الاجتماعي لمجموعة من الأطفال خلال فترات زمنية محددة.</a:t>
            </a:r>
            <a:endParaRPr lang="en-US" dirty="0"/>
          </a:p>
          <a:p>
            <a:pPr lvl="0"/>
            <a:r>
              <a:rPr lang="ar-SA" dirty="0"/>
              <a:t>الدراسات المستعرضة: </a:t>
            </a:r>
            <a:endParaRPr lang="en-US" dirty="0"/>
          </a:p>
          <a:p>
            <a:r>
              <a:rPr lang="ar-SA" dirty="0"/>
              <a:t>وتعني إجراء دراسة على أكثر من مجموعة من الظواهر خلال فترة زمنية محددة. كأن يدرس الباحث النمو العقلي أو النمو الاجتماعي لأكثر من مجموعة من الأفراد بأعمار مختلفة خلال فترة زمنية محددة.</a:t>
            </a:r>
            <a:endParaRPr lang="en-US" dirty="0"/>
          </a:p>
          <a:p>
            <a:r>
              <a:rPr lang="ar-SA" dirty="0"/>
              <a:t>ب ـ النمط الاتجاهي: </a:t>
            </a:r>
            <a:endParaRPr lang="en-US" b="1" dirty="0"/>
          </a:p>
          <a:p>
            <a:r>
              <a:rPr lang="ar-SA" dirty="0"/>
              <a:t>	وهذا النمط معني بدراسة ظاهرة معينة كما هي في الواقع، ومتابعة دراستها خلال أوقات مختلفة؛ بقصد جمع البيانات، وتحليلها، ومعرفة الاتجاهات الغالبة فيها، وبالتالي التنبؤ بما هو محتمل أن يحدث في المستقبل.</a:t>
            </a:r>
            <a:endParaRPr lang="en-US" dirty="0"/>
          </a:p>
          <a:p>
            <a:r>
              <a:rPr lang="ar-SA" b="1" dirty="0"/>
              <a:t>4 ـ مزايا وعيوب المنهج الوصفي: </a:t>
            </a:r>
            <a:endParaRPr lang="en-US" dirty="0"/>
          </a:p>
          <a:p>
            <a:r>
              <a:rPr lang="ar-SA" dirty="0"/>
              <a:t>أ ـ مزايا المنهج الوصفي : </a:t>
            </a:r>
            <a:endParaRPr lang="en-US" dirty="0"/>
          </a:p>
          <a:p>
            <a:r>
              <a:rPr lang="ar-SA" dirty="0"/>
              <a:t>	تقدم البحوث التربوية التي تستخدم المنهج الوصفي فوائد كثيرة، يمكن أن تسهم في تحقيق فهم لمختلف الظواهر الإنسانية. ومن هذه الفوائد: توفر البحوث التربوية بيانات دقيقة عن واقع الظواهر أو الأحداث محل عناية البحوث.</a:t>
            </a:r>
            <a:endParaRPr lang="en-US" dirty="0"/>
          </a:p>
          <a:p>
            <a:pPr lvl="0"/>
            <a:r>
              <a:rPr lang="ar-SA" dirty="0"/>
              <a:t>استخراج العلاقات بين الظواهر القائمة وتوضيحها، من مثل: العلاقات بين الأسباب والنتائج، الأمر الذي يساعد في تفسير بعض البيانات ذات الصلة بالظواهر .</a:t>
            </a:r>
            <a:endParaRPr lang="en-US" dirty="0"/>
          </a:p>
          <a:p>
            <a:pPr lvl="0"/>
            <a:r>
              <a:rPr lang="ar-SA" dirty="0"/>
              <a:t>تساعد البحوث التربوية في شرح الظواهر التربوية العامة التي تواجه المجتمع وتكشف عن الاتجاهات المستقبلية .</a:t>
            </a:r>
            <a:endParaRPr lang="en-US" dirty="0"/>
          </a:p>
          <a:p>
            <a:pPr lvl="0"/>
            <a:r>
              <a:rPr lang="ar-SA" dirty="0"/>
              <a:t>تزود الباحثين والمربين بالمعلومات التي تفتح أمامهم مجالات جديدة قابلة للبحث والدراسة في مجال التربية.</a:t>
            </a:r>
            <a:endParaRPr lang="en-US" dirty="0"/>
          </a:p>
          <a:p>
            <a:pPr lvl="0"/>
            <a:r>
              <a:rPr lang="ar-SA" dirty="0"/>
              <a:t>تساعد على التنبؤ بمستقبل الظواهر المختلفة، وذلك على ضوء معدل التغير السابق والحاضر لهذه الظواهر.</a:t>
            </a:r>
            <a:endParaRPr lang="en-US" dirty="0"/>
          </a:p>
          <a:p>
            <a:r>
              <a:rPr lang="ar-SA" dirty="0"/>
              <a:t>ب ـ عيوب المنهج الوصفي: </a:t>
            </a:r>
            <a:endParaRPr lang="en-US" dirty="0"/>
          </a:p>
          <a:p>
            <a:r>
              <a:rPr lang="ar-SA" dirty="0"/>
              <a:t>		تواجه البحوث التربوية التي تستخدم المنهج الوصفي صعوبات، الأمر الذي من شأنه أن يقلل من قيمة هذه البحوث ومنها: </a:t>
            </a:r>
            <a:endParaRPr lang="en-US" dirty="0"/>
          </a:p>
          <a:p>
            <a:r>
              <a:rPr lang="ar-SA" dirty="0"/>
              <a:t>- صعوبة قياس بعض الخصائص التي تهم الباحثين في السلوك الإنساني، من مثل: الدوافع، وسمات الشخصية كما يصعب عزلها عن بعضها البعض.</a:t>
            </a:r>
            <a:endParaRPr lang="en-US" dirty="0"/>
          </a:p>
          <a:p>
            <a:pPr lvl="0"/>
            <a:r>
              <a:rPr lang="ar-SA" dirty="0"/>
              <a:t>صعوبة تحديد المصطلحات؛ وذلك بسبب اختلاف دارسي السلوك الإنساني فيما يتعلق بالخلفيات العلمية لهم، أو لانتماءاتهم المختلفة.</a:t>
            </a:r>
            <a:endParaRPr lang="en-US" dirty="0"/>
          </a:p>
          <a:p>
            <a:pPr lvl="0"/>
            <a:r>
              <a:rPr lang="ar-SA" dirty="0"/>
              <a:t>صعوبة فرض واختبار الفروض؛ وذلك لأنها تتم بواسطة الملاحظة وجمع البيانات المؤيدة والمعارضة للفروض دونما استخدام التجربة في اختبار أو التحقق من صحة الفروض، الأمر الذي يقلل من مقدرة الباحث على اتخاذ القرار المناسب .</a:t>
            </a:r>
            <a:endParaRPr lang="en-US" dirty="0"/>
          </a:p>
          <a:p>
            <a:pPr lvl="0"/>
            <a:r>
              <a:rPr lang="ar-SA" dirty="0"/>
              <a:t>صعوبة تعميم النتائج؛ وذلك لأن البحوث التي تستخدم المنهج الوصفي تركز على حد زمني معين وحد مكاني معين، وبالتالي من الصعوبة بمكان تعميم النتائج؛ نظراً لأن الظواهر تتغير بتغير المكان والزمن.</a:t>
            </a:r>
            <a:endParaRPr lang="en-US" dirty="0"/>
          </a:p>
          <a:p>
            <a:pPr lvl="0"/>
            <a:r>
              <a:rPr lang="ar-SA" dirty="0"/>
              <a:t>صعوبة التنبؤ؛ نظراً لتعقد الظواهر الإنسانية بسبب تغيرها.</a:t>
            </a:r>
            <a:endParaRPr lang="en-US" dirty="0"/>
          </a:p>
          <a:p>
            <a:endParaRPr lang="ar-IQ" dirty="0"/>
          </a:p>
        </p:txBody>
      </p:sp>
    </p:spTree>
    <p:extLst>
      <p:ext uri="{BB962C8B-B14F-4D97-AF65-F5344CB8AC3E}">
        <p14:creationId xmlns:p14="http://schemas.microsoft.com/office/powerpoint/2010/main" val="3293158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التاسعة</a:t>
            </a:r>
            <a:endParaRPr lang="ar-IQ" dirty="0"/>
          </a:p>
        </p:txBody>
      </p:sp>
      <p:sp>
        <p:nvSpPr>
          <p:cNvPr id="3" name="عنصر نائب للمحتوى 2"/>
          <p:cNvSpPr>
            <a:spLocks noGrp="1"/>
          </p:cNvSpPr>
          <p:nvPr>
            <p:ph idx="1"/>
          </p:nvPr>
        </p:nvSpPr>
        <p:spPr/>
        <p:txBody>
          <a:bodyPr>
            <a:normAutofit fontScale="32500" lnSpcReduction="20000"/>
          </a:bodyPr>
          <a:lstStyle/>
          <a:p>
            <a:r>
              <a:rPr lang="ar-SA" b="1" dirty="0"/>
              <a:t>ثالثاً: المنهج التجريبي:</a:t>
            </a:r>
            <a:endParaRPr lang="en-US" dirty="0"/>
          </a:p>
          <a:p>
            <a:r>
              <a:rPr lang="ar-SA" dirty="0"/>
              <a:t>	يقصد بالمنهج التجريبي، هو ذلك النوع من المناهج الذي يستخدم التجربة في اختبار فرض معين، ويقرر علاقة بين متغيرين، وذلك عن طريق الدراسة للمواقف المتقابلة التي ضبطت كل المتغيرات ما عدا المتغير الذي يهتم الباحث بدراسة تأثيره </a:t>
            </a:r>
            <a:endParaRPr lang="en-US" dirty="0"/>
          </a:p>
          <a:p>
            <a:r>
              <a:rPr lang="ar-SA" dirty="0"/>
              <a:t> </a:t>
            </a:r>
            <a:endParaRPr lang="en-US" dirty="0"/>
          </a:p>
          <a:p>
            <a:r>
              <a:rPr lang="ar-SA" b="1" dirty="0"/>
              <a:t> </a:t>
            </a:r>
            <a:endParaRPr lang="en-US" dirty="0"/>
          </a:p>
          <a:p>
            <a:r>
              <a:rPr lang="ar-SA" b="1" dirty="0"/>
              <a:t>ـ أنواع المتغيرات: </a:t>
            </a:r>
            <a:endParaRPr lang="en-US" b="1" dirty="0"/>
          </a:p>
          <a:p>
            <a:r>
              <a:rPr lang="ar-SA" dirty="0"/>
              <a:t>	هناك ثلاثة أنواع للمتغيرات التي قد يتأثر بها المتغير التابع، الأمر الذي يتطلب من الباحث القيام بعملية ضبط هذه المتغيرات؛ ليتسنى له إخضاع المجموعة التجريبية للمتغير المستقل. وتتمثل أنواع هذه المتغيرات فيما يلي: </a:t>
            </a:r>
            <a:endParaRPr lang="en-US" dirty="0"/>
          </a:p>
          <a:p>
            <a:r>
              <a:rPr lang="ar-SA" dirty="0"/>
              <a:t>أ ـ المتغيرات الخاصة بالمفحوصين: </a:t>
            </a:r>
            <a:endParaRPr lang="en-US" dirty="0"/>
          </a:p>
          <a:p>
            <a:r>
              <a:rPr lang="ar-SA" dirty="0"/>
              <a:t>	وتتمثل في الخصائص المتوافرة في الأفراد الذين تجرى عليهم التجربة، من مثل: الجنس، والعمر، والتأهيل العلمي، والخبرة... الخ. ويفترض على الباحث هنا أن تكون المجموعتان التجريبية والضابطة متكافئتين .</a:t>
            </a:r>
            <a:endParaRPr lang="en-US" dirty="0"/>
          </a:p>
          <a:p>
            <a:r>
              <a:rPr lang="ar-SA" dirty="0"/>
              <a:t>ب ـ المتغيرات الخاصة بإجراءات التجربة: </a:t>
            </a:r>
            <a:endParaRPr lang="en-US" b="1" dirty="0"/>
          </a:p>
          <a:p>
            <a:r>
              <a:rPr lang="ar-SA" dirty="0"/>
              <a:t>	وتتمثل في تعليمات التجربة، وأدواتها، وظروفها (زمنها ومكانها)؛ لضمان صحة النتيجة التي تتوصل إليها التجربة والمتعلقة بأن التغير في المتغير التابع يعود إلى تأثير المتغير المستقل فقط وليس إلى عوامل أخرى.</a:t>
            </a:r>
            <a:endParaRPr lang="en-US" dirty="0"/>
          </a:p>
          <a:p>
            <a:r>
              <a:rPr lang="ar-SA" dirty="0"/>
              <a:t>حـ ـ المتغيرات الخارجية: </a:t>
            </a:r>
            <a:endParaRPr lang="en-US" b="1" dirty="0"/>
          </a:p>
          <a:p>
            <a:r>
              <a:rPr lang="ar-SA" dirty="0"/>
              <a:t>	وتتمثل في عوامل الطقس، من مثل: درجة الحرارة، والتهوية والضوضاء، والإضاءة، والزمن المخصص للتجربة، واختلاط أفراد المجموعتين معاً، وبالتالي استفادة أفراد المجموعة الضابطة من أفراد المجموعة التجريبية. هذه المتغيرات قد يكون لها تأثير في المتغير التابع، وبالتالي يزاحم أثر المتغير المستقل ويقلل من ظهوره.</a:t>
            </a:r>
            <a:endParaRPr lang="en-US" dirty="0"/>
          </a:p>
          <a:p>
            <a:r>
              <a:rPr lang="ar-SA" b="1" dirty="0"/>
              <a:t> </a:t>
            </a:r>
            <a:endParaRPr lang="en-US" b="1" dirty="0"/>
          </a:p>
          <a:p>
            <a:r>
              <a:rPr lang="ar-SA" b="1" dirty="0"/>
              <a:t>ـ خطوات تطبيق المنهج التجريبي: </a:t>
            </a:r>
            <a:endParaRPr lang="en-US" b="1" dirty="0"/>
          </a:p>
          <a:p>
            <a:r>
              <a:rPr lang="ar-SA" dirty="0"/>
              <a:t>	يتبع الباحث التربوي عدداً من الخطوات المرتبة عندما يريد أن يستخدم المنهج التجريبي. ويمكن توزيع هذه الخطوات إلى: خطوات عامة، أي يجوز تطبيقها مع أي منهج علمي، وخطوات خاصة، أي يقتصر تطبيقها على البحث الذي يستخدم المنهج التجريبي، وهي: </a:t>
            </a:r>
            <a:endParaRPr lang="en-US" dirty="0"/>
          </a:p>
          <a:p>
            <a:r>
              <a:rPr lang="ar-SA" dirty="0"/>
              <a:t>أ ـ الخطوات العامة، وتتمثل في: </a:t>
            </a:r>
            <a:endParaRPr lang="en-US" dirty="0"/>
          </a:p>
          <a:p>
            <a:pPr lvl="0"/>
            <a:r>
              <a:rPr lang="ar-SA" dirty="0"/>
              <a:t>تحديد ماهية المشكلة.</a:t>
            </a:r>
            <a:endParaRPr lang="en-US" dirty="0"/>
          </a:p>
          <a:p>
            <a:pPr lvl="0"/>
            <a:r>
              <a:rPr lang="ar-SA" dirty="0"/>
              <a:t>مراجعة الكتابات ذات الصلة بمشكلة البحث.</a:t>
            </a:r>
            <a:endParaRPr lang="en-US" dirty="0"/>
          </a:p>
          <a:p>
            <a:r>
              <a:rPr lang="ar-SA" dirty="0"/>
              <a:t>ب ـ الخطوات الخاصة، وتتمثل في: </a:t>
            </a:r>
            <a:endParaRPr lang="en-US" dirty="0"/>
          </a:p>
          <a:p>
            <a:pPr lvl="0"/>
            <a:r>
              <a:rPr lang="ar-SA" dirty="0"/>
              <a:t>تحديد مجتمع البحث، ثم عينة منه بواسطة الأسلوب العشوائي.</a:t>
            </a:r>
            <a:endParaRPr lang="en-US" dirty="0"/>
          </a:p>
          <a:p>
            <a:pPr lvl="0"/>
            <a:r>
              <a:rPr lang="ar-SA" dirty="0"/>
              <a:t>اختبار عينة البحث في موضوع التجربة اختباراً قبلياً. </a:t>
            </a:r>
            <a:endParaRPr lang="en-US" dirty="0"/>
          </a:p>
          <a:p>
            <a:pPr lvl="0"/>
            <a:r>
              <a:rPr lang="ar-SA" dirty="0"/>
              <a:t>تقسيم عينة البحث عشوائياً إلى مجموعتين، واختيار أحدهما عشوائياً لتكون مجموعة تجريبية.</a:t>
            </a:r>
            <a:endParaRPr lang="en-US" dirty="0"/>
          </a:p>
          <a:p>
            <a:endParaRPr lang="ar-IQ" dirty="0"/>
          </a:p>
        </p:txBody>
      </p:sp>
    </p:spTree>
    <p:extLst>
      <p:ext uri="{BB962C8B-B14F-4D97-AF65-F5344CB8AC3E}">
        <p14:creationId xmlns:p14="http://schemas.microsoft.com/office/powerpoint/2010/main" val="34200361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47500" lnSpcReduction="20000"/>
          </a:bodyPr>
          <a:lstStyle/>
          <a:p>
            <a:pPr lvl="0"/>
            <a:r>
              <a:rPr lang="ar-SA" dirty="0"/>
              <a:t>إخضاع المجموعة التجريبية للتجربة أو للمتغير المستقل، ومنع التجربة عن المجموعة الأخرى والتي تسمى بالمجموعة الضابطة.</a:t>
            </a:r>
            <a:endParaRPr lang="en-US" dirty="0"/>
          </a:p>
          <a:p>
            <a:pPr lvl="0"/>
            <a:r>
              <a:rPr lang="ar-SA" dirty="0"/>
              <a:t>إجراء اختبار بعدي للمجموعتين: التجريبية والضابطة .</a:t>
            </a:r>
            <a:endParaRPr lang="en-US" dirty="0"/>
          </a:p>
          <a:p>
            <a:pPr lvl="0"/>
            <a:r>
              <a:rPr lang="ar-SA" dirty="0"/>
              <a:t>تحليل البيانات؛ بغية مقارنة نتائج الاختبار البعدي بنتائج الاختبار القبلي، باستخدام أسلوب إحصائي ملائم، وبالتالي تفسير النتائج.</a:t>
            </a:r>
            <a:endParaRPr lang="en-US" dirty="0"/>
          </a:p>
          <a:p>
            <a:pPr lvl="0"/>
            <a:r>
              <a:rPr lang="ar-SA" dirty="0"/>
              <a:t>عمل ملخص للبحث، تعرض فيه أهم النتائج التي توصل إليها البحث، والتوصيات والمقترحات التي يقترحها الباحث.</a:t>
            </a:r>
            <a:endParaRPr lang="en-US" dirty="0"/>
          </a:p>
          <a:p>
            <a:r>
              <a:rPr lang="ar-SA" b="1" dirty="0"/>
              <a:t>5 ـ مزايا وعيوب المنهج التجريبي: </a:t>
            </a:r>
            <a:endParaRPr lang="en-US" dirty="0"/>
          </a:p>
          <a:p>
            <a:r>
              <a:rPr lang="ar-SA" dirty="0"/>
              <a:t>		هناك بعض المزايا والعيوب التي يتصف بها المنهج التجريبي، ومنها: </a:t>
            </a:r>
            <a:endParaRPr lang="en-US" dirty="0"/>
          </a:p>
          <a:p>
            <a:r>
              <a:rPr lang="ar-SA" dirty="0"/>
              <a:t>أ ـ مزايا المنهج التجريبي: </a:t>
            </a:r>
            <a:endParaRPr lang="en-US" dirty="0"/>
          </a:p>
          <a:p>
            <a:pPr lvl="0"/>
            <a:r>
              <a:rPr lang="ar-SA" dirty="0"/>
              <a:t>بمقدور الباحث تكرار التجربة أكثر من مرة؛ بقصد التأكد من صحة نتائج البحث.</a:t>
            </a:r>
            <a:endParaRPr lang="en-US" dirty="0"/>
          </a:p>
          <a:p>
            <a:pPr lvl="0"/>
            <a:r>
              <a:rPr lang="ar-SA" dirty="0"/>
              <a:t>بمقدور الباحث إشراك عدد من الباحثين في مطالعة النتائج.</a:t>
            </a:r>
            <a:endParaRPr lang="en-US" dirty="0"/>
          </a:p>
          <a:p>
            <a:pPr lvl="0"/>
            <a:r>
              <a:rPr lang="ar-SA" dirty="0"/>
              <a:t>بمقدور الباحث أن يتحكم في العوامل المؤثرة وذلك بضبطها أو عزلها، وبالتالي يتيح للمتغير المستقل أن يؤثر على المتغير أو المتغيرات التابعة .</a:t>
            </a:r>
            <a:endParaRPr lang="en-US" dirty="0"/>
          </a:p>
          <a:p>
            <a:r>
              <a:rPr lang="ar-SA" dirty="0"/>
              <a:t>ب ـ عيوب المنهج التجريبي: </a:t>
            </a:r>
            <a:endParaRPr lang="en-US" dirty="0"/>
          </a:p>
          <a:p>
            <a:pPr lvl="0"/>
            <a:r>
              <a:rPr lang="ar-SA" dirty="0"/>
              <a:t> يتطلب استخدام المنهج التجريبي اتخاذ إجراءات إدارية متعددة. فالباحث الذي يريد استخدام هذا المنهج قد لا يستطيع بمفرده القيام بالتجربة، مما يدفعه للاستعانة بجهات أخرى لمساعدته.</a:t>
            </a:r>
            <a:endParaRPr lang="en-US" dirty="0"/>
          </a:p>
          <a:p>
            <a:pPr lvl="0"/>
            <a:r>
              <a:rPr lang="ar-SA" dirty="0"/>
              <a:t>تطبق التجربة على عدد محدود من الأفراد، وبذلك يصعب تعميم نتائج التجربة إلا إذا كانت العينة ممثلة للمجتمع الأصلي تمثيلاً دقيقاً. وهذه غاية في الصعوبة إذ يتعذر على الباحث وجود مجموعتين متكافئتين تماماً في كل العوامل أو المتغيرات، وبذلك تتأثر نتائج التجربة بالفروق بين أفراد المجموعتين.</a:t>
            </a:r>
            <a:endParaRPr lang="en-US" dirty="0"/>
          </a:p>
          <a:p>
            <a:pPr lvl="0"/>
            <a:r>
              <a:rPr lang="ar-SA" dirty="0"/>
              <a:t>لا تزود التجربة الباحث ببيانات جديدة وإنما تمكنه من التحقق من صحة البيانات، ويتأكد من وجود علاقات معينة. </a:t>
            </a:r>
            <a:endParaRPr lang="en-US" dirty="0"/>
          </a:p>
          <a:p>
            <a:pPr lvl="0"/>
            <a:r>
              <a:rPr lang="ar-SA" dirty="0"/>
              <a:t>تعتمد دقة النتائج على الأدوات التي سيستخدمها الباحث في التجربة من مثل: الاختبارات. لذا يفترض على الباحث التدقيق في اختيار الأدوات المناسبة للقياس والتي تتسم بالدقة والصدق والثبات.</a:t>
            </a:r>
            <a:endParaRPr lang="en-US" dirty="0"/>
          </a:p>
          <a:p>
            <a:pPr lvl="0"/>
            <a:r>
              <a:rPr lang="ar-SA" dirty="0"/>
              <a:t>تتأثر دقة النتائج بمقدار ضبط الباحث للمتغيرات المؤثرة. وتزداد صعوبة عملية الضبط إذا كان البحث عن ظاهرة إنسانية.</a:t>
            </a:r>
            <a:endParaRPr lang="en-US" dirty="0"/>
          </a:p>
          <a:p>
            <a:pPr lvl="0"/>
            <a:r>
              <a:rPr lang="ar-SA" dirty="0"/>
              <a:t>تتم التجارب في ظروف مصطنعة بعيدة عن الظروف الطبيعية. ومما لا شك فيه أن الأفراد الذين يخضعون للتجربة قد يميلون إلى تعديل سلوكهم عن غير المألوف لديهم.</a:t>
            </a:r>
            <a:endParaRPr lang="en-US" dirty="0"/>
          </a:p>
          <a:p>
            <a:endParaRPr lang="ar-IQ" dirty="0"/>
          </a:p>
        </p:txBody>
      </p:sp>
    </p:spTree>
    <p:extLst>
      <p:ext uri="{BB962C8B-B14F-4D97-AF65-F5344CB8AC3E}">
        <p14:creationId xmlns:p14="http://schemas.microsoft.com/office/powerpoint/2010/main" val="12838315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العاشرة</a:t>
            </a:r>
            <a:endParaRPr lang="ar-IQ" dirty="0"/>
          </a:p>
        </p:txBody>
      </p:sp>
      <p:sp>
        <p:nvSpPr>
          <p:cNvPr id="3" name="عنصر نائب للمحتوى 2"/>
          <p:cNvSpPr>
            <a:spLocks noGrp="1"/>
          </p:cNvSpPr>
          <p:nvPr>
            <p:ph idx="1"/>
          </p:nvPr>
        </p:nvSpPr>
        <p:spPr/>
        <p:txBody>
          <a:bodyPr>
            <a:normAutofit fontScale="40000" lnSpcReduction="20000"/>
          </a:bodyPr>
          <a:lstStyle/>
          <a:p>
            <a:r>
              <a:rPr lang="ar-SA" b="1" dirty="0"/>
              <a:t>العينات في البحث التربوي</a:t>
            </a:r>
            <a:endParaRPr lang="en-US" dirty="0"/>
          </a:p>
          <a:p>
            <a:r>
              <a:rPr lang="ar-SA" dirty="0"/>
              <a:t> </a:t>
            </a:r>
            <a:endParaRPr lang="en-US" dirty="0"/>
          </a:p>
          <a:p>
            <a:r>
              <a:rPr lang="ar-SA" dirty="0"/>
              <a:t>	تتعدد العينات التي تستخدم في البحث التربوي، وتتوزع إلى عينات تابعة للأسلوب العشوائي، وعينات تابعة للأسلوب غير العشوائي. ويتوقف اختيار نوع العينة المناسب تبعاً لعنوان البحث، وأهدافه، ومنهجه المستخدم. ولتوضيح طبيعة العينات، فإن العرض التالي يتناول تعريف العينات، والفرق بينها ومجتمع الدراسة، وتفضيل الباحثين الأخذ بالعينات بدلاً من الأخذ بمجتمع الدراسة، وخطوات اختيارها، وأنواعها: </a:t>
            </a:r>
            <a:endParaRPr lang="en-US" dirty="0"/>
          </a:p>
          <a:p>
            <a:r>
              <a:rPr lang="ar-SA" dirty="0"/>
              <a:t>1 ـــ تعريف المجتمع  والعينة: </a:t>
            </a:r>
            <a:endParaRPr lang="en-US" dirty="0"/>
          </a:p>
          <a:p>
            <a:r>
              <a:rPr lang="ar-SA" dirty="0"/>
              <a:t>	يختلف معنى مجتمع الدراسة عن معنى عينة الدراسة، إذ يشير معنى مجتمع الدراسة إلى "المجموعة الكلية من العناصر التي يسعى الباحث إلى أن يعمم عليها النتائج ذات العلاقة بالمشكلة المدروسة"</a:t>
            </a:r>
            <a:endParaRPr lang="en-US" dirty="0"/>
          </a:p>
          <a:p>
            <a:r>
              <a:rPr lang="ar-SA" dirty="0"/>
              <a:t>      . بينما يشير معنى عينة الدراسة إلى "تلك العينة التي تتوزع فيها خصائص المجتمع بنفس النسب الواردة في المجتمع" </a:t>
            </a:r>
            <a:endParaRPr lang="en-US" dirty="0"/>
          </a:p>
          <a:p>
            <a:r>
              <a:rPr lang="ar-SA" dirty="0"/>
              <a:t>	ويمكن تعريف العينة، بأنها ذلك الجزء من مفردات الظاهرة التربوية موضوع الدراسة، والذي يختاره الباحث وفق شروط معينة؛ لتمثل المجتمع الأصلي للدراسة.</a:t>
            </a:r>
            <a:endParaRPr lang="en-US" dirty="0"/>
          </a:p>
          <a:p>
            <a:r>
              <a:rPr lang="ar-SA" dirty="0"/>
              <a:t>	ويفضل الباحثون الأخذ بالعينة بدلاً من الأخذ بالمجتمع الأصلي للدراسة لأسباب، ومنها: </a:t>
            </a:r>
            <a:endParaRPr lang="en-US" dirty="0"/>
          </a:p>
          <a:p>
            <a:r>
              <a:rPr lang="ar-SA" dirty="0"/>
              <a:t>أ ــ تزودُ العينةُ الباحثَ بالبيانات اللازمة التي يجدها في حالة الأخذ بمجتمع الدراسة.</a:t>
            </a:r>
            <a:endParaRPr lang="en-US" dirty="0"/>
          </a:p>
          <a:p>
            <a:r>
              <a:rPr lang="ar-SA" dirty="0"/>
              <a:t>ب ــ تجنبُ العينةُ الباحثَ مواجهة صعوبة تطبيق الدراسة على المجتمع الأصلي .</a:t>
            </a:r>
            <a:endParaRPr lang="en-US" dirty="0"/>
          </a:p>
          <a:p>
            <a:r>
              <a:rPr lang="ar-SA" dirty="0"/>
              <a:t>جـ ــ الأخذ بالعينة يقلل صرف النفقات على الباحث؛ لتغطية مفردات الدراسة. </a:t>
            </a:r>
            <a:endParaRPr lang="en-US" dirty="0"/>
          </a:p>
          <a:p>
            <a:r>
              <a:rPr lang="ar-SA" dirty="0"/>
              <a:t>د ــ يختصرُ الوقتَ على الباحثِ، فلا يجد الباحث نفسه مضطراً إلى أخذ وقتٍ طويلٍ في تطبيق الدراسة.</a:t>
            </a:r>
            <a:endParaRPr lang="en-US" dirty="0"/>
          </a:p>
          <a:p>
            <a:r>
              <a:rPr lang="ar-SA" dirty="0"/>
              <a:t>هـ ـــ صعوبة وصول الباحث إلى بعض أفراد الدراسة. فقد يكون بعضهم من ذوي المراكز الوظيفية القيادية في المجتمع، أو من ذوي العلل البدنية التي تحول دون الإفادة منهم بصورة سليمة. </a:t>
            </a:r>
            <a:endParaRPr lang="en-US" dirty="0"/>
          </a:p>
          <a:p>
            <a:r>
              <a:rPr lang="ar-SA" dirty="0"/>
              <a:t> </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15357168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40000" lnSpcReduction="20000"/>
          </a:bodyPr>
          <a:lstStyle/>
          <a:p>
            <a:r>
              <a:rPr lang="ar-SA" b="1" dirty="0"/>
              <a:t>2 ــ خطوات اختيار العينة: </a:t>
            </a:r>
            <a:endParaRPr lang="en-US" dirty="0"/>
          </a:p>
          <a:p>
            <a:r>
              <a:rPr lang="ar-SA" dirty="0"/>
              <a:t>	تمر عملية اختيار عينة الدراسة بخطوات متتالية، هي: </a:t>
            </a:r>
            <a:endParaRPr lang="en-US" dirty="0"/>
          </a:p>
          <a:p>
            <a:r>
              <a:rPr lang="ar-SA" dirty="0"/>
              <a:t>أ ــ تحديد المجتمع الأصلي: </a:t>
            </a:r>
            <a:endParaRPr lang="en-US" b="1" dirty="0"/>
          </a:p>
          <a:p>
            <a:r>
              <a:rPr lang="ar-SA" dirty="0"/>
              <a:t>	تتطلب هذه الخطوة تحديداً واضحاً ودقيقاً لمفردات مشكلة الدراسة. فمثلاً إذا أراد الباحث أن يدرس مشكلات معلمات التعليم العام في المملكة. عليه أن يحدد المرحلة الدراسية للمعلمات، والتخصص الذي يدرسن فيه، والمحافظة التي يعملن فيها، والمدارس التي يعملن فيها حكومية أم أهلية، وهكذا.</a:t>
            </a:r>
            <a:endParaRPr lang="en-US" dirty="0"/>
          </a:p>
          <a:p>
            <a:r>
              <a:rPr lang="ar-SA" dirty="0"/>
              <a:t>ب ــ تحديد أفراد المجتمع الأصلي: </a:t>
            </a:r>
            <a:endParaRPr lang="en-US" b="1" dirty="0"/>
          </a:p>
          <a:p>
            <a:r>
              <a:rPr lang="ar-SA" dirty="0"/>
              <a:t>	وتتطلب هذه الخطوة أن يعد الباحث قائمة بأسماء المعلمات اللاتي على رأس العمل، والتي تنطبق عليهن الخطوة الأولى، وهذا يتم بالتعاون بينه وبين وزارة التربية والتعليم في المملكة والتي تزوده بهذه القائمة. ويحذر الباحث من التكاسل في أثناء إعداد هذه الخطوة ويعتمد على قوائم قديمة أو شاملة للمعلمات التي يدخلن في مجموع معلمات غير مطلوبات.</a:t>
            </a:r>
            <a:endParaRPr lang="en-US" dirty="0"/>
          </a:p>
          <a:p>
            <a:r>
              <a:rPr lang="ar-SA" dirty="0"/>
              <a:t>جـ ــ اختيار عينة البحث: </a:t>
            </a:r>
            <a:endParaRPr lang="en-US" b="1" dirty="0"/>
          </a:p>
          <a:p>
            <a:r>
              <a:rPr lang="ar-SA" dirty="0"/>
              <a:t>	وتتطلب هذه الخطوة أن تتوافر جميع خصائص أفراد مجتمع الدراسة في الأفراد الذين يتم اختيارهم ليكونوا أعضاء في العينة، فإذا كان أفراد مجتمع الدراسة متجانسين، فإن أي عدد منهم يمثل المجتمع الأصلي، أما إذا كان أفراد المجتمع غير متجانسين فلابد من اختيار عينة وفق شروط معينة. فمثلاً إذا كان مجتمع الدراسة، هو: جميع المعلمات الجامعيات التربويات من ذوي الخبرات الوظيفية القديمة واللاتي يدرسن في تخصصات معينة، يدعى هذا المجتمع بالمجتمع المتجانس، أما إذا كان المجتمع، هو جميع المعلمات من ذوي التأهيل العلمي المختلف، والخبرات الوظيفية المختلفة، ويعملن في تخصصات متباينة، فإن هذا المجتمع يسمى بالمجتمع غير المتجانس.</a:t>
            </a:r>
            <a:endParaRPr lang="en-US" dirty="0"/>
          </a:p>
          <a:p>
            <a:r>
              <a:rPr lang="ar-SA" dirty="0"/>
              <a:t>د ــ اختيار عددٍ كافٍ من الأفراد: </a:t>
            </a:r>
            <a:endParaRPr lang="en-US" b="1" dirty="0"/>
          </a:p>
          <a:p>
            <a:r>
              <a:rPr lang="ar-SA" dirty="0"/>
              <a:t>	تتطلب هذه الخطوة مراعاة مدى تجانس مجتمع الدراسة من تباينه، ومنهج البحث المستخدم، ودرجة الدقة المطلوبة. فإذا أراد الباحث أن يصل إلى نتائج دقيقة قابلة لتعميم نتائج بحثه، فعليه أن يعتمد على عينة كبيرة.</a:t>
            </a:r>
            <a:endParaRPr lang="en-US" dirty="0"/>
          </a:p>
          <a:p>
            <a:r>
              <a:rPr lang="ar-SA" dirty="0"/>
              <a:t> </a:t>
            </a:r>
            <a:endParaRPr lang="en-US" dirty="0"/>
          </a:p>
          <a:p>
            <a:r>
              <a:rPr lang="ar-SA" dirty="0"/>
              <a:t>هـ ــ اختيار نوع العينة: </a:t>
            </a:r>
            <a:endParaRPr lang="en-US" b="1" dirty="0"/>
          </a:p>
          <a:p>
            <a:r>
              <a:rPr lang="ar-SA" dirty="0"/>
              <a:t>	وتتطلب هذه الخطوة القيام بالخطوات السابقة بالترتيب، ومراعاة شروط أنواع العينات. ويجب على الباحث أن يحذر من الوقوع في أخطاء اختيار العينة، ومنها: </a:t>
            </a:r>
            <a:endParaRPr lang="en-US" dirty="0"/>
          </a:p>
          <a:p>
            <a:pPr lvl="0"/>
            <a:r>
              <a:rPr lang="ar-SA" dirty="0"/>
              <a:t>خطأ الصدفة (الخطأ العشوائي)، وسببه قلة أفراد العينة مقارنة بأعداد المجتمع الأصلي للدراسة، وقلة تجانس أفراده. فمثلاً إذا كان المجتمع الأصلي للدراسة عن المعلمات الحكوميات في مرحلة تعليمية بمحافظة الرياض، هو 1700 معلمة، واختار الباحث من المجتمع 150 معلمة لعينة دراسته، فإن هذا يؤدي إلى حدوث هذا النوع من الخطأ.</a:t>
            </a:r>
            <a:endParaRPr lang="en-US" dirty="0"/>
          </a:p>
          <a:p>
            <a:pPr lvl="0"/>
            <a:r>
              <a:rPr lang="ar-SA" dirty="0"/>
              <a:t>خطأ التحيز، وسببه يعود للباحث، وذلك بتفضيله أفراد دون غيرهم تتوافر فيهم خصائص معينة، ويترتب على هذا الخطأ أن أفراد العينة غير ممثلين لخصائص المجتمع الأصلي للدراسة.</a:t>
            </a:r>
            <a:endParaRPr lang="en-US" dirty="0"/>
          </a:p>
          <a:p>
            <a:endParaRPr lang="ar-IQ" dirty="0"/>
          </a:p>
        </p:txBody>
      </p:sp>
    </p:spTree>
    <p:extLst>
      <p:ext uri="{BB962C8B-B14F-4D97-AF65-F5344CB8AC3E}">
        <p14:creationId xmlns:p14="http://schemas.microsoft.com/office/powerpoint/2010/main" val="19148306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47500" lnSpcReduction="20000"/>
          </a:bodyPr>
          <a:lstStyle/>
          <a:p>
            <a:r>
              <a:rPr lang="ar-SA" dirty="0"/>
              <a:t>3 ــ أنواع العينات: </a:t>
            </a:r>
            <a:endParaRPr lang="en-US" dirty="0"/>
          </a:p>
          <a:p>
            <a:r>
              <a:rPr lang="ar-SA" dirty="0"/>
              <a:t>		تتعدد أنواع العينات، وتتوزع إلى أسلوبين، الأول، وهو أسلوب العينة العشوائية، والثاني، وهو أسلوب العينة غير العشوائية. ويتوقف اختيار أسلوب العينة المناسب على عنوان البحث، وأهدافه، ومنهجه المستخدم. وفيما يلي عرض مفصل عن أنواع العينات: </a:t>
            </a:r>
            <a:endParaRPr lang="en-US" dirty="0"/>
          </a:p>
          <a:p>
            <a:r>
              <a:rPr lang="ar-SA" b="1" dirty="0"/>
              <a:t>الأسلوب الأول: العينة العشوائية: </a:t>
            </a:r>
            <a:endParaRPr lang="en-US" dirty="0"/>
          </a:p>
          <a:p>
            <a:r>
              <a:rPr lang="ar-SA" dirty="0"/>
              <a:t>		أو العينة الاحتمالية، ويستخدمه الباحث إذا كان أفراد المجتمع الأصلي للدراسة معروفين، وفي هذه الحالة يتم الاختيار العشوائي على أساس تكافئ فرص الاختيار أمام جميع أفراد المجتمع دون تدخل من طرف الباحث. فمثلاً إذا كان مجتمع الدراسة، هو طلاب كليات المعلمين في المملكة. ففي هذه الحالة، الطلاب معروفين؛ لأنهم مسجلين لدى شئون الطلاب في هذه الكليات، وبمقدور الباحث الحصول على قوائم رسمية وحديثة بأعدادهم وبيانات أخرى عنهم، وبالتالي فرصة الاختيار العشوائي من هؤلاء تكون متاحة أمامهم دون تمييز أو تحيز من قبل الباحث، ومن أنواع الأسلوب العشوائي أو الاحتمالي: </a:t>
            </a:r>
            <a:endParaRPr lang="en-US" dirty="0"/>
          </a:p>
          <a:p>
            <a:r>
              <a:rPr lang="ar-SA" dirty="0"/>
              <a:t>1 ـ العينة البسيطة: </a:t>
            </a:r>
            <a:endParaRPr lang="en-US" dirty="0"/>
          </a:p>
          <a:p>
            <a:r>
              <a:rPr lang="ar-SA" dirty="0"/>
              <a:t>		يختار الباحث هذا النوع من العينات العشوائية إذا كان مجتمع الدراسة متجانساً. ولهذا النوع خطوات، هي: </a:t>
            </a:r>
            <a:endParaRPr lang="en-US" dirty="0"/>
          </a:p>
          <a:p>
            <a:r>
              <a:rPr lang="ar-SA" dirty="0"/>
              <a:t>أ ــ إما استخدام القرعة، بحيث يتم تحديد أرقام لجميع أفراد المجتمع الأصلي للدراسة، ثم وضع هذه الأرقام في صندوق خاص وتحرك بعضها مع بعض، وبالتالي يتم سحب أرقام من الصندوق حتى يستوفي الباحث العدد المطلوب للعينة.</a:t>
            </a:r>
            <a:endParaRPr lang="en-US" dirty="0"/>
          </a:p>
          <a:p>
            <a:r>
              <a:rPr lang="ar-SA" dirty="0"/>
              <a:t>ب ــ وإما باستخدام جدول الأرقام العشوائية، بحيث يحدد الباحث أرقاماً من جدول الأرقام العشوائية بصورة طولية أم عرضية، وإذا استوفي العدد المحدد للعينة قام باختيار الأفراد الذين لهم الأرقام ذاتها في المجتمع الأصلي للدراسة، وبعدما ينتهي الباحث يكون هؤلاء الأفراد هم العينة المختارة.</a:t>
            </a:r>
            <a:endParaRPr lang="en-US" dirty="0"/>
          </a:p>
          <a:p>
            <a:r>
              <a:rPr lang="ar-SA" dirty="0"/>
              <a:t>2 ـ العينة المنتظمة: </a:t>
            </a:r>
            <a:endParaRPr lang="en-US" dirty="0"/>
          </a:p>
          <a:p>
            <a:r>
              <a:rPr lang="ar-SA" dirty="0"/>
              <a:t>		يختار الباحث هذا النوع من العينات إذا كان مجتمع الدراسة متجانساً، على غرار العينة البسيطة، لكن تختلف العينة المنتظمة عن العينة البسيطة في خطوات تكوينها. حيث تكون المسافة بين أرقام أفراد العينة متساوية. فمثلاً إذا كان مجتمع الدراسة يتألف من 200 فرداً، والعدد المطلوب للعينة، هو 20 فرداً، فالمسافة بين الرقم الأول للفرد والذي يليه هي 10، وهي عبارة عن حاصل القسمة: 200 ÷ 10. </a:t>
            </a:r>
            <a:br>
              <a:rPr lang="ar-SA" dirty="0"/>
            </a:br>
            <a:r>
              <a:rPr lang="ar-SA" dirty="0"/>
              <a:t>إذ يبدأ الباحث باختيار الرقم الأول عشوائياً، وليكن مثلاً 4 وبالتالي تكون العينة المنتظمة مؤلفة من الأفراد الذين يحملون الأرقام التالية 4 ، 14 ، 24 ، 34 ، 44 ، 54 ، 64 ،...</a:t>
            </a:r>
            <a:endParaRPr lang="en-US" dirty="0"/>
          </a:p>
        </p:txBody>
      </p:sp>
    </p:spTree>
    <p:extLst>
      <p:ext uri="{BB962C8B-B14F-4D97-AF65-F5344CB8AC3E}">
        <p14:creationId xmlns:p14="http://schemas.microsoft.com/office/powerpoint/2010/main" val="21788820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62500" lnSpcReduction="20000"/>
          </a:bodyPr>
          <a:lstStyle/>
          <a:p>
            <a:r>
              <a:rPr lang="ar-SA" dirty="0"/>
              <a:t>3 ـ العينة الطبقية: </a:t>
            </a:r>
            <a:endParaRPr lang="en-US" dirty="0"/>
          </a:p>
          <a:p>
            <a:r>
              <a:rPr lang="ar-SA" dirty="0"/>
              <a:t>		يختار الباحث هذا النوع من العينات إذا كان مجتمع الدراسة غير متجانس؛ نظراً لأنه يتألف من فئات أو طبقات مختلفة بعضها عن بعض. ويتطلب هذا النوع مراعاة الخطوات التالية: </a:t>
            </a:r>
            <a:endParaRPr lang="en-US" dirty="0"/>
          </a:p>
          <a:p>
            <a:pPr lvl="0"/>
            <a:r>
              <a:rPr lang="ar-SA" dirty="0"/>
              <a:t>تحديد الفئات المتوافرة في مجتمع الدراسة.</a:t>
            </a:r>
            <a:endParaRPr lang="en-US" dirty="0"/>
          </a:p>
          <a:p>
            <a:pPr lvl="0"/>
            <a:r>
              <a:rPr lang="ar-SA" dirty="0"/>
              <a:t>تحديد أفراد كل فئة على حدة.</a:t>
            </a:r>
            <a:endParaRPr lang="en-US" dirty="0"/>
          </a:p>
          <a:p>
            <a:pPr lvl="0"/>
            <a:r>
              <a:rPr lang="ar-SA" dirty="0"/>
              <a:t>اختيار من كل فئة عينة عشوائية بسيطة تمثلها بحيث يتناسب عدد كل فئة في العينة مع عددها في المجتمع الأصلي للدراسة.</a:t>
            </a:r>
            <a:endParaRPr lang="en-US" dirty="0"/>
          </a:p>
          <a:p>
            <a:r>
              <a:rPr lang="ar-SA" dirty="0"/>
              <a:t>فمثلاً إذا كان عنوان الدراسة عن مشكلات طلاب كليات التربية الاساسية، فإن الباحث أمام مجتمع مختلف في مشكلات الطلاب تبعاً لاختلافهم في الأعمار، والتخصصات الدراسية، والناحية الاجتماعية، والناحية الاقتصادية. </a:t>
            </a:r>
            <a:endParaRPr lang="en-US" dirty="0"/>
          </a:p>
          <a:p>
            <a:r>
              <a:rPr lang="ar-SA" dirty="0"/>
              <a:t> </a:t>
            </a:r>
            <a:endParaRPr lang="en-US" dirty="0"/>
          </a:p>
          <a:p>
            <a:r>
              <a:rPr lang="ar-SA" dirty="0"/>
              <a:t>4 ـ العينة العنقودية: </a:t>
            </a:r>
            <a:endParaRPr lang="en-US" b="1" dirty="0"/>
          </a:p>
          <a:p>
            <a:r>
              <a:rPr lang="ar-SA" dirty="0"/>
              <a:t>	يختار الباحث هذا النوع من العينات إذا كان مجتمع الدراسة على مستوى دولة كبيرة. حيث يصعب عليه استخدام العينة البسيطة أو العينة المنتظمة أو العينة الطبقية. ويتبع الباحث في هذه الحالة تقسيم الدولة إلى مناطق ثم إلى محافظات ثم إلى أجزاء صغيرة. حتى يصل إلى الأفراد المطلوبين للعينة، والصالحين لتمثيل مجتمع الدراسة. فمثلاً إذا أراد الباحث أن يتعرف على مدى استخدام أعضاء هيئة التدريس بكليات التربية الاساسية في العراق للتقنيات الحديثة في التدريس فإنه لا يلزم الباحث القيام بزيارة كل كلية على حدة، بل يكتفي بعدد ممثل من هذه الكليات.</a:t>
            </a:r>
            <a:endParaRPr lang="en-US" dirty="0"/>
          </a:p>
          <a:p>
            <a:endParaRPr lang="ar-IQ" dirty="0"/>
          </a:p>
        </p:txBody>
      </p:sp>
    </p:spTree>
    <p:extLst>
      <p:ext uri="{BB962C8B-B14F-4D97-AF65-F5344CB8AC3E}">
        <p14:creationId xmlns:p14="http://schemas.microsoft.com/office/powerpoint/2010/main" val="22558536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47500" lnSpcReduction="20000"/>
          </a:bodyPr>
          <a:lstStyle/>
          <a:p>
            <a:r>
              <a:rPr lang="ar-SA" b="1" dirty="0"/>
              <a:t>الأسلوب الثاني: العينة غير العشوائية: </a:t>
            </a:r>
            <a:endParaRPr lang="en-US" b="1" dirty="0"/>
          </a:p>
          <a:p>
            <a:r>
              <a:rPr lang="ar-SA" dirty="0"/>
              <a:t>	أو العينة غير الاحتمالية، ويستخدمه الباحث إذا كان أفراد المجتمع الأصلي للدراسة غير معروفين. وفي هذه الحالة يتم الاختيار غير العشوائي، وذلك بتدخل من الباحث، بحيث يختار أفراداً ويترك أفراداً من مجتمع الدراسة على ضوء شروط حددها الباحث. فمثلاً إذا كان مجتمع الدراسة، هو نزلاء السجون أو نزلاء مستشفى الأمل من متعاطي المخدرات أو المسكرات، فأفراد المجتمع هنا لا يمثلون جميع المتعاطين لهذه السموم في المجتمع، بل هناك أفراد غير معروفين لدى الباحث وفي هذه الحالة يعمد الباحث إلى الأخذ بالأسلوب غير العشوائي. ومن أنواع هذا الأسلوب:</a:t>
            </a:r>
            <a:endParaRPr lang="en-US" dirty="0"/>
          </a:p>
          <a:p>
            <a:r>
              <a:rPr lang="ar-SA" dirty="0"/>
              <a:t>1 ـ العينة الصدفية: </a:t>
            </a:r>
            <a:endParaRPr lang="en-US" b="1" dirty="0"/>
          </a:p>
          <a:p>
            <a:r>
              <a:rPr lang="ar-SA" dirty="0"/>
              <a:t>	يختار الباحث أفراد هذه العينة بالصدفة، أي دون ترتيب سابق معهم. كأن يختار الباحث عدداً من المصلين عند خروجهم من المساجد، أو عدداً من الطلاب عند خروجهم من مدارسهم ويسألهم عن موقفهم حيال تأثير الفضائيات على التحصيل الدراسي للطلاب. ويعاب على هذا النوع من العينات أن أفرادها لا يمثلون مجتمع الدراسة بصورة دقيقة، وبالتالي فإنه من الصعب تعميم نتائج الدراسة على كل المجتمع الأصلي.</a:t>
            </a:r>
            <a:endParaRPr lang="en-US" dirty="0"/>
          </a:p>
          <a:p>
            <a:r>
              <a:rPr lang="ar-SA" dirty="0"/>
              <a:t>2 ـ العينة </a:t>
            </a:r>
            <a:r>
              <a:rPr lang="ar-SA" dirty="0" err="1"/>
              <a:t>الحصصية</a:t>
            </a:r>
            <a:r>
              <a:rPr lang="ar-SA" dirty="0"/>
              <a:t>: </a:t>
            </a:r>
            <a:endParaRPr lang="en-US" dirty="0"/>
          </a:p>
          <a:p>
            <a:r>
              <a:rPr lang="ar-SA" dirty="0"/>
              <a:t>	يقوم الباحث إذا أراد الأخذ بالعينة </a:t>
            </a:r>
            <a:r>
              <a:rPr lang="ar-SA" dirty="0" err="1"/>
              <a:t>الحصصية</a:t>
            </a:r>
            <a:r>
              <a:rPr lang="ar-SA" dirty="0"/>
              <a:t> بتقسيم مجتمع الدراسة إلى فئات، ثم يختار عدداً من الأفراد من كل فئة بما يتناسب وحجم الفئة في مجتمع الدراسة. وتشبه العينة </a:t>
            </a:r>
            <a:r>
              <a:rPr lang="ar-SA" dirty="0" err="1"/>
              <a:t>الحصصية</a:t>
            </a:r>
            <a:r>
              <a:rPr lang="ar-SA" dirty="0"/>
              <a:t> العينة الطبقية في هذا المعنى، لكن تختلف عنها في أن العينة </a:t>
            </a:r>
            <a:r>
              <a:rPr lang="ar-SA" dirty="0" err="1"/>
              <a:t>الحصصية</a:t>
            </a:r>
            <a:r>
              <a:rPr lang="ar-SA" dirty="0"/>
              <a:t> يتدخل الباحث في اختيار أفراد العينة، بينما في العينة الطبقية لا يتدخل مطلقاً في اختيار أفراد العينة. ويعاب على هذا النوع من العينات، هو أنه لا يمثل مجتمع الدراسة بصورة دقيقة .</a:t>
            </a:r>
            <a:endParaRPr lang="en-US" dirty="0"/>
          </a:p>
          <a:p>
            <a:r>
              <a:rPr lang="ar-SA" dirty="0"/>
              <a:t>3 ـ العينة الغرضية: </a:t>
            </a:r>
            <a:endParaRPr lang="en-US" b="1" dirty="0"/>
          </a:p>
          <a:p>
            <a:r>
              <a:rPr lang="ar-SA" dirty="0"/>
              <a:t>	يختار الباحث أفراد هذه العينة إذا أدرك أنهم يحققون أغراض دراسته. فمثلاً إذا كان الباحث يريد دراسة عن رواد التربية والتعليم في العراق، فإنه يختار التربويين الذين يعتقد أنهم </a:t>
            </a:r>
            <a:r>
              <a:rPr lang="ar-SA" dirty="0" err="1"/>
              <a:t>يفيدونه</a:t>
            </a:r>
            <a:r>
              <a:rPr lang="ar-SA" dirty="0"/>
              <a:t> في تحقيق أغراض بحثه، كأن يختار القدامى الذين هم على قيد الحياة أو تلاميذهم، ويسألهم عن رواد التربية والتعليم في العراق .</a:t>
            </a:r>
            <a:endParaRPr lang="en-US" dirty="0"/>
          </a:p>
        </p:txBody>
      </p:sp>
    </p:spTree>
    <p:extLst>
      <p:ext uri="{BB962C8B-B14F-4D97-AF65-F5344CB8AC3E}">
        <p14:creationId xmlns:p14="http://schemas.microsoft.com/office/powerpoint/2010/main" val="465341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77500" lnSpcReduction="20000"/>
          </a:bodyPr>
          <a:lstStyle/>
          <a:p>
            <a:r>
              <a:rPr lang="ar-SA" b="1" dirty="0"/>
              <a:t>3 ـــ  خصائص البحث التربوي: </a:t>
            </a:r>
            <a:endParaRPr lang="en-US" dirty="0"/>
          </a:p>
          <a:p>
            <a:r>
              <a:rPr lang="ar-SA" dirty="0"/>
              <a:t>	يتسم البحث التربوي بعدد من الخصائص، وهي في الواقع صالحة لعدد من البحوث العلمية. ومن هذه الخصائص: </a:t>
            </a:r>
            <a:endParaRPr lang="en-US" dirty="0"/>
          </a:p>
          <a:p>
            <a:r>
              <a:rPr lang="ar-SA" dirty="0"/>
              <a:t>أ ـ يأخذ البحث التربوي بخطوات الأسلوب العلمي. وكما هو معروف أنها تتم مرتبة وفق خطة مرسومة. بحيث لا يحدث انتقالٌ من خطوة إلى خطوة إلا بعد التأكد من سلامة الخطوات السابقة.</a:t>
            </a:r>
            <a:endParaRPr lang="en-US" dirty="0"/>
          </a:p>
          <a:p>
            <a:r>
              <a:rPr lang="ar-SA" dirty="0"/>
              <a:t>ب ـ يمكن الاعتماد على نتائجه. بحيث لو تكرر إجراء البحث يمكن الوصول إلى النتائج نفسها تقريباً. أي إن نتائجه لها صفة الثبات النسبي.</a:t>
            </a:r>
            <a:endParaRPr lang="en-US" dirty="0"/>
          </a:p>
          <a:p>
            <a:r>
              <a:rPr lang="ar-SA" dirty="0"/>
              <a:t>جـ ـ يؤسس البحث التربوي على جمع البيانات الشاملة للمحيط العام للمشكلة موضع البحث حيث يحاول الباحث توظيف جميع العوامل المؤثرة في الموقف ويأخذ في الاعتبار جميع الاحتمالات.</a:t>
            </a:r>
            <a:endParaRPr lang="en-US" dirty="0"/>
          </a:p>
          <a:p>
            <a:r>
              <a:rPr lang="ar-SA" dirty="0"/>
              <a:t>د ـ توافر قدر كبير من الموضوعية، بحيث لا تتأثر بالآراء الشخصية للباحث كما أنه يتقبل آراء الآخرين.</a:t>
            </a:r>
            <a:endParaRPr lang="en-US" dirty="0"/>
          </a:p>
          <a:p>
            <a:r>
              <a:rPr lang="ar-SA" dirty="0"/>
              <a:t>هـ ـ توافر قدر مناسب من الجدة والابتكارِ. وهذه الخاصية على درجة كبيرة من الأهمية في البحوث العلمية والرسائل الجامعية. </a:t>
            </a:r>
            <a:endParaRPr lang="en-US" dirty="0"/>
          </a:p>
          <a:p>
            <a:endParaRPr lang="ar-IQ" dirty="0"/>
          </a:p>
        </p:txBody>
      </p:sp>
    </p:spTree>
    <p:extLst>
      <p:ext uri="{BB962C8B-B14F-4D97-AF65-F5344CB8AC3E}">
        <p14:creationId xmlns:p14="http://schemas.microsoft.com/office/powerpoint/2010/main" val="3315507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40000" lnSpcReduction="20000"/>
          </a:bodyPr>
          <a:lstStyle/>
          <a:p>
            <a:r>
              <a:rPr lang="ar-SA" b="1" dirty="0"/>
              <a:t>4 ــــ أنماط البحث التربوي: </a:t>
            </a:r>
            <a:endParaRPr lang="en-US" dirty="0"/>
          </a:p>
          <a:p>
            <a:r>
              <a:rPr lang="ar-SA" dirty="0"/>
              <a:t>	تتعدد أنماط البحث التربوي، وتتوزع إلى فئات وفق معايير معينة. إذ تتمثل في بحوث تربوية وفق الهدف، وبحوث تربوية وفق المنهج، وبحوث تربوية وفق غرض الباحث، وبحوث تربوية وفق الزمن، وبحوث تربوية وفق عدد المداخل، وبحوث تربوية وفق عدد القائمين  بها. وفيما يلي عرض لأنماط البحوث التربوية تبعاً لمعاييرها.</a:t>
            </a:r>
            <a:endParaRPr lang="en-US" dirty="0"/>
          </a:p>
          <a:p>
            <a:r>
              <a:rPr lang="ar-SA" b="1" dirty="0"/>
              <a:t>التقسيم الأول: </a:t>
            </a:r>
            <a:endParaRPr lang="en-US" b="1" dirty="0"/>
          </a:p>
          <a:p>
            <a:r>
              <a:rPr lang="ar-SA" dirty="0"/>
              <a:t>	يتضمن هذا التقسيم بحوثاً تربويةً وفق الهدف، وبحوثاً تربويةً وفق المنهج</a:t>
            </a:r>
            <a:endParaRPr lang="en-US" b="1" dirty="0"/>
          </a:p>
          <a:p>
            <a:r>
              <a:rPr lang="ar-SA" dirty="0"/>
              <a:t>1- بحوث تربوية وفق الهدف:</a:t>
            </a:r>
            <a:endParaRPr lang="en-US" b="1" dirty="0"/>
          </a:p>
          <a:p>
            <a:r>
              <a:rPr lang="ar-SA" dirty="0"/>
              <a:t>	وتقوم هذه المجموعة على هدف مؤداه, وهو درجةٌ مناسبةُ النتائج للتطبيق في ميدان التربية، ودرجة إمكانية تعميمها. وتتمثل أنواع هذه المجموعة في التالي: </a:t>
            </a:r>
            <a:endParaRPr lang="en-US" dirty="0"/>
          </a:p>
          <a:p>
            <a:r>
              <a:rPr lang="ar-SA" dirty="0"/>
              <a:t>أ ـــ بحوث أساسية أو نظرية. والهدف منها إما لتأكيد نظريات موجودة فعلاً ، أو لوضع نظريات جديدة، وهي تسهم في نمو المعرفة العلمية بصرف النظر عن تطبيقاتها العملية.</a:t>
            </a:r>
            <a:endParaRPr lang="en-US" dirty="0"/>
          </a:p>
          <a:p>
            <a:r>
              <a:rPr lang="ar-SA" dirty="0"/>
              <a:t>ب ــ بحوث تطبيقية. والهدف منها تطبيق نظريات معينة، وتقويم مدى نجاحها في حل المشكلات التربوية.</a:t>
            </a:r>
            <a:endParaRPr lang="en-US" dirty="0"/>
          </a:p>
          <a:p>
            <a:r>
              <a:rPr lang="ar-SA" dirty="0"/>
              <a:t>2 ــ بحوث تربوية وفق المنهج: </a:t>
            </a:r>
            <a:endParaRPr lang="en-US" b="1" dirty="0"/>
          </a:p>
          <a:p>
            <a:r>
              <a:rPr lang="ar-SA" dirty="0"/>
              <a:t>	والهدف من إجراء بحوث هذه المجموعة، هو اختلاف البحوث في منهج البحث المراد استخدامه، ومنها: </a:t>
            </a:r>
            <a:endParaRPr lang="en-US" dirty="0"/>
          </a:p>
          <a:p>
            <a:r>
              <a:rPr lang="ar-SA" dirty="0"/>
              <a:t>أ ـ بحوث تاريخية: </a:t>
            </a:r>
            <a:endParaRPr lang="en-US" b="1" dirty="0"/>
          </a:p>
          <a:p>
            <a:r>
              <a:rPr lang="ar-SA" dirty="0"/>
              <a:t>	وتُجرى بهدف دراسة الأحداث الماضية؛ للوصول إلى استنتاجات تتعلق بمعرفة أسبابها وآثارها. كما تفيد البحوث التاريخية في دراسة اتجاهاتِ أحداثٍ ماضيةٍ؛ للوصول إلى شرح مناسب لأحداث حاضرة، والتنبؤ بأحداث المستقبل .</a:t>
            </a:r>
            <a:endParaRPr lang="en-US" dirty="0"/>
          </a:p>
          <a:p>
            <a:r>
              <a:rPr lang="ar-SA" dirty="0"/>
              <a:t>ب ـ بحوث وصفية: </a:t>
            </a:r>
            <a:endParaRPr lang="en-US" b="1" dirty="0"/>
          </a:p>
          <a:p>
            <a:r>
              <a:rPr lang="ar-SA" dirty="0"/>
              <a:t>	وتُجرى بهدف الإجابة عن أسئلة أو اختبار فروض تتعلق بالحالة الراهنة لموضوع الدراسة باستخدام أدوات، من مثل: الاستفتاءات المسحية أو المقابلات الشخصية أو الملاحظة.</a:t>
            </a:r>
            <a:endParaRPr lang="en-US" dirty="0"/>
          </a:p>
          <a:p>
            <a:r>
              <a:rPr lang="ar-SA" dirty="0"/>
              <a:t> </a:t>
            </a:r>
            <a:endParaRPr lang="en-US" dirty="0"/>
          </a:p>
          <a:p>
            <a:r>
              <a:rPr lang="ar-SA" dirty="0"/>
              <a:t> </a:t>
            </a:r>
            <a:endParaRPr lang="en-US" dirty="0"/>
          </a:p>
          <a:p>
            <a:r>
              <a:rPr lang="ar-SA" dirty="0"/>
              <a:t>جـ ـ بحوث تجريبية: </a:t>
            </a:r>
            <a:endParaRPr lang="en-US" b="1" dirty="0"/>
          </a:p>
          <a:p>
            <a:r>
              <a:rPr lang="ar-SA" dirty="0"/>
              <a:t>	وتُجرى هذه البحوث بهدف معرفة أثر متغير مستقل واحد على الأقل على واحد أو أكثر من المتغيرات التابعة.</a:t>
            </a:r>
            <a:endParaRPr lang="en-US" dirty="0"/>
          </a:p>
          <a:p>
            <a:r>
              <a:rPr lang="ar-SA" dirty="0"/>
              <a:t>د ـ بحوث ارتباطية: </a:t>
            </a:r>
            <a:endParaRPr lang="en-US" b="1" dirty="0"/>
          </a:p>
          <a:p>
            <a:r>
              <a:rPr lang="ar-SA" dirty="0"/>
              <a:t>	وتستهدف معرفة علاقة أو ارتباط بين متغيرين أو أكثر، ودرجة هذه العلاقة. ويعبر عن درجة العلاقة بين المتغيرات بمعامل </a:t>
            </a:r>
            <a:r>
              <a:rPr lang="ar-SA" dirty="0" smtClean="0"/>
              <a:t>الارتباط.</a:t>
            </a:r>
            <a:endParaRPr lang="en-US" dirty="0"/>
          </a:p>
        </p:txBody>
      </p:sp>
    </p:spTree>
    <p:extLst>
      <p:ext uri="{BB962C8B-B14F-4D97-AF65-F5344CB8AC3E}">
        <p14:creationId xmlns:p14="http://schemas.microsoft.com/office/powerpoint/2010/main" val="2764198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r>
              <a:rPr lang="ar-SA" sz="1100" b="1" dirty="0"/>
              <a:t>التقسيم الثاني: </a:t>
            </a:r>
            <a:endParaRPr lang="en-US" sz="1100" b="1" dirty="0"/>
          </a:p>
          <a:p>
            <a:r>
              <a:rPr lang="ar-SA" sz="1100" dirty="0"/>
              <a:t>	ويتعلق هذا التقسيم بالبحوث التربوية وفق غرض الباحث ويتضمن بحوث أكاديمية، وبحوث مهنية، وهي كما يلي: </a:t>
            </a:r>
            <a:endParaRPr lang="en-US" sz="1100" b="1" dirty="0"/>
          </a:p>
          <a:p>
            <a:r>
              <a:rPr lang="ar-SA" sz="1100" dirty="0"/>
              <a:t>1 ــ بحوث أكاديمية: </a:t>
            </a:r>
            <a:endParaRPr lang="en-US" sz="1100" b="1" dirty="0"/>
          </a:p>
          <a:p>
            <a:r>
              <a:rPr lang="ar-SA" sz="1100" dirty="0"/>
              <a:t>	وتُجرى من أجل نيل درجة علمية، من مثل: درجة الماجستير ودرجة الدكتوراه. أو كمتطلب في أثناء مرحلة الدراسة. وتسمى هذه المجموعة بالبحوث التدريبية. </a:t>
            </a:r>
            <a:endParaRPr lang="en-US" sz="1100" dirty="0"/>
          </a:p>
          <a:p>
            <a:r>
              <a:rPr lang="ar-SA" sz="1100" dirty="0"/>
              <a:t>2 ــ بحوث مهنية: </a:t>
            </a:r>
            <a:endParaRPr lang="en-US" sz="1100" b="1" dirty="0"/>
          </a:p>
          <a:p>
            <a:r>
              <a:rPr lang="ar-SA" sz="1100" dirty="0"/>
              <a:t>	ويعدها أعضاء هيئة التدريس في موضوعات مختلفة تتعلق باهتماماتهم البحثية من أجل الترقية لرتب أخرى، أو المشاركة في لقاء علمي، أو بناء على تكليف رسمي.</a:t>
            </a:r>
            <a:endParaRPr lang="en-US" sz="1100" dirty="0"/>
          </a:p>
          <a:p>
            <a:r>
              <a:rPr lang="ar-SA" sz="1100" dirty="0"/>
              <a:t> </a:t>
            </a:r>
            <a:endParaRPr lang="en-US" sz="1100" dirty="0"/>
          </a:p>
          <a:p>
            <a:r>
              <a:rPr lang="ar-SA" sz="1100" b="1" dirty="0"/>
              <a:t>التقسيم الثالث: </a:t>
            </a:r>
            <a:endParaRPr lang="en-US" sz="1100" dirty="0"/>
          </a:p>
          <a:p>
            <a:r>
              <a:rPr lang="ar-SA" sz="1100" dirty="0"/>
              <a:t>	ويتعلق بالبحوث التربوية حسب عامل الزمن، وهي: </a:t>
            </a:r>
            <a:endParaRPr lang="en-US" sz="1100" dirty="0"/>
          </a:p>
          <a:p>
            <a:r>
              <a:rPr lang="ar-SA" sz="1100" dirty="0"/>
              <a:t>1 ــ بحوث الماضي: </a:t>
            </a:r>
            <a:endParaRPr lang="en-US" sz="1100" dirty="0"/>
          </a:p>
          <a:p>
            <a:r>
              <a:rPr lang="ar-SA" sz="1100" dirty="0"/>
              <a:t>	ومهمتها، نقد توجهات البحث للسابقين بغرض توجيه الباحثين وجهة معينة. أي إنه يتم في هذا النوع من البحوث دراسة بحوث السابقين وتحليلها. فهي تسمى البحث في البحث.</a:t>
            </a:r>
            <a:endParaRPr lang="en-US" sz="1100" dirty="0"/>
          </a:p>
          <a:p>
            <a:r>
              <a:rPr lang="ar-SA" sz="1100" dirty="0"/>
              <a:t>2 ـ بحوث الحاضر: </a:t>
            </a:r>
            <a:endParaRPr lang="en-US" sz="1100" dirty="0"/>
          </a:p>
          <a:p>
            <a:r>
              <a:rPr lang="ar-SA" sz="1100" dirty="0"/>
              <a:t>	ومهمتها، دراسة الواقع التربوي بأية منهجية مناسبة،  من مثل: الدراسات المسحية.</a:t>
            </a:r>
            <a:endParaRPr lang="en-US" sz="1100" dirty="0"/>
          </a:p>
          <a:p>
            <a:r>
              <a:rPr lang="ar-SA" sz="1100" dirty="0"/>
              <a:t>3 ـــ بحوث المستقبل : </a:t>
            </a:r>
            <a:endParaRPr lang="en-US" sz="1100" dirty="0"/>
          </a:p>
          <a:p>
            <a:r>
              <a:rPr lang="ar-SA" sz="1100" dirty="0"/>
              <a:t>	ومهمتها، معرفة التغييرات التي يمكن أن تحدث في الواقع التربوي؛ بهدف تحسين صورة التربية مستقبلاً. وتتم هذه البحوث بشكل رئيس عن طريق ما يسمى بالبحوث التجريبية.</a:t>
            </a:r>
            <a:endParaRPr lang="en-US" sz="1100" dirty="0"/>
          </a:p>
          <a:p>
            <a:r>
              <a:rPr lang="ar-SA" sz="1100" dirty="0"/>
              <a:t> </a:t>
            </a:r>
            <a:endParaRPr lang="en-US" sz="1100" dirty="0"/>
          </a:p>
          <a:p>
            <a:r>
              <a:rPr lang="ar-SA" sz="1100" dirty="0"/>
              <a:t> </a:t>
            </a:r>
            <a:endParaRPr lang="en-US" sz="1100" dirty="0"/>
          </a:p>
          <a:p>
            <a:r>
              <a:rPr lang="ar-SA" sz="1100" b="1" dirty="0"/>
              <a:t>التقسيم الرابع: </a:t>
            </a:r>
            <a:endParaRPr lang="en-US" sz="1100" dirty="0"/>
          </a:p>
          <a:p>
            <a:r>
              <a:rPr lang="ar-SA" sz="1100" dirty="0"/>
              <a:t>	ويتعلق بالبحوث التربوية حسب عدد المراحل، والبحوث التربوية حسب عدد القائمين بها، وهي: </a:t>
            </a:r>
            <a:endParaRPr lang="en-US" sz="1100" dirty="0"/>
          </a:p>
          <a:p>
            <a:r>
              <a:rPr lang="ar-SA" sz="1100" dirty="0"/>
              <a:t>1ـ بحوث تربوية حسب عدد المراحل: </a:t>
            </a:r>
            <a:endParaRPr lang="en-US" sz="1100" b="1" dirty="0"/>
          </a:p>
          <a:p>
            <a:r>
              <a:rPr lang="ar-SA" sz="1100" dirty="0"/>
              <a:t>أ ــ بحوث ذات مدخل واحد، وهي المعنية بدراسة مشكلة تربوية من بُعد واحد من الأبعاد.</a:t>
            </a:r>
            <a:endParaRPr lang="en-US" sz="1100" dirty="0"/>
          </a:p>
          <a:p>
            <a:r>
              <a:rPr lang="ar-SA" sz="1100" dirty="0"/>
              <a:t>ب ـــ بحوث ذات مداخل متعددة، وهي المسؤولة عن دراسة مشكلة تربوية من أبعاد مختلفة، من مثل: تاريخي، اجتماعي، اقتصادي، ثقافي، وعلاقتها بغيرها.</a:t>
            </a:r>
            <a:endParaRPr lang="en-US" sz="1100" dirty="0"/>
          </a:p>
          <a:p>
            <a:r>
              <a:rPr lang="ar-SA" sz="1100" dirty="0"/>
              <a:t>2 ــ بحوث تربوية حسب عدد القائمين بها: </a:t>
            </a:r>
            <a:endParaRPr lang="en-US" sz="1100" dirty="0"/>
          </a:p>
          <a:p>
            <a:r>
              <a:rPr lang="ar-SA" sz="1100" dirty="0"/>
              <a:t>أ ــ بحوث فردية، وهي التي يقوم بها فرد واحد. </a:t>
            </a:r>
            <a:endParaRPr lang="en-US" sz="1100" dirty="0"/>
          </a:p>
          <a:p>
            <a:r>
              <a:rPr lang="ar-SA" sz="1100" dirty="0"/>
              <a:t>ب ــ بحوث اجتماعية، وهي التي يقوم بها أفراد متعددين.</a:t>
            </a:r>
            <a:endParaRPr lang="en-US" sz="1100" dirty="0"/>
          </a:p>
          <a:p>
            <a:endParaRPr lang="ar-IQ" sz="1100" dirty="0"/>
          </a:p>
        </p:txBody>
      </p:sp>
    </p:spTree>
    <p:extLst>
      <p:ext uri="{BB962C8B-B14F-4D97-AF65-F5344CB8AC3E}">
        <p14:creationId xmlns:p14="http://schemas.microsoft.com/office/powerpoint/2010/main" val="2701098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الثانية</a:t>
            </a:r>
            <a:endParaRPr lang="ar-IQ" dirty="0"/>
          </a:p>
        </p:txBody>
      </p:sp>
      <p:sp>
        <p:nvSpPr>
          <p:cNvPr id="3" name="عنصر نائب للمحتوى 2"/>
          <p:cNvSpPr>
            <a:spLocks noGrp="1"/>
          </p:cNvSpPr>
          <p:nvPr>
            <p:ph idx="1"/>
          </p:nvPr>
        </p:nvSpPr>
        <p:spPr/>
        <p:txBody>
          <a:bodyPr>
            <a:normAutofit fontScale="40000" lnSpcReduction="20000"/>
          </a:bodyPr>
          <a:lstStyle/>
          <a:p>
            <a:r>
              <a:rPr lang="ar-SA" b="1" dirty="0"/>
              <a:t>5 ـــ  ميادين البحث التربوي: </a:t>
            </a:r>
            <a:endParaRPr lang="en-US" dirty="0"/>
          </a:p>
          <a:p>
            <a:r>
              <a:rPr lang="ar-SA" dirty="0"/>
              <a:t>	ترتبط التربية  بعلاقات وثيقة بعدد من العلوم، أدى هذا إلى تعدد ميادينها. ومن التخصصات الفرعية لها التي تأثرت بهذا التعدد، هو البحث التربوي، فلم يعد له ميداناً أو مجالاً معيناً. وفيما يلي عرض لميادين البحث التربوي، وهي: </a:t>
            </a:r>
            <a:endParaRPr lang="en-US" dirty="0"/>
          </a:p>
          <a:p>
            <a:r>
              <a:rPr lang="ar-SA" dirty="0"/>
              <a:t>أ ـ الجوانب الفلسفية للتربية: </a:t>
            </a:r>
            <a:endParaRPr lang="en-US" b="1" dirty="0"/>
          </a:p>
          <a:p>
            <a:r>
              <a:rPr lang="ar-SA" dirty="0"/>
              <a:t>ويتناول البحث التربوي في هذا الميدان موضوعات، من مثل: الأصول الفلسفية، وفلسفة التربية وعلاقتها بأهداف المجتمع، والسياسات التربوية التي تسترشد بها العملية التعليمية، والتخطيط التربوي، واستراتيجيات التعليم.</a:t>
            </a:r>
            <a:endParaRPr lang="en-US" dirty="0"/>
          </a:p>
          <a:p>
            <a:r>
              <a:rPr lang="ar-SA" b="1" dirty="0"/>
              <a:t> </a:t>
            </a:r>
            <a:endParaRPr lang="en-US" b="1" dirty="0"/>
          </a:p>
          <a:p>
            <a:r>
              <a:rPr lang="ar-SA" dirty="0"/>
              <a:t>ب ـ اقتصاديات التربية: </a:t>
            </a:r>
            <a:endParaRPr lang="en-US" b="1" dirty="0"/>
          </a:p>
          <a:p>
            <a:r>
              <a:rPr lang="ar-SA" dirty="0"/>
              <a:t>	ويتناول البحث التربوي في هذا الميدان موضوعات، من مثل: العائد الاقتصادي للتربية، ودراسة تمويل التربية، ودراسة الكفاءة الداخلية والخارجية للتعليم، والتخطيط للتعليم على ضوء حاجات سوق العمل.</a:t>
            </a:r>
            <a:endParaRPr lang="en-US" dirty="0"/>
          </a:p>
          <a:p>
            <a:r>
              <a:rPr lang="ar-SA" dirty="0"/>
              <a:t>جـ ـ نظم التربية وإدارتها: </a:t>
            </a:r>
            <a:endParaRPr lang="en-US" dirty="0"/>
          </a:p>
          <a:p>
            <a:r>
              <a:rPr lang="ar-SA" dirty="0"/>
              <a:t>	ويتناول البحث التربوي في هذا الميدان موضوعات، من مثل: دراسة عمليات تنظيم وتنسيق المؤسسات التربوية على اختلاف أشكالها وأنواعها، ودراسة أفضل أساليب الإدارة والتنظيم وأحدثها، ودراسة نظم التربية الرسمية وغير الرسمية والمقصودة وغير المقصودة.</a:t>
            </a:r>
            <a:endParaRPr lang="en-US" dirty="0"/>
          </a:p>
          <a:p>
            <a:r>
              <a:rPr lang="ar-SA" dirty="0"/>
              <a:t>د ـ مناهج التربية وأساليب التدريب: </a:t>
            </a:r>
            <a:endParaRPr lang="en-US" dirty="0"/>
          </a:p>
          <a:p>
            <a:r>
              <a:rPr lang="ar-SA" dirty="0"/>
              <a:t>	ويغطي البحث التربوي موضوعات، من مثل: بعض الجوانب العملية التعليمية كالمنهج المدرسي من حيث محتواه، ومدى مناسبته للدارسين في المراحل المدرسية والعمرية المختلفة، وبناء المناهج المدرسية، وأهداف المقررات المدرسية وتصنيفاتها وكيفية التعامل معها، وأساليب التدريس، والعوامل التي تساعد في تفعيل عملية التدريس، واستخدام تقنيات التعليم.</a:t>
            </a:r>
            <a:endParaRPr lang="en-US" dirty="0"/>
          </a:p>
          <a:p>
            <a:r>
              <a:rPr lang="ar-SA" dirty="0"/>
              <a:t>هـ ـ المعلم والتلميذ: </a:t>
            </a:r>
            <a:endParaRPr lang="en-US" dirty="0"/>
          </a:p>
          <a:p>
            <a:r>
              <a:rPr lang="ar-SA" dirty="0"/>
              <a:t>	ويتناول البحث التربوي في هذا الميدان موضوعات، من مثل: برامج إعداد المعلم وتدريبه، والعوامل المسؤولة عن وجود المعلم الجيد، وكذا التلميذ من حيث: خصائصه المختلفة، وجوانب نموه، ومشكلاته، والطرق المسؤولة عن الارتفاع بتحصيله، واتجاهاته، ومدى قدرته على التكيف مع بيئته.</a:t>
            </a:r>
            <a:endParaRPr lang="en-US" dirty="0"/>
          </a:p>
          <a:p>
            <a:r>
              <a:rPr lang="ar-SA" dirty="0"/>
              <a:t>و ــ نظم التعليم من منظور مقارن: </a:t>
            </a:r>
            <a:endParaRPr lang="en-US" dirty="0"/>
          </a:p>
          <a:p>
            <a:r>
              <a:rPr lang="ar-SA" dirty="0"/>
              <a:t>	ويتناول البحث التربوي في هذا الميدان موضوعات، من مثل: دراسة نظام التعليم في البلد الأم (أي بلد الدارس) ويقارنها بتنظيماتها في بلدان أخرى؛ وذلك لمعرفة الحلول والاقتراحات المعمول بها في تلك البلدان؛ لمواجهة مشكلات التعليم ودراسة إمكانية تطبيقها في البلد الأم.</a:t>
            </a:r>
            <a:endParaRPr lang="en-US" dirty="0"/>
          </a:p>
          <a:p>
            <a:endParaRPr lang="ar-IQ" dirty="0"/>
          </a:p>
        </p:txBody>
      </p:sp>
    </p:spTree>
    <p:extLst>
      <p:ext uri="{BB962C8B-B14F-4D97-AF65-F5344CB8AC3E}">
        <p14:creationId xmlns:p14="http://schemas.microsoft.com/office/powerpoint/2010/main" val="4207082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55000" lnSpcReduction="20000"/>
          </a:bodyPr>
          <a:lstStyle/>
          <a:p>
            <a:r>
              <a:rPr lang="ar-SA" b="1" dirty="0"/>
              <a:t>6 ـــ  الفروق بين الظاهر الإنسانية والظاهرة الطبيعية: </a:t>
            </a:r>
            <a:endParaRPr lang="en-US" dirty="0"/>
          </a:p>
          <a:p>
            <a:r>
              <a:rPr lang="ar-SA" dirty="0"/>
              <a:t>	يمكن أن يستخدم الأسلوب العلمي في البحث في دراسة الظواهر التربوية، على غرار الظواهر الطبيعية. ولكن تواجه البحث التربوي صعوبات عند تطبيق خطوات هذا الأسلوب؛ نظراً لأن البحث التربوي يتعامل مع الإنسان. وفيما يلي عرض لأوجه الخلاف بين الظاهرة الإنسانية والظاهرة الطبيعية: </a:t>
            </a:r>
            <a:endParaRPr lang="en-US" dirty="0"/>
          </a:p>
          <a:p>
            <a:r>
              <a:rPr lang="ar-SA" dirty="0"/>
              <a:t>أ ـ إن الباحث في ظاهرة من الظواهر الطبيعية يتعامل مع متغيرات قليلة، وحتى لو كثرت المتغيرات التي يتعامل معها الباحث بمقدوره أن يخضعها للقياسات الموضوعية. بينما الباحث في ظاهرة من الظواهر الإنسانية فإن الباحث يتعامل مع متغيرات كثيرة ومتداخلة. تجعل الدراسة لهذه الظاهرة يكتنفها صعوبات متنوعة.</a:t>
            </a:r>
            <a:endParaRPr lang="en-US" dirty="0"/>
          </a:p>
          <a:p>
            <a:r>
              <a:rPr lang="ar-SA" dirty="0"/>
              <a:t>ب ـ لا يستطيع الباحث في الظاهرة الإنسانية أن يلاحظ كل المواقف التي يمر بها الإنسان. فمثلاً لا يستطيع الباحث ملاحظة دوافع الطفل وأحلامه. فإذا قال طفل إنه لا يفهم أو إنه يشعر بالخوف فإما يتقبل الباحث وصف الطفل للحالة التي يحس بها، أو يقوم بتفسيرها له الطفل على أساس الشعور الذي كان يحس به لو أنه مر بالحالة نفسها.</a:t>
            </a:r>
            <a:endParaRPr lang="en-US" dirty="0"/>
          </a:p>
          <a:p>
            <a:r>
              <a:rPr lang="ar-SA" dirty="0"/>
              <a:t>جـ ـ صعوبة تكرار حدوث بعض الظواهر الإنسانية؛ لأنها بمثابة مواقف تعليمية يمر بها الإنسان، ويحاول منع حدوثها مستقبلاً ، بينما الظواهر الطبيعية يمكن تكرار حدوثها إذا توافرت لها الظروف نفسها.</a:t>
            </a:r>
            <a:endParaRPr lang="en-US" dirty="0"/>
          </a:p>
          <a:p>
            <a:r>
              <a:rPr lang="ar-SA" dirty="0"/>
              <a:t>د ـ تؤثر خلفية الباحث الثقافية والاجتماعية والأيديولوجية وتتدخل اهتماماته وقيمه فيما يبحثه ويلاحظه، وبالتالي تؤثر في النتائج والأحكام التي يتوصل إليها من خلال ملاحظاته. أما في الظواهر الطبيعية فإن الباحث يكون أقل تأثراً بذاتيته وقيمه وخلفيته في أثناء إعداد أي خطوة من خطوات الأسلوب العلمي في البحث.</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4147191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04656"/>
          </a:xfrm>
        </p:spPr>
        <p:txBody>
          <a:bodyPr>
            <a:normAutofit fontScale="25000" lnSpcReduction="20000"/>
          </a:bodyPr>
          <a:lstStyle/>
          <a:p>
            <a:r>
              <a:rPr lang="ar-SA" sz="6400" b="1" dirty="0"/>
              <a:t>7 ـــ  أخلاقيات الباحث العلمي: </a:t>
            </a:r>
            <a:endParaRPr lang="en-US" sz="6400" dirty="0"/>
          </a:p>
          <a:p>
            <a:r>
              <a:rPr lang="ar-SA" sz="6400" dirty="0"/>
              <a:t>	على ضوء أوجه الخلاف بين الظواهر الإنسانية والظواهر الطبيعية، فإن هناك مجموعة من المبادئ التي يجب أن يلتزم بها الباحث التربوي، وهي: </a:t>
            </a:r>
            <a:endParaRPr lang="en-US" sz="6400" dirty="0"/>
          </a:p>
          <a:p>
            <a:r>
              <a:rPr lang="ar-SA" sz="6400" dirty="0"/>
              <a:t>أ ـ الصبر والجلد؛ نظراً لأن عملية البحث عملية شاقة ذهنياً وجسدياً ومادياً.</a:t>
            </a:r>
            <a:endParaRPr lang="en-US" sz="6400" dirty="0"/>
          </a:p>
          <a:p>
            <a:r>
              <a:rPr lang="ar-SA" sz="6400" dirty="0"/>
              <a:t>ب ـ الذكاء والموهبة؛ وذلك للاستفادة منها في اختيار المشكلة وتحديدها وعمل بقية عناصر البحث وفق الأسس العلمية المقررة.</a:t>
            </a:r>
            <a:endParaRPr lang="en-US" sz="6400" dirty="0"/>
          </a:p>
          <a:p>
            <a:r>
              <a:rPr lang="ar-SA" sz="6400" dirty="0"/>
              <a:t>جـ ـ التواضع العلمي؛ وذلك لتفادي الزهو بقدراته، كما يجب عليه أن يسلم بنسبية ما يتوصل إليه من نتائج، وأن عليه العدول عن رأيه إذا ما توافرت آراء قيمة مختلفة.</a:t>
            </a:r>
            <a:endParaRPr lang="en-US" sz="6400" dirty="0"/>
          </a:p>
          <a:p>
            <a:r>
              <a:rPr lang="ar-SA" sz="6400" dirty="0"/>
              <a:t>د ــ الأمانة العلمية، بمعنى أن لا يلجأ الباحث إلى التزوير في الإجابات أو في الاقتباس من المصادر الوثائقية .</a:t>
            </a:r>
            <a:endParaRPr lang="en-US" sz="6400" dirty="0"/>
          </a:p>
          <a:p>
            <a:r>
              <a:rPr lang="ar-SA" sz="6400" dirty="0"/>
              <a:t>هـ ــ الموضوعية، بمعنى أن يكون هدف الباحث من إعداد البحث الحقيقة، وليس جني مصالح شخصية.</a:t>
            </a:r>
            <a:endParaRPr lang="en-US" sz="6400" dirty="0"/>
          </a:p>
          <a:p>
            <a:r>
              <a:rPr lang="ar-SA" sz="6400" dirty="0"/>
              <a:t>و ــ احترام المبحوث، بمعنى أن لا يوجه الباحث الأسئلة التي تحط من قدر المبحوث، وتقلل من احترامه لنفسه.</a:t>
            </a:r>
            <a:endParaRPr lang="en-US" sz="6400" dirty="0"/>
          </a:p>
          <a:p>
            <a:r>
              <a:rPr lang="ar-SA" sz="6400" dirty="0"/>
              <a:t>ز ــ المصارحة، بمعنى أن يوضح الباحث أهداف بحثه الحقيقية للمبحوث، وبالتالي تأتي المشاركة على النحو المطلوب من جانب المبحوث.</a:t>
            </a:r>
            <a:endParaRPr lang="en-US" sz="6400" dirty="0"/>
          </a:p>
          <a:p>
            <a:r>
              <a:rPr lang="ar-SA" sz="6400" dirty="0"/>
              <a:t>ح ــ المشاركة التطوعية، بمعنى للمبحوث حرية الاختيار في المشاركة، والانسحاب منها وقتما يشاء دون ممارسة ضغوط عليه من قبل الباحث.</a:t>
            </a:r>
            <a:endParaRPr lang="en-US" sz="6400" dirty="0"/>
          </a:p>
          <a:p>
            <a:r>
              <a:rPr lang="ar-SA" sz="6400" dirty="0"/>
              <a:t>ط ــ السرية، بمعنى عدم إظهار استجابات </a:t>
            </a:r>
            <a:r>
              <a:rPr lang="ar-SA" sz="6400" dirty="0" err="1"/>
              <a:t>المبحوثين</a:t>
            </a:r>
            <a:r>
              <a:rPr lang="ar-SA" sz="6400" dirty="0"/>
              <a:t>، واقتصار استخدامها على أغراض البحث العلمي حتى ولو على الباحث نفسه، لضمان الحياد في حالات معينة.</a:t>
            </a:r>
            <a:endParaRPr lang="en-US" sz="6400" dirty="0"/>
          </a:p>
          <a:p>
            <a:r>
              <a:rPr lang="ar-SA" sz="6400" dirty="0"/>
              <a:t>ي ــ المساواة، بمعنى إشعار </a:t>
            </a:r>
            <a:r>
              <a:rPr lang="ar-SA" sz="6400" dirty="0" err="1"/>
              <a:t>المبحوثين</a:t>
            </a:r>
            <a:r>
              <a:rPr lang="ar-SA" sz="6400" dirty="0"/>
              <a:t> بأنهم سواء؛ لأنه قد تم اختيارهم ممثلين لعينة الدراسة بصورة عشوائية، وبالتالي يتساوى أفراد المجموعة الضابطة مع أفراد المجموعة التجريبية في حالة استخدام المنهج التجريبي إلا إذا أراد الباحث أن يتعرف على أثر وجود المتغير المستقل من غيابه.</a:t>
            </a:r>
            <a:endParaRPr lang="en-US" sz="6400" dirty="0"/>
          </a:p>
          <a:p>
            <a:r>
              <a:rPr lang="ar-SA" sz="6400" dirty="0"/>
              <a:t>ك ـــ حماية المشاركين من أي ضرر، بمعنى أن الباحث مسؤول عن توفير الحماية </a:t>
            </a:r>
            <a:r>
              <a:rPr lang="ar-SA" sz="6400" dirty="0" err="1"/>
              <a:t>للمبحوثين</a:t>
            </a:r>
            <a:r>
              <a:rPr lang="ar-SA" sz="6400" dirty="0"/>
              <a:t> المشاركين في البحث من أي خطر مادي أو معنوي أو اجتماعي، وإذا كان يترتب على مشاركتهم حدوث ضرر معين فالباحث عليه إخبارهم باحتمالية حدوث ضرر ما منذ البداية؛ لعدم المفاجأة به.</a:t>
            </a:r>
            <a:endParaRPr lang="en-US" sz="6400" dirty="0"/>
          </a:p>
          <a:p>
            <a:r>
              <a:rPr lang="ar-SA" sz="6400" dirty="0"/>
              <a:t>ل ــ إعداد تقريرٍ وافٍ، بمعنى أن الباحث بعد ما يفرغ من إعداد بحثه مسئول عن كتابة تقرير عن نتائج البحث، وتزويد </a:t>
            </a:r>
            <a:r>
              <a:rPr lang="ar-SA" sz="6400" dirty="0" err="1"/>
              <a:t>المبحوثين</a:t>
            </a:r>
            <a:r>
              <a:rPr lang="ar-SA" sz="6400" dirty="0"/>
              <a:t> المشاركين به الراغبين في </a:t>
            </a:r>
            <a:r>
              <a:rPr lang="ar-SA" sz="6400" dirty="0" err="1"/>
              <a:t>الإطلاع</a:t>
            </a:r>
            <a:r>
              <a:rPr lang="ar-SA" sz="6400" dirty="0"/>
              <a:t> على نتائج البحث.</a:t>
            </a:r>
            <a:endParaRPr lang="en-US" sz="6400" dirty="0"/>
          </a:p>
          <a:p>
            <a:r>
              <a:rPr lang="ar-SA" sz="6400" dirty="0"/>
              <a:t>م ــ التوافق، بمعنى أن تتوافق نتائج البحث مع اللوائح المنظمة للبحث العلمي. </a:t>
            </a:r>
            <a:endParaRPr lang="en-US" sz="5600" dirty="0"/>
          </a:p>
        </p:txBody>
      </p:sp>
    </p:spTree>
    <p:extLst>
      <p:ext uri="{BB962C8B-B14F-4D97-AF65-F5344CB8AC3E}">
        <p14:creationId xmlns:p14="http://schemas.microsoft.com/office/powerpoint/2010/main" val="4175502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817</Words>
  <Application>Microsoft Office PowerPoint</Application>
  <PresentationFormat>عرض على الشاشة (3:4)‏</PresentationFormat>
  <Paragraphs>716</Paragraphs>
  <Slides>39</Slides>
  <Notes>1</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نسق Office</vt:lpstr>
      <vt:lpstr>مناهج البحث التربوي</vt:lpstr>
      <vt:lpstr>المحاضرة الاولى</vt:lpstr>
      <vt:lpstr>عرض تقديمي في PowerPoint</vt:lpstr>
      <vt:lpstr>عرض تقديمي في PowerPoint</vt:lpstr>
      <vt:lpstr>عرض تقديمي في PowerPoint</vt:lpstr>
      <vt:lpstr>عرض تقديمي في PowerPoint</vt:lpstr>
      <vt:lpstr>المحاضرة الثانية</vt:lpstr>
      <vt:lpstr>عرض تقديمي في PowerPoint</vt:lpstr>
      <vt:lpstr>عرض تقديمي في PowerPoint</vt:lpstr>
      <vt:lpstr>المحاضرة الثالثة</vt:lpstr>
      <vt:lpstr>عرض تقديمي في PowerPoint</vt:lpstr>
      <vt:lpstr>عرض تقديمي في PowerPoint</vt:lpstr>
      <vt:lpstr>عرض تقديمي في PowerPoint</vt:lpstr>
      <vt:lpstr>المحاضرة الرابعة</vt:lpstr>
      <vt:lpstr>عرض تقديمي في PowerPoint</vt:lpstr>
      <vt:lpstr>عرض تقديمي في PowerPoint</vt:lpstr>
      <vt:lpstr>عرض تقديمي في PowerPoint</vt:lpstr>
      <vt:lpstr>المحاضرة الخامسة </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السادسة</vt:lpstr>
      <vt:lpstr>عرض تقديمي في PowerPoint</vt:lpstr>
      <vt:lpstr>المحاضرة السابعة</vt:lpstr>
      <vt:lpstr>عرض تقديمي في PowerPoint</vt:lpstr>
      <vt:lpstr>المحاضرة الثامنة</vt:lpstr>
      <vt:lpstr>عرض تقديمي في PowerPoint</vt:lpstr>
      <vt:lpstr>عرض تقديمي في PowerPoint</vt:lpstr>
      <vt:lpstr>عرض تقديمي في PowerPoint</vt:lpstr>
      <vt:lpstr>عرض تقديمي في PowerPoint</vt:lpstr>
      <vt:lpstr>المحاضرة التاسعة</vt:lpstr>
      <vt:lpstr>عرض تقديمي في PowerPoint</vt:lpstr>
      <vt:lpstr>المحاضرة العاشرة</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التربوي</dc:title>
  <dc:creator>Maher</dc:creator>
  <cp:lastModifiedBy>Maher</cp:lastModifiedBy>
  <cp:revision>10</cp:revision>
  <dcterms:created xsi:type="dcterms:W3CDTF">2019-12-24T08:31:04Z</dcterms:created>
  <dcterms:modified xsi:type="dcterms:W3CDTF">2019-12-24T17:47:13Z</dcterms:modified>
</cp:coreProperties>
</file>